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84" r:id="rId5"/>
    <p:sldId id="266" r:id="rId6"/>
    <p:sldId id="280" r:id="rId7"/>
    <p:sldId id="277" r:id="rId8"/>
    <p:sldId id="258" r:id="rId9"/>
    <p:sldId id="268" r:id="rId10"/>
    <p:sldId id="260" r:id="rId11"/>
    <p:sldId id="262" r:id="rId12"/>
    <p:sldId id="267" r:id="rId13"/>
    <p:sldId id="263" r:id="rId14"/>
    <p:sldId id="269" r:id="rId15"/>
    <p:sldId id="272" r:id="rId16"/>
    <p:sldId id="270" r:id="rId17"/>
    <p:sldId id="271" r:id="rId18"/>
    <p:sldId id="273" r:id="rId19"/>
    <p:sldId id="274" r:id="rId20"/>
    <p:sldId id="282" r:id="rId21"/>
    <p:sldId id="285" r:id="rId22"/>
    <p:sldId id="283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6E1CE-5AC6-41B1-A2A9-C7789EDE3375}" v="436" dt="2022-01-31T17:25:10.373"/>
    <p1510:client id="{1FD83891-7117-4170-9111-48B80080C32A}" v="86" dt="2022-02-01T19:56:40.691"/>
    <p1510:client id="{23124F73-D679-4E2A-B834-B0C346E080EB}" v="814" dt="2022-01-31T12:03:54.478"/>
    <p1510:client id="{2A55A4B7-B316-43C1-A7D4-7B5B974CF4DC}" v="207" dt="2022-02-02T11:11:14.702"/>
    <p1510:client id="{3C41E8D9-13C8-421E-9985-0C2A6E46438F}" v="252" dt="2022-01-31T15:58:36.117"/>
    <p1510:client id="{3F8EBFB2-5F1D-43B8-A8A5-799054AE7254}" v="544" dt="2022-01-31T22:03:37.454"/>
    <p1510:client id="{5ED9ABBD-A055-426E-977F-EA6420A76022}" v="395" dt="2022-02-01T22:26:34.781"/>
    <p1510:client id="{6C4403B3-8AE1-4E60-A8DC-89C8FCD02D69}" v="2" dt="2022-01-31T22:11:07.257"/>
    <p1510:client id="{842AC46C-3BA2-4083-838D-00C8BF1D62CD}" v="1653" dt="2022-01-31T10:56:31.476"/>
    <p1510:client id="{8EDB33D3-03F3-408B-A37E-81AB9F16CF0C}" v="492" dt="2022-02-02T08:49:42.060"/>
    <p1510:client id="{CA0447FA-5445-40D1-A674-F664B3DBD3FA}" v="186" dt="2022-01-31T11:35:24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8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096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67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02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532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9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988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95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9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53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9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75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10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2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14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2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1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35823" y="1860694"/>
            <a:ext cx="6993121" cy="2392354"/>
          </a:xfrm>
        </p:spPr>
        <p:txBody>
          <a:bodyPr/>
          <a:lstStyle/>
          <a:p>
            <a:r>
              <a:rPr lang="de-DE" b="1" dirty="0" err="1"/>
              <a:t>Sistema</a:t>
            </a:r>
            <a:r>
              <a:rPr lang="de-DE" b="1" dirty="0"/>
              <a:t> di </a:t>
            </a:r>
            <a:r>
              <a:rPr lang="de-DE" b="1" dirty="0" err="1"/>
              <a:t>predizione</a:t>
            </a:r>
            <a:r>
              <a:rPr lang="de-DE" b="1" dirty="0"/>
              <a:t> di </a:t>
            </a:r>
            <a:r>
              <a:rPr lang="de-DE" b="1" dirty="0" err="1"/>
              <a:t>titoli</a:t>
            </a:r>
            <a:r>
              <a:rPr lang="de-DE" b="1" dirty="0"/>
              <a:t> </a:t>
            </a:r>
            <a:r>
              <a:rPr lang="de-DE" b="1" dirty="0" err="1"/>
              <a:t>azionari</a:t>
            </a:r>
            <a:endParaRPr lang="it-IT" dirty="0" err="1"/>
          </a:p>
          <a:p>
            <a:endParaRPr lang="de-DE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963795" y="3720228"/>
            <a:ext cx="6993121" cy="1049405"/>
          </a:xfrm>
        </p:spPr>
        <p:txBody>
          <a:bodyPr>
            <a:normAutofit/>
          </a:bodyPr>
          <a:lstStyle/>
          <a:p>
            <a:pPr algn="l"/>
            <a:r>
              <a:rPr lang="it-IT" b="1" noProof="1">
                <a:ea typeface="+mn-lt"/>
                <a:cs typeface="+mn-lt"/>
              </a:rPr>
              <a:t>Membri</a:t>
            </a:r>
            <a:r>
              <a:rPr lang="de-DE" b="1">
                <a:ea typeface="+mn-lt"/>
                <a:cs typeface="+mn-lt"/>
              </a:rPr>
              <a:t> del </a:t>
            </a:r>
            <a:r>
              <a:rPr lang="it-IT" b="1">
                <a:ea typeface="+mn-lt"/>
                <a:cs typeface="+mn-lt"/>
              </a:rPr>
              <a:t>gruppo</a:t>
            </a:r>
            <a:r>
              <a:rPr lang="de-DE">
                <a:ea typeface="+mn-lt"/>
                <a:cs typeface="+mn-lt"/>
              </a:rPr>
              <a:t>: </a:t>
            </a:r>
            <a:r>
              <a:rPr lang="de-DE" err="1">
                <a:ea typeface="+mn-lt"/>
                <a:cs typeface="+mn-lt"/>
              </a:rPr>
              <a:t>Ramkalawon</a:t>
            </a:r>
            <a:r>
              <a:rPr lang="de-DE">
                <a:ea typeface="+mn-lt"/>
                <a:cs typeface="+mn-lt"/>
              </a:rPr>
              <a:t> Alessia</a:t>
            </a:r>
            <a:r>
              <a:rPr lang="de-DE"/>
              <a:t> </a:t>
            </a:r>
            <a:r>
              <a:rPr lang="de-DE">
                <a:ea typeface="+mn-lt"/>
                <a:cs typeface="+mn-lt"/>
              </a:rPr>
              <a:t>706212</a:t>
            </a:r>
            <a:endParaRPr lang="it-IT"/>
          </a:p>
          <a:p>
            <a:r>
              <a:rPr lang="de-DE">
                <a:ea typeface="+mn-lt"/>
                <a:cs typeface="+mn-lt"/>
              </a:rPr>
              <a:t>            </a:t>
            </a:r>
            <a:r>
              <a:rPr lang="de-DE" err="1">
                <a:ea typeface="+mn-lt"/>
                <a:cs typeface="+mn-lt"/>
              </a:rPr>
              <a:t>Lovreglio</a:t>
            </a:r>
            <a:r>
              <a:rPr lang="de-DE">
                <a:ea typeface="+mn-lt"/>
                <a:cs typeface="+mn-lt"/>
              </a:rPr>
              <a:t> Giuseppe  708245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BF45E7-136F-418F-903A-F294E4DA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/>
              <a:t>Il file training.py</a:t>
            </a:r>
            <a:endParaRPr lang="it-IT"/>
          </a:p>
        </p:txBody>
      </p:sp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8034235-C1EB-40C1-831B-C2451F580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574" y="2708318"/>
            <a:ext cx="5057644" cy="2786519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B9307D-969F-4EFD-A706-5E18487E972B}"/>
              </a:ext>
            </a:extLst>
          </p:cNvPr>
          <p:cNvSpPr txBox="1"/>
          <p:nvPr/>
        </p:nvSpPr>
        <p:spPr>
          <a:xfrm>
            <a:off x="6102263" y="2709797"/>
            <a:ext cx="5175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B1CD39-525A-4EE1-91AE-18161D6C1717}"/>
              </a:ext>
            </a:extLst>
          </p:cNvPr>
          <p:cNvSpPr txBox="1"/>
          <p:nvPr/>
        </p:nvSpPr>
        <p:spPr>
          <a:xfrm>
            <a:off x="6392174" y="2826392"/>
            <a:ext cx="458350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ea typeface="+mn-lt"/>
                <a:cs typeface="+mn-lt"/>
              </a:rPr>
              <a:t>per gestire i data-frame</a:t>
            </a:r>
            <a:r>
              <a:rPr lang="it-IT">
                <a:ea typeface="+mn-lt"/>
                <a:cs typeface="+mn-lt"/>
              </a:rPr>
              <a:t>.</a:t>
            </a:r>
            <a:endParaRPr lang="it-IT"/>
          </a:p>
        </p:txBody>
      </p:sp>
      <p:sp>
        <p:nvSpPr>
          <p:cNvPr id="3" name="Parentesi graffa chiusa 2">
            <a:extLst>
              <a:ext uri="{FF2B5EF4-FFF2-40B4-BE49-F238E27FC236}">
                <a16:creationId xmlns:a16="http://schemas.microsoft.com/office/drawing/2014/main" id="{963829F9-125C-4325-A7D1-A0A17294F380}"/>
              </a:ext>
            </a:extLst>
          </p:cNvPr>
          <p:cNvSpPr/>
          <p:nvPr/>
        </p:nvSpPr>
        <p:spPr>
          <a:xfrm>
            <a:off x="6039152" y="2846539"/>
            <a:ext cx="292274" cy="365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90BC6B-9A15-4FC6-A97A-F9011D4728E8}"/>
              </a:ext>
            </a:extLst>
          </p:cNvPr>
          <p:cNvSpPr txBox="1"/>
          <p:nvPr/>
        </p:nvSpPr>
        <p:spPr>
          <a:xfrm>
            <a:off x="6391276" y="3468536"/>
            <a:ext cx="45803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per gestire i dati raccolti da Yahoo </a:t>
            </a:r>
            <a:r>
              <a:rPr lang="it-IT" err="1"/>
              <a:t>finance</a:t>
            </a:r>
            <a:endParaRPr lang="it-IT"/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C83E22AF-135F-4794-BC4F-99FC35C58FA2}"/>
              </a:ext>
            </a:extLst>
          </p:cNvPr>
          <p:cNvSpPr/>
          <p:nvPr/>
        </p:nvSpPr>
        <p:spPr>
          <a:xfrm>
            <a:off x="6101781" y="4172210"/>
            <a:ext cx="292274" cy="918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8A1DCF-D56B-4D7A-9B88-1B370FDC9FB4}"/>
              </a:ext>
            </a:extLst>
          </p:cNvPr>
          <p:cNvSpPr txBox="1"/>
          <p:nvPr/>
        </p:nvSpPr>
        <p:spPr>
          <a:xfrm>
            <a:off x="6391275" y="4167905"/>
            <a:ext cx="430895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+mn-lt"/>
                <a:cs typeface="+mn-lt"/>
              </a:rPr>
              <a:t> per la creazione e addestramento del modello e per le reti neurali. Lo scopo della libreria è permettere la configurazione rapida di reti neurali.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69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153EDE-FFF4-499E-868F-65607C3F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/>
              <a:t>Il file main.py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671D5C-FD0E-461B-9AC4-EE2FCFD8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A differenza del file training.py, il file main.py contiene:</a:t>
            </a:r>
          </a:p>
          <a:p>
            <a:pPr>
              <a:buFont typeface="Wingdings"/>
              <a:buChar char="v"/>
            </a:pPr>
            <a:r>
              <a:rPr lang="it-IT" dirty="0"/>
              <a:t> la libreria '</a:t>
            </a:r>
            <a:r>
              <a:rPr lang="it-IT" dirty="0" err="1"/>
              <a:t>matplotlib.pyplot</a:t>
            </a:r>
            <a:r>
              <a:rPr lang="it-IT" dirty="0"/>
              <a:t>' ovvero </a:t>
            </a:r>
            <a:r>
              <a:rPr lang="it-IT" dirty="0">
                <a:ea typeface="+mn-lt"/>
                <a:cs typeface="+mn-lt"/>
              </a:rPr>
              <a:t>una libreria per la creazione di grafici per il linguaggio di programmazione Python.</a:t>
            </a:r>
          </a:p>
          <a:p>
            <a:pPr>
              <a:buSzPct val="114999"/>
              <a:buFont typeface="Wingdings"/>
              <a:buChar char="v"/>
            </a:pPr>
            <a:r>
              <a:rPr lang="it-IT" dirty="0"/>
              <a:t>la libreria '</a:t>
            </a:r>
            <a:r>
              <a:rPr lang="it-IT" dirty="0" err="1"/>
              <a:t>streamlit</a:t>
            </a:r>
            <a:r>
              <a:rPr lang="it-IT" dirty="0"/>
              <a:t>' che </a:t>
            </a:r>
            <a:r>
              <a:rPr lang="it-IT" dirty="0">
                <a:ea typeface="+mn-lt"/>
                <a:cs typeface="+mn-lt"/>
              </a:rPr>
              <a:t>è una libreria Python open source per la creazione di web app. </a:t>
            </a:r>
            <a:r>
              <a:rPr lang="it-IT" dirty="0"/>
              <a:t> </a:t>
            </a:r>
          </a:p>
          <a:p>
            <a:pPr>
              <a:buNone/>
            </a:pPr>
            <a:r>
              <a:rPr lang="it-IT" dirty="0"/>
              <a:t>Contiene le istruzioni necessarie all'esecuzione della web-</a:t>
            </a:r>
            <a:r>
              <a:rPr lang="it-IT" dirty="0" err="1"/>
              <a:t>application</a:t>
            </a:r>
            <a:r>
              <a:rPr lang="it-IT" dirty="0"/>
              <a:t> e alla gestione di tutto il flusso di utilizzo, come l'inserimento del titolo azionario, le predizioni e la visualizzazione dei grafici.</a:t>
            </a:r>
            <a:endParaRPr lang="it-IT" dirty="0">
              <a:ea typeface="+mn-lt"/>
              <a:cs typeface="+mn-lt"/>
            </a:endParaRPr>
          </a:p>
          <a:p>
            <a:pPr marL="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14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915C5D-F324-479D-A81E-411EBDA1E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224987"/>
            <a:ext cx="9601196" cy="3318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4000" b="1"/>
              <a:t> STEP PER L'ESECUZIONE</a:t>
            </a:r>
            <a:endParaRPr lang="it-IT" sz="4000"/>
          </a:p>
        </p:txBody>
      </p:sp>
    </p:spTree>
    <p:extLst>
      <p:ext uri="{BB962C8B-B14F-4D97-AF65-F5344CB8AC3E}">
        <p14:creationId xmlns:p14="http://schemas.microsoft.com/office/powerpoint/2010/main" val="82650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B7706D-FF4B-45C4-81EB-371DE4BA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1° step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75590D-6C2A-4375-A3E7-7DE30E96B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 Cercare 'Yahoo Finance'</a:t>
            </a:r>
          </a:p>
          <a:p>
            <a:pPr>
              <a:buSzPct val="114999"/>
            </a:pPr>
            <a:r>
              <a:rPr lang="it-IT"/>
              <a:t>Nella barra "cerca notizie, codici o aziende" inserire il nome di un'azienda da voler analizzare. Ad esempio una banca.</a:t>
            </a:r>
          </a:p>
          <a:p>
            <a:pPr>
              <a:buSzPct val="114999"/>
            </a:pPr>
            <a:endParaRPr lang="it-IT"/>
          </a:p>
        </p:txBody>
      </p:sp>
      <p:pic>
        <p:nvPicPr>
          <p:cNvPr id="4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0193533-24FB-47DB-988C-067AB24B2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38" r="1141" b="35976"/>
          <a:stretch/>
        </p:blipFill>
        <p:spPr>
          <a:xfrm>
            <a:off x="1540702" y="3833141"/>
            <a:ext cx="8766158" cy="213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6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FFF00EC-E164-4EFE-8ABB-7501BE4CA501}"/>
              </a:ext>
            </a:extLst>
          </p:cNvPr>
          <p:cNvSpPr txBox="1"/>
          <p:nvPr/>
        </p:nvSpPr>
        <p:spPr>
          <a:xfrm>
            <a:off x="826852" y="872061"/>
            <a:ext cx="3073940" cy="49606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31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Apparirà una schermata con tutte le informazioni e i relativi valori dell'azienda cercata, ciò che in realtà serve è l'acronimo corrispondente al titolo azionario. In questo caso è possibile notare che la banca è riconosciuta con l'acronimo "SBIN.NS"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34F5C75-7F28-425E-9E6D-B497C33BA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469" y="386519"/>
            <a:ext cx="7325637" cy="54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66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D723CB-33C0-4D26-8042-8266880A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2°step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B2C101-6E3D-4009-8294-15C84734E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L'applicazione</a:t>
            </a:r>
            <a:r>
              <a:rPr lang="it-IT">
                <a:ea typeface="+mn-lt"/>
                <a:cs typeface="+mn-lt"/>
              </a:rPr>
              <a:t> può essere avviata lanciando da terminale il comando: </a:t>
            </a:r>
            <a:r>
              <a:rPr lang="it-IT" i="1" err="1">
                <a:ea typeface="+mn-lt"/>
                <a:cs typeface="+mn-lt"/>
              </a:rPr>
              <a:t>streamlit</a:t>
            </a:r>
            <a:r>
              <a:rPr lang="it-IT" i="1">
                <a:ea typeface="+mn-lt"/>
                <a:cs typeface="+mn-lt"/>
              </a:rPr>
              <a:t> </a:t>
            </a:r>
            <a:r>
              <a:rPr lang="it-IT" i="1" err="1">
                <a:ea typeface="+mn-lt"/>
                <a:cs typeface="+mn-lt"/>
              </a:rPr>
              <a:t>run</a:t>
            </a:r>
            <a:r>
              <a:rPr lang="it-IT" i="1">
                <a:ea typeface="+mn-lt"/>
                <a:cs typeface="+mn-lt"/>
              </a:rPr>
              <a:t> main.py</a:t>
            </a:r>
            <a:r>
              <a:rPr lang="it-IT">
                <a:ea typeface="+mn-lt"/>
                <a:cs typeface="+mn-lt"/>
              </a:rPr>
              <a:t>. L'utente accede all'interfaccia web e ha la possibilità di inserire un titolo azionario. Nel caso in cui l'utente non inserisca alcun titolo, il sistema lavorerà di default con </a:t>
            </a:r>
            <a:r>
              <a:rPr lang="it-IT" b="1">
                <a:ea typeface="+mn-lt"/>
                <a:cs typeface="+mn-lt"/>
              </a:rPr>
              <a:t>AAPL</a:t>
            </a:r>
            <a:r>
              <a:rPr lang="it-IT">
                <a:ea typeface="+mn-lt"/>
                <a:cs typeface="+mn-lt"/>
              </a:rPr>
              <a:t> (Apple).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35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E19B00E-2647-454E-8D18-00DC6BF4A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3" y="364726"/>
            <a:ext cx="11542733" cy="6201615"/>
          </a:xfrm>
          <a:prstGeom prst="rect">
            <a:avLst/>
          </a:prstGeom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762CDE71-9A43-40FD-9F9B-DFE9D70DE1AC}"/>
              </a:ext>
            </a:extLst>
          </p:cNvPr>
          <p:cNvCxnSpPr/>
          <p:nvPr/>
        </p:nvCxnSpPr>
        <p:spPr>
          <a:xfrm flipV="1">
            <a:off x="6379922" y="5466566"/>
            <a:ext cx="1419616" cy="10438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090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E716014-2815-4841-A6E7-09043DFABD56}"/>
              </a:ext>
            </a:extLst>
          </p:cNvPr>
          <p:cNvSpPr txBox="1"/>
          <p:nvPr/>
        </p:nvSpPr>
        <p:spPr>
          <a:xfrm>
            <a:off x="757825" y="768263"/>
            <a:ext cx="1065547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/>
              <a:t>Verrà in automatico aperta questa schermata, nel quale sarà possibile inserire il titolo azionario, precedentemente trovato su 'Yahoo </a:t>
            </a:r>
            <a:r>
              <a:rPr lang="it-IT" sz="2000" err="1"/>
              <a:t>finance</a:t>
            </a:r>
            <a:r>
              <a:rPr lang="it-IT" sz="2000"/>
              <a:t>' dell'azienda interessata.</a:t>
            </a:r>
          </a:p>
        </p:txBody>
      </p:sp>
      <p:pic>
        <p:nvPicPr>
          <p:cNvPr id="4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F723D58-CA21-4AC3-9912-F6638AA6A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29" y="1607722"/>
            <a:ext cx="9956103" cy="452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29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01A0817-8341-4496-964B-D4D29E7FEA9D}"/>
              </a:ext>
            </a:extLst>
          </p:cNvPr>
          <p:cNvSpPr txBox="1"/>
          <p:nvPr/>
        </p:nvSpPr>
        <p:spPr>
          <a:xfrm>
            <a:off x="872647" y="747387"/>
            <a:ext cx="274319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+mn-lt"/>
                <a:cs typeface="+mn-lt"/>
              </a:rPr>
              <a:t>Dopo aver premuto invio, l'utente avrà accesso alla visualizzazione di 4 sezioni:</a:t>
            </a:r>
          </a:p>
          <a:p>
            <a:br>
              <a:rPr lang="it-IT">
                <a:ea typeface="+mn-lt"/>
                <a:cs typeface="+mn-lt"/>
              </a:rPr>
            </a:br>
            <a:r>
              <a:rPr lang="it-IT">
                <a:ea typeface="+mn-lt"/>
                <a:cs typeface="+mn-lt"/>
              </a:rPr>
              <a:t>1) Un riassunto, in forma tabellare, dei dati presi in considerazione nel periodo prestabilito (di default è 2010-2019)</a:t>
            </a:r>
          </a:p>
          <a:p>
            <a:endParaRPr lang="it-IT">
              <a:ea typeface="+mn-lt"/>
              <a:cs typeface="+mn-lt"/>
            </a:endParaRPr>
          </a:p>
          <a:p>
            <a:endParaRPr lang="it-IT">
              <a:ea typeface="+mn-lt"/>
              <a:cs typeface="+mn-lt"/>
            </a:endParaRPr>
          </a:p>
          <a:p>
            <a:br>
              <a:rPr lang="it-IT">
                <a:ea typeface="+mn-lt"/>
                <a:cs typeface="+mn-lt"/>
              </a:rPr>
            </a:br>
            <a:r>
              <a:rPr lang="it-IT">
                <a:ea typeface="+mn-lt"/>
                <a:cs typeface="+mn-lt"/>
              </a:rPr>
              <a:t>2) Un grafico che mostra la variazione del prezzo nel periodo di tempo 2010-2020</a:t>
            </a:r>
            <a:br>
              <a:rPr lang="it-IT">
                <a:ea typeface="+mn-lt"/>
                <a:cs typeface="+mn-lt"/>
              </a:rPr>
            </a:br>
            <a:endParaRPr lang="it-IT">
              <a:ea typeface="+mn-lt"/>
              <a:cs typeface="+mn-lt"/>
            </a:endParaRPr>
          </a:p>
        </p:txBody>
      </p:sp>
      <p:pic>
        <p:nvPicPr>
          <p:cNvPr id="5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B910EB2-5969-4E85-AAB0-4FFCEE77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948" y="803690"/>
            <a:ext cx="5300597" cy="2286125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A9059D95-138C-427C-9AC6-7370CECF2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948" y="3429653"/>
            <a:ext cx="5300596" cy="257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00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FEBF029-4D8A-432A-AB95-222558C199E3}"/>
              </a:ext>
            </a:extLst>
          </p:cNvPr>
          <p:cNvSpPr txBox="1"/>
          <p:nvPr/>
        </p:nvSpPr>
        <p:spPr>
          <a:xfrm>
            <a:off x="789139" y="747386"/>
            <a:ext cx="3651336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3) Un grafico che mostra la variazione del prezzo nel periodo di tempo includendo anche la media mobile *.</a:t>
            </a:r>
          </a:p>
          <a:p>
            <a:endParaRPr lang="it-IT"/>
          </a:p>
          <a:p>
            <a:r>
              <a:rPr lang="it-IT"/>
              <a:t>*Media Mobile: dall' inglese </a:t>
            </a:r>
            <a:r>
              <a:rPr lang="it-IT" err="1">
                <a:ea typeface="+mn-lt"/>
                <a:cs typeface="+mn-lt"/>
              </a:rPr>
              <a:t>Moving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Average</a:t>
            </a:r>
            <a:r>
              <a:rPr lang="it-IT">
                <a:ea typeface="+mn-lt"/>
                <a:cs typeface="+mn-lt"/>
              </a:rPr>
              <a:t>(MA).  È usata dai per determinare i movimenti dei prezzi dei vari asset come le tendenze di mercato o l'andamento di mercato.  Misura, inoltre, le variazioni di un asset basandosi sui prezzi storici per determinarne i movimenti futuri.</a:t>
            </a:r>
            <a:endParaRPr lang="it-IT"/>
          </a:p>
          <a:p>
            <a:endParaRPr lang="it-IT"/>
          </a:p>
          <a:p>
            <a:endParaRPr lang="it-IT"/>
          </a:p>
          <a:p>
            <a:r>
              <a:rPr lang="it-IT"/>
              <a:t>4) Un grafico che mostra il confronto tra il prezzo reale e il prezzo predetto</a:t>
            </a:r>
            <a:endParaRPr lang="it-IT">
              <a:ea typeface="+mn-lt"/>
              <a:cs typeface="+mn-lt"/>
            </a:endParaRPr>
          </a:p>
          <a:p>
            <a:pPr algn="l"/>
            <a:endParaRPr lang="it-IT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3B3F3BEE-9756-4D66-A3AA-4AF2F334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770" y="837257"/>
            <a:ext cx="4413336" cy="2438199"/>
          </a:xfrm>
          <a:prstGeom prst="rect">
            <a:avLst/>
          </a:prstGeom>
        </p:spPr>
      </p:pic>
      <p:pic>
        <p:nvPicPr>
          <p:cNvPr id="5" name="Immagine 5">
            <a:extLst>
              <a:ext uri="{FF2B5EF4-FFF2-40B4-BE49-F238E27FC236}">
                <a16:creationId xmlns:a16="http://schemas.microsoft.com/office/drawing/2014/main" id="{5B989528-EE48-4B2E-8707-6AC794371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770" y="3468246"/>
            <a:ext cx="5812075" cy="2729425"/>
          </a:xfrm>
          <a:prstGeom prst="rect">
            <a:avLst/>
          </a:prstGeom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D45A7D1-E436-454B-80FC-9D20D251E53F}"/>
              </a:ext>
            </a:extLst>
          </p:cNvPr>
          <p:cNvCxnSpPr/>
          <p:nvPr/>
        </p:nvCxnSpPr>
        <p:spPr>
          <a:xfrm>
            <a:off x="9187840" y="1395608"/>
            <a:ext cx="417534" cy="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84ADB6-D4A2-4362-B8F6-1951D6301AEE}"/>
              </a:ext>
            </a:extLst>
          </p:cNvPr>
          <p:cNvSpPr txBox="1"/>
          <p:nvPr/>
        </p:nvSpPr>
        <p:spPr>
          <a:xfrm>
            <a:off x="9554096" y="1119905"/>
            <a:ext cx="22108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Media mobile su 100 giorni 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0A72F63-72EE-428A-A469-42CEFBD5F529}"/>
              </a:ext>
            </a:extLst>
          </p:cNvPr>
          <p:cNvCxnSpPr/>
          <p:nvPr/>
        </p:nvCxnSpPr>
        <p:spPr>
          <a:xfrm>
            <a:off x="9254386" y="2057138"/>
            <a:ext cx="417532" cy="10439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6AB0CF-148B-4CAF-90B6-8D0EA2F2342D}"/>
              </a:ext>
            </a:extLst>
          </p:cNvPr>
          <p:cNvSpPr txBox="1"/>
          <p:nvPr/>
        </p:nvSpPr>
        <p:spPr>
          <a:xfrm>
            <a:off x="9672179" y="1843414"/>
            <a:ext cx="19916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Media mobile su 200 giorni</a:t>
            </a:r>
          </a:p>
        </p:txBody>
      </p:sp>
    </p:spTree>
    <p:extLst>
      <p:ext uri="{BB962C8B-B14F-4D97-AF65-F5344CB8AC3E}">
        <p14:creationId xmlns:p14="http://schemas.microsoft.com/office/powerpoint/2010/main" val="164287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173D95-3BB4-422A-B714-120A1B2E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703" y="1065639"/>
            <a:ext cx="9601196" cy="130386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b="1"/>
              <a:t>Sistema di predizione di titoli azionari</a:t>
            </a:r>
            <a:endParaRPr lang="it-IT"/>
          </a:p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E09F98-FE1C-4864-BE00-4E57C5AE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702" y="2911836"/>
            <a:ext cx="9601196" cy="3318936"/>
          </a:xfrm>
        </p:spPr>
        <p:txBody>
          <a:bodyPr/>
          <a:lstStyle/>
          <a:p>
            <a:r>
              <a:rPr lang="it-IT">
                <a:ea typeface="+mn-lt"/>
                <a:cs typeface="+mn-lt"/>
              </a:rPr>
              <a:t>Il progetto consiste in una piccola web-application in grado di raccogliere dati riguardanti titoli azionari da un base di conoscenza ed effettuare delle predizioni.</a:t>
            </a:r>
          </a:p>
          <a:p>
            <a:pPr>
              <a:buSzPct val="114999"/>
            </a:pPr>
            <a:r>
              <a:rPr lang="it-IT">
                <a:ea typeface="+mn-lt"/>
                <a:cs typeface="+mn-lt"/>
              </a:rPr>
              <a:t> Utilizzando l'applicazione sarà possibile effettuare predizioni, anche di diversi titoli azionari, utilizzando il modello precedentemente creato. Nello specifico, la predizione è effettuata sul prezzo (Closing Price). 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267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73C849-159B-4379-9141-6E134147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9595CE-DC90-4330-814A-B084C08AA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14999"/>
            </a:pPr>
            <a:r>
              <a:rPr lang="it-IT" dirty="0"/>
              <a:t>Come parametro di valutazione è stato preso in considerazione l'errore assoluto medio. Nel caso di test, ovvero prendendo in considerazione il titolo azionario Apple, il valore dell'errore assoluto medio riscontrato è di 1,045$.</a:t>
            </a:r>
          </a:p>
          <a:p>
            <a:pPr>
              <a:buSzPct val="114999"/>
            </a:pPr>
            <a:r>
              <a:rPr lang="it-IT" dirty="0"/>
              <a:t>Dopodiché è stato calcolato l'errore assoluto medio percentuale dividendo il prezzo medio per l'errore assoluto medio. Il valore risultante per il caso di test è stato di 14% circa.</a:t>
            </a:r>
          </a:p>
        </p:txBody>
      </p:sp>
    </p:spTree>
    <p:extLst>
      <p:ext uri="{BB962C8B-B14F-4D97-AF65-F5344CB8AC3E}">
        <p14:creationId xmlns:p14="http://schemas.microsoft.com/office/powerpoint/2010/main" val="2779122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D2429F-3A99-40DB-9427-3A27EFB5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A41BC63-6081-455E-97D4-A3EA77642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147" y="406631"/>
            <a:ext cx="11533401" cy="6189483"/>
          </a:xfrm>
        </p:spPr>
      </p:pic>
    </p:spTree>
    <p:extLst>
      <p:ext uri="{BB962C8B-B14F-4D97-AF65-F5344CB8AC3E}">
        <p14:creationId xmlns:p14="http://schemas.microsoft.com/office/powerpoint/2010/main" val="1840087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A25D2A-DF39-4797-A694-BBCFF784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43578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B5E2E-7A64-4DEF-AD5C-DB29E0C0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Scelte di progettazione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22D539-65FE-407C-981C-6FA43E128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754" y="2661316"/>
            <a:ext cx="10702934" cy="3986991"/>
          </a:xfrm>
        </p:spPr>
        <p:txBody>
          <a:bodyPr>
            <a:normAutofit/>
          </a:bodyPr>
          <a:lstStyle/>
          <a:p>
            <a:r>
              <a:rPr lang="it-IT" sz="2600" dirty="0">
                <a:ea typeface="+mn-lt"/>
                <a:cs typeface="+mn-lt"/>
              </a:rPr>
              <a:t>Per lo sviluppo dell'applicazione è stato scelto il linguaggio Python.</a:t>
            </a:r>
          </a:p>
          <a:p>
            <a:pPr>
              <a:buSzPct val="114999"/>
            </a:pPr>
            <a:r>
              <a:rPr lang="it-IT" sz="2600" dirty="0">
                <a:ea typeface="+mn-lt"/>
                <a:cs typeface="+mn-lt"/>
              </a:rPr>
              <a:t>Come sorgente di conoscenza da cui estrapolare i dati relativi ai titoli azionari, è stato scelto 'Yahoo </a:t>
            </a:r>
            <a:r>
              <a:rPr lang="it-IT" sz="2600" dirty="0" err="1">
                <a:ea typeface="+mn-lt"/>
                <a:cs typeface="+mn-lt"/>
              </a:rPr>
              <a:t>finance</a:t>
            </a:r>
            <a:r>
              <a:rPr lang="it-IT" sz="2600" dirty="0">
                <a:ea typeface="+mn-lt"/>
                <a:cs typeface="+mn-lt"/>
              </a:rPr>
              <a:t>' che fornisce notizie</a:t>
            </a:r>
            <a:r>
              <a:rPr lang="it-IT" sz="2600" dirty="0">
                <a:solidFill>
                  <a:schemeClr val="tx1"/>
                </a:solidFill>
                <a:ea typeface="+mn-lt"/>
                <a:cs typeface="+mn-lt"/>
              </a:rPr>
              <a:t> finanziarie</a:t>
            </a:r>
            <a:r>
              <a:rPr lang="it-IT" sz="2600" dirty="0">
                <a:ea typeface="+mn-lt"/>
                <a:cs typeface="+mn-lt"/>
              </a:rPr>
              <a:t>, dati e commenti relativi ai diversi titoli azionari</a:t>
            </a:r>
          </a:p>
          <a:p>
            <a:pPr>
              <a:buSzPct val="114999"/>
            </a:pPr>
            <a:r>
              <a:rPr lang="it-IT" sz="2600" dirty="0">
                <a:ea typeface="+mn-lt"/>
                <a:cs typeface="+mn-lt"/>
              </a:rPr>
              <a:t>Come periodo temporale da analizzare e da cui trarre informazioni su cui fare eventuali predizioni è stato preso in considerazione di default il periodo 2010-2019.</a:t>
            </a:r>
          </a:p>
          <a:p>
            <a:pPr marL="0" indent="0">
              <a:buSzPct val="114999"/>
              <a:buNone/>
            </a:pPr>
            <a:endParaRPr lang="it-IT" sz="2600" dirty="0">
              <a:ea typeface="+mn-lt"/>
              <a:cs typeface="+mn-lt"/>
            </a:endParaRPr>
          </a:p>
          <a:p>
            <a:pPr marL="0" indent="0">
              <a:buSzPct val="114999"/>
              <a:buNone/>
            </a:pPr>
            <a:endParaRPr lang="it-IT" sz="2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717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21A7DB-F439-45F7-B7E6-68E44C2B05E9}"/>
              </a:ext>
            </a:extLst>
          </p:cNvPr>
          <p:cNvSpPr txBox="1"/>
          <p:nvPr/>
        </p:nvSpPr>
        <p:spPr>
          <a:xfrm>
            <a:off x="1175359" y="1237990"/>
            <a:ext cx="9663828" cy="50321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it-IT" sz="2000" dirty="0"/>
              <a:t>Si è utilizzando un approccio di apprendimento supervisionato con il fine di effettuare predizioni mediante regressione. Si parla di apprendimento supervisionato in quanto il modello è stato costruito partendo da un insieme di dati di addestramento di cui sono noti i valori di output (target)  e di regressione perché quest'ultimi sono valori continui e non classi.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it-IT" sz="2000" dirty="0"/>
              <a:t>Come funzione di attivazione è stata utilizzata </a:t>
            </a:r>
            <a:r>
              <a:rPr lang="it-IT" sz="2000" dirty="0" err="1"/>
              <a:t>ReLU</a:t>
            </a:r>
            <a:r>
              <a:rPr lang="it-IT" sz="2000" dirty="0"/>
              <a:t>* (</a:t>
            </a:r>
            <a:r>
              <a:rPr lang="it-IT" sz="2000" dirty="0" err="1"/>
              <a:t>Rectified</a:t>
            </a:r>
            <a:r>
              <a:rPr lang="it-IT" sz="2000" dirty="0"/>
              <a:t> linear </a:t>
            </a:r>
            <a:r>
              <a:rPr lang="it-IT" sz="2000" dirty="0" err="1"/>
              <a:t>unit</a:t>
            </a:r>
            <a:r>
              <a:rPr lang="it-IT" sz="2000" dirty="0"/>
              <a:t> activation </a:t>
            </a:r>
            <a:r>
              <a:rPr lang="it-IT" sz="2000" dirty="0" err="1"/>
              <a:t>function</a:t>
            </a:r>
            <a:r>
              <a:rPr lang="it-IT" sz="2000" dirty="0"/>
              <a:t>).</a:t>
            </a:r>
            <a:endParaRPr lang="en-US" sz="2000"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it-IT" sz="2000" dirty="0"/>
              <a:t>*La </a:t>
            </a:r>
            <a:r>
              <a:rPr lang="it-IT" sz="2000" b="1" dirty="0"/>
              <a:t>funzione di attivazione lineare rettificata</a:t>
            </a:r>
            <a:r>
              <a:rPr lang="it-IT" sz="2000" dirty="0"/>
              <a:t> o </a:t>
            </a:r>
            <a:r>
              <a:rPr lang="it-IT" sz="2000" b="1" dirty="0" err="1"/>
              <a:t>ReLU</a:t>
            </a:r>
            <a:r>
              <a:rPr lang="it-IT" sz="2000" dirty="0"/>
              <a:t> è una funzione lineare a tratti che emetterà direttamente l'input se è positivo, altrimenti emetterà zero. Le funzioni di attivazione nelle reti neurali e l'apprendimento svolgono un ruolo significativo nell'accensione dei nodi nascosti per produrre un output più desiderabile. Lo scopo principale della funzione di attivazione è introdurre nel modello la proprietà della non linearità. Nelle reti neurali artificiali, la funzione di attivazione di un nodo definisce l'output di quel nodo dato un input o un insieme di input. </a:t>
            </a:r>
            <a:endParaRPr lang="en-US" sz="2000" dirty="0">
              <a:ea typeface="+mn-lt"/>
              <a:cs typeface="+mn-lt"/>
            </a:endParaRPr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98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97E170-32F7-4D1F-A6DE-EF120271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469" y="2650878"/>
            <a:ext cx="9674265" cy="506214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È s</a:t>
            </a:r>
            <a:r>
              <a:rPr lang="it-IT" dirty="0">
                <a:ea typeface="+mn-lt"/>
                <a:cs typeface="+mn-lt"/>
              </a:rPr>
              <a:t>tata utilizzata una rete neurale con </a:t>
            </a:r>
            <a:r>
              <a:rPr lang="it-IT" dirty="0" err="1">
                <a:ea typeface="+mn-lt"/>
                <a:cs typeface="+mn-lt"/>
              </a:rPr>
              <a:t>layer</a:t>
            </a:r>
            <a:r>
              <a:rPr lang="it-IT" dirty="0">
                <a:ea typeface="+mn-lt"/>
                <a:cs typeface="+mn-lt"/>
              </a:rPr>
              <a:t> LSTM (Long Short </a:t>
            </a:r>
            <a:r>
              <a:rPr lang="it-IT" dirty="0" err="1">
                <a:ea typeface="+mn-lt"/>
                <a:cs typeface="+mn-lt"/>
              </a:rPr>
              <a:t>Term</a:t>
            </a:r>
            <a:r>
              <a:rPr lang="it-IT" dirty="0">
                <a:ea typeface="+mn-lt"/>
                <a:cs typeface="+mn-lt"/>
              </a:rPr>
              <a:t> Memory)* composto da 1 </a:t>
            </a:r>
            <a:r>
              <a:rPr lang="it-IT" dirty="0" err="1">
                <a:ea typeface="+mn-lt"/>
                <a:cs typeface="+mn-lt"/>
              </a:rPr>
              <a:t>layer</a:t>
            </a:r>
            <a:r>
              <a:rPr lang="it-IT" dirty="0">
                <a:ea typeface="+mn-lt"/>
                <a:cs typeface="+mn-lt"/>
              </a:rPr>
              <a:t> di input, 3 </a:t>
            </a:r>
            <a:r>
              <a:rPr lang="it-IT" dirty="0" err="1">
                <a:ea typeface="+mn-lt"/>
                <a:cs typeface="+mn-lt"/>
              </a:rPr>
              <a:t>layer</a:t>
            </a:r>
            <a:r>
              <a:rPr lang="it-IT" dirty="0">
                <a:ea typeface="+mn-lt"/>
                <a:cs typeface="+mn-lt"/>
              </a:rPr>
              <a:t> intermedi e 1 finale così composti:</a:t>
            </a:r>
            <a:br>
              <a:rPr lang="it-IT" dirty="0">
                <a:ea typeface="+mn-lt"/>
                <a:cs typeface="+mn-lt"/>
              </a:rPr>
            </a:br>
            <a:r>
              <a:rPr lang="it-IT" dirty="0">
                <a:ea typeface="+mn-lt"/>
                <a:cs typeface="+mn-lt"/>
              </a:rPr>
              <a:t>1° </a:t>
            </a:r>
            <a:r>
              <a:rPr lang="it-IT" dirty="0" err="1">
                <a:ea typeface="+mn-lt"/>
                <a:cs typeface="+mn-lt"/>
              </a:rPr>
              <a:t>layer</a:t>
            </a:r>
            <a:r>
              <a:rPr lang="it-IT" dirty="0">
                <a:ea typeface="+mn-lt"/>
                <a:cs typeface="+mn-lt"/>
              </a:rPr>
              <a:t>: 50 unità</a:t>
            </a:r>
            <a:br>
              <a:rPr lang="it-IT" dirty="0">
                <a:ea typeface="+mn-lt"/>
                <a:cs typeface="+mn-lt"/>
              </a:rPr>
            </a:br>
            <a:r>
              <a:rPr lang="it-IT" dirty="0">
                <a:ea typeface="+mn-lt"/>
                <a:cs typeface="+mn-lt"/>
              </a:rPr>
              <a:t>2° </a:t>
            </a:r>
            <a:r>
              <a:rPr lang="it-IT" dirty="0" err="1">
                <a:ea typeface="+mn-lt"/>
                <a:cs typeface="+mn-lt"/>
              </a:rPr>
              <a:t>layer</a:t>
            </a:r>
            <a:r>
              <a:rPr lang="it-IT" dirty="0">
                <a:ea typeface="+mn-lt"/>
                <a:cs typeface="+mn-lt"/>
              </a:rPr>
              <a:t>: 60 unità</a:t>
            </a:r>
            <a:br>
              <a:rPr lang="it-IT" dirty="0">
                <a:ea typeface="+mn-lt"/>
                <a:cs typeface="+mn-lt"/>
              </a:rPr>
            </a:br>
            <a:r>
              <a:rPr lang="it-IT" dirty="0">
                <a:ea typeface="+mn-lt"/>
                <a:cs typeface="+mn-lt"/>
              </a:rPr>
              <a:t>3° </a:t>
            </a:r>
            <a:r>
              <a:rPr lang="it-IT" dirty="0" err="1">
                <a:ea typeface="+mn-lt"/>
                <a:cs typeface="+mn-lt"/>
              </a:rPr>
              <a:t>layer</a:t>
            </a:r>
            <a:r>
              <a:rPr lang="it-IT" dirty="0">
                <a:ea typeface="+mn-lt"/>
                <a:cs typeface="+mn-lt"/>
              </a:rPr>
              <a:t>: 80 unità</a:t>
            </a:r>
            <a:br>
              <a:rPr lang="it-IT" dirty="0">
                <a:ea typeface="+mn-lt"/>
                <a:cs typeface="+mn-lt"/>
              </a:rPr>
            </a:br>
            <a:r>
              <a:rPr lang="it-IT" dirty="0">
                <a:ea typeface="+mn-lt"/>
                <a:cs typeface="+mn-lt"/>
              </a:rPr>
              <a:t>4° </a:t>
            </a:r>
            <a:r>
              <a:rPr lang="it-IT" dirty="0" err="1">
                <a:ea typeface="+mn-lt"/>
                <a:cs typeface="+mn-lt"/>
              </a:rPr>
              <a:t>layer</a:t>
            </a:r>
            <a:r>
              <a:rPr lang="it-IT" dirty="0">
                <a:ea typeface="+mn-lt"/>
                <a:cs typeface="+mn-lt"/>
              </a:rPr>
              <a:t>: 120 unità</a:t>
            </a:r>
            <a:br>
              <a:rPr lang="it-IT" sz="2800" dirty="0">
                <a:ea typeface="+mn-lt"/>
                <a:cs typeface="+mn-lt"/>
              </a:rPr>
            </a:br>
            <a:r>
              <a:rPr lang="it-IT" dirty="0">
                <a:ea typeface="+mn-lt"/>
                <a:cs typeface="+mn-lt"/>
              </a:rPr>
              <a:t>5° </a:t>
            </a:r>
            <a:r>
              <a:rPr lang="it-IT" dirty="0" err="1">
                <a:ea typeface="+mn-lt"/>
                <a:cs typeface="+mn-lt"/>
              </a:rPr>
              <a:t>layer</a:t>
            </a:r>
            <a:r>
              <a:rPr lang="it-IT" dirty="0">
                <a:ea typeface="+mn-lt"/>
                <a:cs typeface="+mn-lt"/>
              </a:rPr>
              <a:t>: 1 unità (il valore predetto)</a:t>
            </a:r>
            <a:endParaRPr lang="it-IT" dirty="0"/>
          </a:p>
          <a:p>
            <a:pPr marL="0" indent="0">
              <a:buNone/>
            </a:pPr>
            <a:r>
              <a:rPr lang="it-IT" sz="2800" dirty="0"/>
              <a:t>*</a:t>
            </a:r>
            <a:r>
              <a:rPr lang="it-IT" sz="1800" b="1" dirty="0">
                <a:ea typeface="+mn-lt"/>
                <a:cs typeface="+mn-lt"/>
              </a:rPr>
              <a:t>La memoria a breve termine</a:t>
            </a:r>
            <a:r>
              <a:rPr lang="it-IT" sz="1800" dirty="0">
                <a:ea typeface="+mn-lt"/>
                <a:cs typeface="+mn-lt"/>
              </a:rPr>
              <a:t> ( </a:t>
            </a:r>
            <a:r>
              <a:rPr lang="it-IT" sz="1800" b="1" dirty="0">
                <a:ea typeface="+mn-lt"/>
                <a:cs typeface="+mn-lt"/>
              </a:rPr>
              <a:t>LSTM ) </a:t>
            </a:r>
            <a:r>
              <a:rPr lang="it-IT" sz="1800" dirty="0">
                <a:ea typeface="+mn-lt"/>
                <a:cs typeface="+mn-lt"/>
              </a:rPr>
              <a:t>è un'architettura di rete</a:t>
            </a:r>
            <a:r>
              <a:rPr lang="it-IT" sz="1800" dirty="0">
                <a:solidFill>
                  <a:srgbClr val="262626"/>
                </a:solidFill>
                <a:ea typeface="+mn-lt"/>
                <a:cs typeface="+mn-lt"/>
              </a:rPr>
              <a:t> neurale</a:t>
            </a:r>
            <a:r>
              <a:rPr lang="it-IT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it-IT" sz="1800" dirty="0">
                <a:ea typeface="+mn-lt"/>
                <a:cs typeface="+mn-lt"/>
              </a:rPr>
              <a:t> artificiale. </a:t>
            </a:r>
          </a:p>
        </p:txBody>
      </p:sp>
    </p:spTree>
    <p:extLst>
      <p:ext uri="{BB962C8B-B14F-4D97-AF65-F5344CB8AC3E}">
        <p14:creationId xmlns:p14="http://schemas.microsoft.com/office/powerpoint/2010/main" val="426576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B2AEF9C6-9CCF-47FA-A86A-DB0F3A582E55}"/>
              </a:ext>
            </a:extLst>
          </p:cNvPr>
          <p:cNvSpPr/>
          <p:nvPr/>
        </p:nvSpPr>
        <p:spPr>
          <a:xfrm>
            <a:off x="868469" y="1218154"/>
            <a:ext cx="584548" cy="563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59E598C1-E1C7-4366-9245-61627F2980BF}"/>
              </a:ext>
            </a:extLst>
          </p:cNvPr>
          <p:cNvSpPr/>
          <p:nvPr/>
        </p:nvSpPr>
        <p:spPr>
          <a:xfrm>
            <a:off x="826716" y="2053223"/>
            <a:ext cx="626302" cy="563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085BDE74-F088-4095-BE3A-DF0161816F17}"/>
              </a:ext>
            </a:extLst>
          </p:cNvPr>
          <p:cNvSpPr/>
          <p:nvPr/>
        </p:nvSpPr>
        <p:spPr>
          <a:xfrm>
            <a:off x="826716" y="5017716"/>
            <a:ext cx="626302" cy="563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/>
              <a:t>50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F755B8A2-B9B8-4103-A6D0-363A60713EC2}"/>
              </a:ext>
            </a:extLst>
          </p:cNvPr>
          <p:cNvSpPr/>
          <p:nvPr/>
        </p:nvSpPr>
        <p:spPr>
          <a:xfrm>
            <a:off x="868470" y="2888291"/>
            <a:ext cx="584549" cy="574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A23EF180-CAEE-48B6-A9E2-ECB36BEAD510}"/>
              </a:ext>
            </a:extLst>
          </p:cNvPr>
          <p:cNvSpPr/>
          <p:nvPr/>
        </p:nvSpPr>
        <p:spPr>
          <a:xfrm>
            <a:off x="1066799" y="3671169"/>
            <a:ext cx="177452" cy="198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E5216C3-36CF-4CF2-9A1C-A2CCF2CDB795}"/>
              </a:ext>
            </a:extLst>
          </p:cNvPr>
          <p:cNvSpPr/>
          <p:nvPr/>
        </p:nvSpPr>
        <p:spPr>
          <a:xfrm>
            <a:off x="1066798" y="4088703"/>
            <a:ext cx="177452" cy="198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E75E44D-6025-4380-BDC2-3E534816EFCD}"/>
              </a:ext>
            </a:extLst>
          </p:cNvPr>
          <p:cNvSpPr/>
          <p:nvPr/>
        </p:nvSpPr>
        <p:spPr>
          <a:xfrm>
            <a:off x="1056360" y="4443607"/>
            <a:ext cx="177452" cy="198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039BED3-E49D-450B-98CD-DE6BC9EC1820}"/>
              </a:ext>
            </a:extLst>
          </p:cNvPr>
          <p:cNvSpPr/>
          <p:nvPr/>
        </p:nvSpPr>
        <p:spPr>
          <a:xfrm>
            <a:off x="2841318" y="1218153"/>
            <a:ext cx="584548" cy="563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AF442464-5DBB-4206-9C61-24E8423EB60A}"/>
              </a:ext>
            </a:extLst>
          </p:cNvPr>
          <p:cNvSpPr/>
          <p:nvPr/>
        </p:nvSpPr>
        <p:spPr>
          <a:xfrm>
            <a:off x="2841318" y="2898728"/>
            <a:ext cx="584548" cy="563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F586118B-F3C5-4F4A-BA31-FADD89A2A7F2}"/>
              </a:ext>
            </a:extLst>
          </p:cNvPr>
          <p:cNvSpPr/>
          <p:nvPr/>
        </p:nvSpPr>
        <p:spPr>
          <a:xfrm>
            <a:off x="2841317" y="2074098"/>
            <a:ext cx="584548" cy="563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A9A799B0-2499-4127-968A-8FBB42B2BD1F}"/>
              </a:ext>
            </a:extLst>
          </p:cNvPr>
          <p:cNvSpPr/>
          <p:nvPr/>
        </p:nvSpPr>
        <p:spPr>
          <a:xfrm>
            <a:off x="2841317" y="5017715"/>
            <a:ext cx="584548" cy="563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/>
              <a:t>60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80CEBF5-140D-4196-822E-975DBEB733F2}"/>
              </a:ext>
            </a:extLst>
          </p:cNvPr>
          <p:cNvSpPr/>
          <p:nvPr/>
        </p:nvSpPr>
        <p:spPr>
          <a:xfrm>
            <a:off x="3050085" y="3712922"/>
            <a:ext cx="177452" cy="198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CB15FB6-061C-4A14-9901-D7C2F3B0F928}"/>
              </a:ext>
            </a:extLst>
          </p:cNvPr>
          <p:cNvSpPr/>
          <p:nvPr/>
        </p:nvSpPr>
        <p:spPr>
          <a:xfrm>
            <a:off x="3039647" y="4088703"/>
            <a:ext cx="177452" cy="198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5504E93-7033-437B-9B89-42C2E5C6B04A}"/>
              </a:ext>
            </a:extLst>
          </p:cNvPr>
          <p:cNvSpPr/>
          <p:nvPr/>
        </p:nvSpPr>
        <p:spPr>
          <a:xfrm>
            <a:off x="3050086" y="4495798"/>
            <a:ext cx="177452" cy="198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CFF79AAA-AB74-48D1-A5A6-1AC986E89391}"/>
              </a:ext>
            </a:extLst>
          </p:cNvPr>
          <p:cNvSpPr/>
          <p:nvPr/>
        </p:nvSpPr>
        <p:spPr>
          <a:xfrm>
            <a:off x="4511455" y="1218153"/>
            <a:ext cx="584548" cy="563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31348FC-DD58-4635-B208-B53E7BF42772}"/>
              </a:ext>
            </a:extLst>
          </p:cNvPr>
          <p:cNvSpPr/>
          <p:nvPr/>
        </p:nvSpPr>
        <p:spPr>
          <a:xfrm>
            <a:off x="4511455" y="2074098"/>
            <a:ext cx="584548" cy="563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80780524-2A5E-4E36-B1F4-6386DC4C08BE}"/>
              </a:ext>
            </a:extLst>
          </p:cNvPr>
          <p:cNvSpPr/>
          <p:nvPr/>
        </p:nvSpPr>
        <p:spPr>
          <a:xfrm>
            <a:off x="4511454" y="2971797"/>
            <a:ext cx="584548" cy="563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734B1D9C-9190-4AE6-8A77-0FCB3E911888}"/>
              </a:ext>
            </a:extLst>
          </p:cNvPr>
          <p:cNvSpPr/>
          <p:nvPr/>
        </p:nvSpPr>
        <p:spPr>
          <a:xfrm>
            <a:off x="4511454" y="5017715"/>
            <a:ext cx="584548" cy="563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/>
              <a:t>80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F7067F20-E980-4F7C-8F00-CDEE6F2696EC}"/>
              </a:ext>
            </a:extLst>
          </p:cNvPr>
          <p:cNvSpPr/>
          <p:nvPr/>
        </p:nvSpPr>
        <p:spPr>
          <a:xfrm>
            <a:off x="6379920" y="1218153"/>
            <a:ext cx="584548" cy="563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5BDD1918-2CA4-449A-81AC-35BF19E0EEEF}"/>
              </a:ext>
            </a:extLst>
          </p:cNvPr>
          <p:cNvSpPr/>
          <p:nvPr/>
        </p:nvSpPr>
        <p:spPr>
          <a:xfrm>
            <a:off x="6379920" y="2053221"/>
            <a:ext cx="584548" cy="563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09B3210A-5909-4719-98FA-B2EBB3B203DA}"/>
              </a:ext>
            </a:extLst>
          </p:cNvPr>
          <p:cNvSpPr/>
          <p:nvPr/>
        </p:nvSpPr>
        <p:spPr>
          <a:xfrm>
            <a:off x="6379920" y="2971797"/>
            <a:ext cx="584548" cy="563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B4E8FE4D-7C2D-43E1-B52A-E1D3106783A5}"/>
              </a:ext>
            </a:extLst>
          </p:cNvPr>
          <p:cNvSpPr/>
          <p:nvPr/>
        </p:nvSpPr>
        <p:spPr>
          <a:xfrm>
            <a:off x="6400796" y="4871578"/>
            <a:ext cx="741124" cy="60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/>
              <a:t>120</a:t>
            </a: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1CA91184-997E-4487-95ED-3CFF5BCDE2A5}"/>
              </a:ext>
            </a:extLst>
          </p:cNvPr>
          <p:cNvSpPr/>
          <p:nvPr/>
        </p:nvSpPr>
        <p:spPr>
          <a:xfrm>
            <a:off x="9219153" y="2971797"/>
            <a:ext cx="584548" cy="563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1F382DB1-FC31-43D5-9262-7B9A0C000636}"/>
              </a:ext>
            </a:extLst>
          </p:cNvPr>
          <p:cNvSpPr/>
          <p:nvPr/>
        </p:nvSpPr>
        <p:spPr>
          <a:xfrm>
            <a:off x="4709784" y="3806868"/>
            <a:ext cx="177452" cy="198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8364798D-D351-41C3-99FF-BB65CCE0F2A8}"/>
              </a:ext>
            </a:extLst>
          </p:cNvPr>
          <p:cNvSpPr/>
          <p:nvPr/>
        </p:nvSpPr>
        <p:spPr>
          <a:xfrm>
            <a:off x="4709784" y="4182649"/>
            <a:ext cx="177452" cy="198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969991FC-DC00-46D8-90FE-2408C7606AAC}"/>
              </a:ext>
            </a:extLst>
          </p:cNvPr>
          <p:cNvSpPr/>
          <p:nvPr/>
        </p:nvSpPr>
        <p:spPr>
          <a:xfrm>
            <a:off x="4709784" y="4600181"/>
            <a:ext cx="177452" cy="198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03672DCA-7D9E-41E9-A1DF-5BFFBE8AABBF}"/>
              </a:ext>
            </a:extLst>
          </p:cNvPr>
          <p:cNvSpPr/>
          <p:nvPr/>
        </p:nvSpPr>
        <p:spPr>
          <a:xfrm>
            <a:off x="6578250" y="3775552"/>
            <a:ext cx="177452" cy="198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A05BE2A0-844B-4C8F-803E-04730AD9DC55}"/>
              </a:ext>
            </a:extLst>
          </p:cNvPr>
          <p:cNvSpPr/>
          <p:nvPr/>
        </p:nvSpPr>
        <p:spPr>
          <a:xfrm>
            <a:off x="6578250" y="4151332"/>
            <a:ext cx="177452" cy="198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A4E3181B-5865-4EC5-9531-43343564D2EE}"/>
              </a:ext>
            </a:extLst>
          </p:cNvPr>
          <p:cNvSpPr/>
          <p:nvPr/>
        </p:nvSpPr>
        <p:spPr>
          <a:xfrm>
            <a:off x="6578250" y="4547990"/>
            <a:ext cx="177452" cy="198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77707E49-8BC8-46B8-8682-D058A931FCD9}"/>
              </a:ext>
            </a:extLst>
          </p:cNvPr>
          <p:cNvCxnSpPr/>
          <p:nvPr/>
        </p:nvCxnSpPr>
        <p:spPr>
          <a:xfrm>
            <a:off x="1421703" y="1541744"/>
            <a:ext cx="1398739" cy="74112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599224FC-82B4-42A4-9BE2-3F9307B1C545}"/>
              </a:ext>
            </a:extLst>
          </p:cNvPr>
          <p:cNvCxnSpPr>
            <a:cxnSpLocks/>
          </p:cNvCxnSpPr>
          <p:nvPr/>
        </p:nvCxnSpPr>
        <p:spPr>
          <a:xfrm>
            <a:off x="1453018" y="5351743"/>
            <a:ext cx="1388300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11B93371-DBFF-4698-BE64-5E0625D5F562}"/>
              </a:ext>
            </a:extLst>
          </p:cNvPr>
          <p:cNvCxnSpPr>
            <a:cxnSpLocks/>
          </p:cNvCxnSpPr>
          <p:nvPr/>
        </p:nvCxnSpPr>
        <p:spPr>
          <a:xfrm>
            <a:off x="1390387" y="3295387"/>
            <a:ext cx="1471808" cy="186846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1EA32C75-239F-452D-8D8E-AE8672E04373}"/>
              </a:ext>
            </a:extLst>
          </p:cNvPr>
          <p:cNvCxnSpPr>
            <a:cxnSpLocks/>
          </p:cNvCxnSpPr>
          <p:nvPr/>
        </p:nvCxnSpPr>
        <p:spPr>
          <a:xfrm>
            <a:off x="1421702" y="2470757"/>
            <a:ext cx="1398739" cy="74112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D7994B78-EFE2-441A-9E29-8490F8C26BA9}"/>
              </a:ext>
            </a:extLst>
          </p:cNvPr>
          <p:cNvCxnSpPr>
            <a:cxnSpLocks/>
          </p:cNvCxnSpPr>
          <p:nvPr/>
        </p:nvCxnSpPr>
        <p:spPr>
          <a:xfrm flipV="1">
            <a:off x="1442579" y="1593935"/>
            <a:ext cx="1356986" cy="15240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0A2A9179-B647-4A93-B932-27952DEF586C}"/>
              </a:ext>
            </a:extLst>
          </p:cNvPr>
          <p:cNvCxnSpPr>
            <a:cxnSpLocks/>
          </p:cNvCxnSpPr>
          <p:nvPr/>
        </p:nvCxnSpPr>
        <p:spPr>
          <a:xfrm flipV="1">
            <a:off x="1421702" y="2324620"/>
            <a:ext cx="1377863" cy="90813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00028963-E358-4BCC-B646-633C734F3342}"/>
              </a:ext>
            </a:extLst>
          </p:cNvPr>
          <p:cNvCxnSpPr>
            <a:cxnSpLocks/>
          </p:cNvCxnSpPr>
          <p:nvPr/>
        </p:nvCxnSpPr>
        <p:spPr>
          <a:xfrm flipV="1">
            <a:off x="1359073" y="3243196"/>
            <a:ext cx="1440492" cy="4175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89ABE13D-6A4D-45C0-8D7A-15F24288FD2A}"/>
              </a:ext>
            </a:extLst>
          </p:cNvPr>
          <p:cNvCxnSpPr>
            <a:cxnSpLocks/>
          </p:cNvCxnSpPr>
          <p:nvPr/>
        </p:nvCxnSpPr>
        <p:spPr>
          <a:xfrm flipV="1">
            <a:off x="1421702" y="1604373"/>
            <a:ext cx="1398739" cy="77243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FB54D951-150F-4014-88B8-92C760AEAD09}"/>
              </a:ext>
            </a:extLst>
          </p:cNvPr>
          <p:cNvCxnSpPr>
            <a:cxnSpLocks/>
          </p:cNvCxnSpPr>
          <p:nvPr/>
        </p:nvCxnSpPr>
        <p:spPr>
          <a:xfrm flipV="1">
            <a:off x="1463456" y="2376812"/>
            <a:ext cx="1440491" cy="1043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EC17D9A4-4D9D-494C-86FF-48C3BC002406}"/>
              </a:ext>
            </a:extLst>
          </p:cNvPr>
          <p:cNvCxnSpPr>
            <a:cxnSpLocks/>
          </p:cNvCxnSpPr>
          <p:nvPr/>
        </p:nvCxnSpPr>
        <p:spPr>
          <a:xfrm>
            <a:off x="1442579" y="1593935"/>
            <a:ext cx="1367424" cy="155531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1FEFFF1C-2B11-461E-83B7-363A4E869F65}"/>
              </a:ext>
            </a:extLst>
          </p:cNvPr>
          <p:cNvCxnSpPr>
            <a:cxnSpLocks/>
          </p:cNvCxnSpPr>
          <p:nvPr/>
        </p:nvCxnSpPr>
        <p:spPr>
          <a:xfrm flipV="1">
            <a:off x="1463456" y="1458236"/>
            <a:ext cx="1430053" cy="8350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279FD5D4-3B06-48A9-ABED-A9811B61B34E}"/>
              </a:ext>
            </a:extLst>
          </p:cNvPr>
          <p:cNvCxnSpPr>
            <a:cxnSpLocks/>
          </p:cNvCxnSpPr>
          <p:nvPr/>
        </p:nvCxnSpPr>
        <p:spPr>
          <a:xfrm>
            <a:off x="1338195" y="2554264"/>
            <a:ext cx="1523999" cy="257827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649DA0D0-3BBE-4D6B-B8F5-9184F5FA6627}"/>
              </a:ext>
            </a:extLst>
          </p:cNvPr>
          <p:cNvCxnSpPr>
            <a:cxnSpLocks/>
          </p:cNvCxnSpPr>
          <p:nvPr/>
        </p:nvCxnSpPr>
        <p:spPr>
          <a:xfrm>
            <a:off x="1442578" y="1656565"/>
            <a:ext cx="1419616" cy="347597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DAC3E1F8-CEA6-40A3-8009-745C8C8408A2}"/>
              </a:ext>
            </a:extLst>
          </p:cNvPr>
          <p:cNvCxnSpPr>
            <a:cxnSpLocks/>
          </p:cNvCxnSpPr>
          <p:nvPr/>
        </p:nvCxnSpPr>
        <p:spPr>
          <a:xfrm flipV="1">
            <a:off x="1494770" y="2429004"/>
            <a:ext cx="1294356" cy="292273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8884CE53-0BA4-4A83-8046-7CC3568CCFFF}"/>
              </a:ext>
            </a:extLst>
          </p:cNvPr>
          <p:cNvCxnSpPr>
            <a:cxnSpLocks/>
          </p:cNvCxnSpPr>
          <p:nvPr/>
        </p:nvCxnSpPr>
        <p:spPr>
          <a:xfrm flipV="1">
            <a:off x="1432141" y="3159690"/>
            <a:ext cx="1430054" cy="218161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04FE1EE5-016A-4814-B3B0-7318B5544B58}"/>
              </a:ext>
            </a:extLst>
          </p:cNvPr>
          <p:cNvCxnSpPr>
            <a:cxnSpLocks/>
          </p:cNvCxnSpPr>
          <p:nvPr/>
        </p:nvCxnSpPr>
        <p:spPr>
          <a:xfrm flipV="1">
            <a:off x="1432141" y="1667003"/>
            <a:ext cx="1346548" cy="361167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D9B53EAC-3985-4B83-B61A-59D62FBAB570}"/>
              </a:ext>
            </a:extLst>
          </p:cNvPr>
          <p:cNvCxnSpPr>
            <a:cxnSpLocks/>
          </p:cNvCxnSpPr>
          <p:nvPr/>
        </p:nvCxnSpPr>
        <p:spPr>
          <a:xfrm>
            <a:off x="3394551" y="1635689"/>
            <a:ext cx="1085590" cy="148224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65853E86-9075-4082-B3D4-B849B76BD1AD}"/>
              </a:ext>
            </a:extLst>
          </p:cNvPr>
          <p:cNvCxnSpPr>
            <a:cxnSpLocks/>
          </p:cNvCxnSpPr>
          <p:nvPr/>
        </p:nvCxnSpPr>
        <p:spPr>
          <a:xfrm>
            <a:off x="3384113" y="1593934"/>
            <a:ext cx="1221287" cy="63674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074B51C-6734-416B-9D1D-E592FC8CA613}"/>
              </a:ext>
            </a:extLst>
          </p:cNvPr>
          <p:cNvCxnSpPr>
            <a:cxnSpLocks/>
          </p:cNvCxnSpPr>
          <p:nvPr/>
        </p:nvCxnSpPr>
        <p:spPr>
          <a:xfrm flipV="1">
            <a:off x="3467621" y="1541744"/>
            <a:ext cx="1054274" cy="1043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DE46E5A1-A56A-4AF9-832D-6F5C2CF2B186}"/>
              </a:ext>
            </a:extLst>
          </p:cNvPr>
          <p:cNvCxnSpPr>
            <a:cxnSpLocks/>
          </p:cNvCxnSpPr>
          <p:nvPr/>
        </p:nvCxnSpPr>
        <p:spPr>
          <a:xfrm>
            <a:off x="3478058" y="1667004"/>
            <a:ext cx="1096028" cy="346553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069637A8-EC7F-4214-A3B1-C51899B6C4A9}"/>
              </a:ext>
            </a:extLst>
          </p:cNvPr>
          <p:cNvCxnSpPr>
            <a:cxnSpLocks/>
          </p:cNvCxnSpPr>
          <p:nvPr/>
        </p:nvCxnSpPr>
        <p:spPr>
          <a:xfrm>
            <a:off x="3384113" y="2418564"/>
            <a:ext cx="1148218" cy="73068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30827899-F11D-4AF5-A788-CDD595C431BC}"/>
              </a:ext>
            </a:extLst>
          </p:cNvPr>
          <p:cNvCxnSpPr>
            <a:cxnSpLocks/>
          </p:cNvCxnSpPr>
          <p:nvPr/>
        </p:nvCxnSpPr>
        <p:spPr>
          <a:xfrm flipV="1">
            <a:off x="3467620" y="2366374"/>
            <a:ext cx="1054274" cy="1043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A73809A8-EC50-42CA-B25C-12E01A1FCCE9}"/>
              </a:ext>
            </a:extLst>
          </p:cNvPr>
          <p:cNvCxnSpPr>
            <a:cxnSpLocks/>
          </p:cNvCxnSpPr>
          <p:nvPr/>
        </p:nvCxnSpPr>
        <p:spPr>
          <a:xfrm>
            <a:off x="3394551" y="2429003"/>
            <a:ext cx="1189973" cy="265134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EB3E5697-C544-4B98-B9EA-DD9079577760}"/>
              </a:ext>
            </a:extLst>
          </p:cNvPr>
          <p:cNvCxnSpPr>
            <a:cxnSpLocks/>
          </p:cNvCxnSpPr>
          <p:nvPr/>
        </p:nvCxnSpPr>
        <p:spPr>
          <a:xfrm flipV="1">
            <a:off x="3384113" y="1625250"/>
            <a:ext cx="1106466" cy="79331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7B2E2A24-2424-48AD-8220-091834C469E8}"/>
              </a:ext>
            </a:extLst>
          </p:cNvPr>
          <p:cNvCxnSpPr>
            <a:cxnSpLocks/>
          </p:cNvCxnSpPr>
          <p:nvPr/>
        </p:nvCxnSpPr>
        <p:spPr>
          <a:xfrm>
            <a:off x="3436305" y="3128373"/>
            <a:ext cx="1075150" cy="1043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100D045E-2704-47F9-A321-C27C7F5FBDA1}"/>
              </a:ext>
            </a:extLst>
          </p:cNvPr>
          <p:cNvCxnSpPr>
            <a:cxnSpLocks/>
          </p:cNvCxnSpPr>
          <p:nvPr/>
        </p:nvCxnSpPr>
        <p:spPr>
          <a:xfrm flipV="1">
            <a:off x="3384113" y="2408127"/>
            <a:ext cx="1043835" cy="72024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963E721E-7643-4C8E-BADF-C0F97BC42C5C}"/>
              </a:ext>
            </a:extLst>
          </p:cNvPr>
          <p:cNvCxnSpPr>
            <a:cxnSpLocks/>
          </p:cNvCxnSpPr>
          <p:nvPr/>
        </p:nvCxnSpPr>
        <p:spPr>
          <a:xfrm flipV="1">
            <a:off x="3384114" y="1635689"/>
            <a:ext cx="1127342" cy="151356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2C9B2073-8173-44B2-AFE6-4C444A82ABFC}"/>
              </a:ext>
            </a:extLst>
          </p:cNvPr>
          <p:cNvCxnSpPr>
            <a:cxnSpLocks/>
          </p:cNvCxnSpPr>
          <p:nvPr/>
        </p:nvCxnSpPr>
        <p:spPr>
          <a:xfrm>
            <a:off x="3394551" y="3107497"/>
            <a:ext cx="1189973" cy="193109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8C1178F1-CE15-4EB9-8E42-537B9E319B56}"/>
              </a:ext>
            </a:extLst>
          </p:cNvPr>
          <p:cNvCxnSpPr>
            <a:cxnSpLocks/>
          </p:cNvCxnSpPr>
          <p:nvPr/>
        </p:nvCxnSpPr>
        <p:spPr>
          <a:xfrm>
            <a:off x="3436305" y="5247360"/>
            <a:ext cx="1075150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E47895BD-F8E8-4547-95D9-144410319EC5}"/>
              </a:ext>
            </a:extLst>
          </p:cNvPr>
          <p:cNvCxnSpPr>
            <a:cxnSpLocks/>
          </p:cNvCxnSpPr>
          <p:nvPr/>
        </p:nvCxnSpPr>
        <p:spPr>
          <a:xfrm flipV="1">
            <a:off x="3467620" y="3138812"/>
            <a:ext cx="981206" cy="210854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694F4373-27D1-483C-A3BC-8CF5ED976B6E}"/>
              </a:ext>
            </a:extLst>
          </p:cNvPr>
          <p:cNvCxnSpPr>
            <a:cxnSpLocks/>
          </p:cNvCxnSpPr>
          <p:nvPr/>
        </p:nvCxnSpPr>
        <p:spPr>
          <a:xfrm flipV="1">
            <a:off x="3467620" y="1573059"/>
            <a:ext cx="1043836" cy="368473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4073CC5F-3661-425F-8198-F972C2A21AC4}"/>
              </a:ext>
            </a:extLst>
          </p:cNvPr>
          <p:cNvCxnSpPr>
            <a:cxnSpLocks/>
          </p:cNvCxnSpPr>
          <p:nvPr/>
        </p:nvCxnSpPr>
        <p:spPr>
          <a:xfrm flipV="1">
            <a:off x="3467620" y="2408128"/>
            <a:ext cx="981206" cy="279747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265C22AC-1541-4162-B354-8182DE8D083A}"/>
              </a:ext>
            </a:extLst>
          </p:cNvPr>
          <p:cNvCxnSpPr>
            <a:cxnSpLocks/>
          </p:cNvCxnSpPr>
          <p:nvPr/>
        </p:nvCxnSpPr>
        <p:spPr>
          <a:xfrm flipV="1">
            <a:off x="5137757" y="2387251"/>
            <a:ext cx="1273480" cy="283923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002CF132-B126-4AC5-8217-368E56E3DB54}"/>
              </a:ext>
            </a:extLst>
          </p:cNvPr>
          <p:cNvCxnSpPr>
            <a:cxnSpLocks/>
          </p:cNvCxnSpPr>
          <p:nvPr/>
        </p:nvCxnSpPr>
        <p:spPr>
          <a:xfrm flipV="1">
            <a:off x="5137757" y="3420648"/>
            <a:ext cx="1283917" cy="181627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19E0BDED-64AB-4164-A0E1-A9C9E0403DB4}"/>
              </a:ext>
            </a:extLst>
          </p:cNvPr>
          <p:cNvCxnSpPr>
            <a:cxnSpLocks/>
          </p:cNvCxnSpPr>
          <p:nvPr/>
        </p:nvCxnSpPr>
        <p:spPr>
          <a:xfrm>
            <a:off x="5096005" y="5247360"/>
            <a:ext cx="1283917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E910DDB1-3A7F-4C1D-BAAC-505728EA9C41}"/>
              </a:ext>
            </a:extLst>
          </p:cNvPr>
          <p:cNvCxnSpPr>
            <a:cxnSpLocks/>
          </p:cNvCxnSpPr>
          <p:nvPr/>
        </p:nvCxnSpPr>
        <p:spPr>
          <a:xfrm>
            <a:off x="5064690" y="3305827"/>
            <a:ext cx="1356985" cy="194153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FE044E0B-4FA5-4CBC-8C43-8C1A507AF86A}"/>
              </a:ext>
            </a:extLst>
          </p:cNvPr>
          <p:cNvCxnSpPr>
            <a:cxnSpLocks/>
          </p:cNvCxnSpPr>
          <p:nvPr/>
        </p:nvCxnSpPr>
        <p:spPr>
          <a:xfrm flipV="1">
            <a:off x="5137757" y="1583498"/>
            <a:ext cx="1273479" cy="365342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4AD8A9A5-723C-4D8F-912F-33CA9227F82B}"/>
              </a:ext>
            </a:extLst>
          </p:cNvPr>
          <p:cNvCxnSpPr>
            <a:cxnSpLocks/>
          </p:cNvCxnSpPr>
          <p:nvPr/>
        </p:nvCxnSpPr>
        <p:spPr>
          <a:xfrm flipV="1">
            <a:off x="5127319" y="2460320"/>
            <a:ext cx="1242164" cy="84550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0E3A3041-B828-49FC-AF3F-A2895FE2223C}"/>
              </a:ext>
            </a:extLst>
          </p:cNvPr>
          <p:cNvCxnSpPr>
            <a:cxnSpLocks/>
          </p:cNvCxnSpPr>
          <p:nvPr/>
        </p:nvCxnSpPr>
        <p:spPr>
          <a:xfrm>
            <a:off x="5096005" y="3316264"/>
            <a:ext cx="1294355" cy="2087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3F9F42E4-AA13-455C-B867-B6570E0948BF}"/>
              </a:ext>
            </a:extLst>
          </p:cNvPr>
          <p:cNvCxnSpPr>
            <a:cxnSpLocks/>
          </p:cNvCxnSpPr>
          <p:nvPr/>
        </p:nvCxnSpPr>
        <p:spPr>
          <a:xfrm flipV="1">
            <a:off x="5064689" y="1677442"/>
            <a:ext cx="1283917" cy="161794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09026E4A-77C9-4D63-A12A-3BB22164A003}"/>
              </a:ext>
            </a:extLst>
          </p:cNvPr>
          <p:cNvCxnSpPr>
            <a:cxnSpLocks/>
          </p:cNvCxnSpPr>
          <p:nvPr/>
        </p:nvCxnSpPr>
        <p:spPr>
          <a:xfrm flipV="1">
            <a:off x="5106443" y="2408127"/>
            <a:ext cx="1263040" cy="1043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91A92D8D-51B7-4ED2-B8AC-0B6D07C16E58}"/>
              </a:ext>
            </a:extLst>
          </p:cNvPr>
          <p:cNvCxnSpPr>
            <a:cxnSpLocks/>
          </p:cNvCxnSpPr>
          <p:nvPr/>
        </p:nvCxnSpPr>
        <p:spPr>
          <a:xfrm flipV="1">
            <a:off x="5116881" y="1614813"/>
            <a:ext cx="1252602" cy="79331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6D375EFB-C40C-4B25-93A8-5E900642264C}"/>
              </a:ext>
            </a:extLst>
          </p:cNvPr>
          <p:cNvCxnSpPr>
            <a:cxnSpLocks/>
          </p:cNvCxnSpPr>
          <p:nvPr/>
        </p:nvCxnSpPr>
        <p:spPr>
          <a:xfrm>
            <a:off x="5127319" y="2449881"/>
            <a:ext cx="1231726" cy="268265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465A9BBA-6D3C-41ED-A78B-ED8393AD829B}"/>
              </a:ext>
            </a:extLst>
          </p:cNvPr>
          <p:cNvCxnSpPr>
            <a:cxnSpLocks/>
          </p:cNvCxnSpPr>
          <p:nvPr/>
        </p:nvCxnSpPr>
        <p:spPr>
          <a:xfrm>
            <a:off x="5064690" y="2429005"/>
            <a:ext cx="1315232" cy="70980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FDA3E5C1-FE97-4116-8F2C-C108F244C1EC}"/>
              </a:ext>
            </a:extLst>
          </p:cNvPr>
          <p:cNvCxnSpPr>
            <a:cxnSpLocks/>
          </p:cNvCxnSpPr>
          <p:nvPr/>
        </p:nvCxnSpPr>
        <p:spPr>
          <a:xfrm flipV="1">
            <a:off x="5075128" y="1458237"/>
            <a:ext cx="1221287" cy="3131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1A96C249-D745-4BB1-9B0E-D5C5A0F8FEFF}"/>
              </a:ext>
            </a:extLst>
          </p:cNvPr>
          <p:cNvCxnSpPr>
            <a:cxnSpLocks/>
          </p:cNvCxnSpPr>
          <p:nvPr/>
        </p:nvCxnSpPr>
        <p:spPr>
          <a:xfrm>
            <a:off x="5075127" y="1489552"/>
            <a:ext cx="1398739" cy="74112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0233BF3C-9702-4B74-B65E-5F5A9739CBE8}"/>
              </a:ext>
            </a:extLst>
          </p:cNvPr>
          <p:cNvCxnSpPr>
            <a:cxnSpLocks/>
          </p:cNvCxnSpPr>
          <p:nvPr/>
        </p:nvCxnSpPr>
        <p:spPr>
          <a:xfrm>
            <a:off x="5116881" y="1531305"/>
            <a:ext cx="1242164" cy="157619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7C9C43FF-E88C-4AB3-8FE5-D50D2EDAD3EC}"/>
              </a:ext>
            </a:extLst>
          </p:cNvPr>
          <p:cNvCxnSpPr>
            <a:cxnSpLocks/>
          </p:cNvCxnSpPr>
          <p:nvPr/>
        </p:nvCxnSpPr>
        <p:spPr>
          <a:xfrm>
            <a:off x="5127319" y="1562620"/>
            <a:ext cx="1231726" cy="352816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6BE807AE-36CD-4C16-9DED-23A3B3D586D2}"/>
              </a:ext>
            </a:extLst>
          </p:cNvPr>
          <p:cNvCxnSpPr>
            <a:cxnSpLocks/>
          </p:cNvCxnSpPr>
          <p:nvPr/>
        </p:nvCxnSpPr>
        <p:spPr>
          <a:xfrm>
            <a:off x="6995784" y="1489552"/>
            <a:ext cx="2233807" cy="182671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540887B8-10C7-4D4C-B5A9-1C54AF55EE5F}"/>
              </a:ext>
            </a:extLst>
          </p:cNvPr>
          <p:cNvCxnSpPr>
            <a:cxnSpLocks/>
          </p:cNvCxnSpPr>
          <p:nvPr/>
        </p:nvCxnSpPr>
        <p:spPr>
          <a:xfrm>
            <a:off x="6985346" y="2418566"/>
            <a:ext cx="2212930" cy="88725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952AF080-676F-4A49-A00E-6AB33EE39FAB}"/>
              </a:ext>
            </a:extLst>
          </p:cNvPr>
          <p:cNvCxnSpPr>
            <a:cxnSpLocks/>
          </p:cNvCxnSpPr>
          <p:nvPr/>
        </p:nvCxnSpPr>
        <p:spPr>
          <a:xfrm>
            <a:off x="6964470" y="3305825"/>
            <a:ext cx="2244245" cy="3131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58C6D69D-3E7E-40B5-9D1B-918DAD2D8331}"/>
              </a:ext>
            </a:extLst>
          </p:cNvPr>
          <p:cNvCxnSpPr>
            <a:cxnSpLocks/>
          </p:cNvCxnSpPr>
          <p:nvPr/>
        </p:nvCxnSpPr>
        <p:spPr>
          <a:xfrm flipV="1">
            <a:off x="7110606" y="3358018"/>
            <a:ext cx="2066794" cy="188934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7F59B677-08C0-4505-8E34-5DAB9930253C}"/>
              </a:ext>
            </a:extLst>
          </p:cNvPr>
          <p:cNvSpPr txBox="1"/>
          <p:nvPr/>
        </p:nvSpPr>
        <p:spPr>
          <a:xfrm>
            <a:off x="612340" y="6645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/>
              <a:t>Layer di input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58FFE742-B346-4094-B26D-8CF6CBA80A38}"/>
              </a:ext>
            </a:extLst>
          </p:cNvPr>
          <p:cNvSpPr txBox="1"/>
          <p:nvPr/>
        </p:nvSpPr>
        <p:spPr>
          <a:xfrm>
            <a:off x="3907598" y="52557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/>
              <a:t>Layer intermedi, </a:t>
            </a:r>
          </a:p>
          <a:p>
            <a:r>
              <a:rPr lang="it-IT" b="1"/>
              <a:t>strati nascosti 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2551AA71-183C-48DB-A3E8-D61C7D0E89FC}"/>
              </a:ext>
            </a:extLst>
          </p:cNvPr>
          <p:cNvSpPr txBox="1"/>
          <p:nvPr/>
        </p:nvSpPr>
        <p:spPr>
          <a:xfrm>
            <a:off x="8465899" y="227595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/>
              <a:t>Layer finale di output 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A7644FC1-20B0-4D08-A36C-D41F6FF59BF1}"/>
              </a:ext>
            </a:extLst>
          </p:cNvPr>
          <p:cNvSpPr txBox="1"/>
          <p:nvPr/>
        </p:nvSpPr>
        <p:spPr>
          <a:xfrm>
            <a:off x="8920620" y="365968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/>
              <a:t>Valore predetto </a:t>
            </a:r>
          </a:p>
        </p:txBody>
      </p:sp>
    </p:spTree>
    <p:extLst>
      <p:ext uri="{BB962C8B-B14F-4D97-AF65-F5344CB8AC3E}">
        <p14:creationId xmlns:p14="http://schemas.microsoft.com/office/powerpoint/2010/main" val="230754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DF3738-4E9C-4056-8C0A-4BA0EBF9762A}"/>
              </a:ext>
            </a:extLst>
          </p:cNvPr>
          <p:cNvSpPr txBox="1"/>
          <p:nvPr/>
        </p:nvSpPr>
        <p:spPr>
          <a:xfrm>
            <a:off x="1112729" y="1154483"/>
            <a:ext cx="997698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>
                <a:solidFill>
                  <a:srgbClr val="262626"/>
                </a:solidFill>
                <a:cs typeface="Segoe UI"/>
              </a:rPr>
              <a:t>Idea:</a:t>
            </a:r>
            <a:r>
              <a:rPr lang="en-US" sz="2000" dirty="0">
                <a:cs typeface="Segoe UI"/>
              </a:rPr>
              <a:t>​</a:t>
            </a:r>
          </a:p>
          <a:p>
            <a:endParaRPr lang="en-US" sz="2000" dirty="0">
              <a:solidFill>
                <a:srgbClr val="000000"/>
              </a:solidFill>
              <a:cs typeface="Segoe UI"/>
            </a:endParaRPr>
          </a:p>
          <a:p>
            <a:pPr>
              <a:buChar char="•"/>
            </a:pPr>
            <a:r>
              <a:rPr lang="it-IT" sz="2000" dirty="0">
                <a:solidFill>
                  <a:srgbClr val="262626"/>
                </a:solidFill>
                <a:cs typeface="Arial"/>
              </a:rPr>
              <a:t>Leggere i dati dalla base di conoscenza 'Yahoo Finance', inserendo il nome dell'azienda di cui si vogliono le predizioni. Di questa base di dati si è deciso di filtrare i dati eliminando le informazioni inutili (come la data). </a:t>
            </a:r>
            <a:r>
              <a:rPr lang="en-US" sz="2000" dirty="0">
                <a:cs typeface="Arial"/>
              </a:rPr>
              <a:t>​</a:t>
            </a:r>
          </a:p>
          <a:p>
            <a:pPr>
              <a:buChar char="•"/>
            </a:pPr>
            <a:r>
              <a:rPr lang="it-IT" sz="2000" dirty="0">
                <a:solidFill>
                  <a:srgbClr val="262626"/>
                </a:solidFill>
                <a:cs typeface="Arial"/>
              </a:rPr>
              <a:t>La colonna di interesse è la colonna intitolata "Close" perché contiene il Closing price di quel titolo azionario in una certo periodo compreso  tra l'anno 2010 e l'anno 2019.  </a:t>
            </a:r>
            <a:r>
              <a:rPr lang="en-US" sz="2000" dirty="0">
                <a:cs typeface="Arial"/>
              </a:rPr>
              <a:t>​</a:t>
            </a:r>
          </a:p>
          <a:p>
            <a:pPr>
              <a:buChar char="•"/>
            </a:pPr>
            <a:r>
              <a:rPr lang="it-IT" sz="2000" dirty="0">
                <a:solidFill>
                  <a:srgbClr val="262626"/>
                </a:solidFill>
                <a:cs typeface="Arial"/>
              </a:rPr>
              <a:t>Creo il data frame, con i dati filtrati, di addestramento per il 70% e di test per il 30%.</a:t>
            </a:r>
            <a:endParaRPr lang="en-US" sz="2000" dirty="0">
              <a:cs typeface="Arial"/>
            </a:endParaRPr>
          </a:p>
          <a:p>
            <a:pPr>
              <a:buChar char="•"/>
            </a:pPr>
            <a:r>
              <a:rPr lang="it-IT" sz="2000" dirty="0">
                <a:solidFill>
                  <a:srgbClr val="262626"/>
                </a:solidFill>
                <a:cs typeface="Arial"/>
              </a:rPr>
              <a:t>Scalo i valori ottenuti in un range 0-1 in modo tale da poter essere processati dal modello. Per fare ciò è stata utilizzata la classe </a:t>
            </a:r>
            <a:r>
              <a:rPr lang="it-IT" sz="2000" dirty="0" err="1">
                <a:solidFill>
                  <a:srgbClr val="262626"/>
                </a:solidFill>
                <a:cs typeface="Arial"/>
              </a:rPr>
              <a:t>MinMaxScaler</a:t>
            </a:r>
            <a:r>
              <a:rPr lang="it-IT" sz="2000" dirty="0">
                <a:solidFill>
                  <a:srgbClr val="262626"/>
                </a:solidFill>
                <a:cs typeface="Arial"/>
              </a:rPr>
              <a:t> che ha prodotto un fattore di scala di 0,044.</a:t>
            </a:r>
          </a:p>
          <a:p>
            <a:pPr>
              <a:buChar char="•"/>
            </a:pPr>
            <a:r>
              <a:rPr lang="it-IT" sz="2000" dirty="0">
                <a:solidFill>
                  <a:srgbClr val="262626"/>
                </a:solidFill>
                <a:cs typeface="Arial"/>
              </a:rPr>
              <a:t>Creo il modello di apprendimento, aggiungo i livelli e lo addestro con i dati di training.</a:t>
            </a:r>
            <a:endParaRPr lang="en-US" sz="2000" dirty="0">
              <a:cs typeface="Arial"/>
            </a:endParaRPr>
          </a:p>
          <a:p>
            <a:pPr>
              <a:buChar char="•"/>
            </a:pPr>
            <a:r>
              <a:rPr lang="it-IT" sz="2000" dirty="0">
                <a:solidFill>
                  <a:srgbClr val="262626"/>
                </a:solidFill>
                <a:cs typeface="Arial"/>
              </a:rPr>
              <a:t>Come funzione di attivazione è stata utilizzata </a:t>
            </a:r>
            <a:r>
              <a:rPr lang="it-IT" sz="2000" dirty="0" err="1">
                <a:solidFill>
                  <a:srgbClr val="262626"/>
                </a:solidFill>
                <a:cs typeface="Arial"/>
              </a:rPr>
              <a:t>ReLU</a:t>
            </a:r>
            <a:r>
              <a:rPr lang="it-IT" sz="2000" dirty="0">
                <a:solidFill>
                  <a:srgbClr val="262626"/>
                </a:solidFill>
                <a:cs typeface="Arial"/>
              </a:rPr>
              <a:t> (</a:t>
            </a:r>
            <a:r>
              <a:rPr lang="it-IT" sz="2000" dirty="0" err="1">
                <a:solidFill>
                  <a:srgbClr val="262626"/>
                </a:solidFill>
                <a:cs typeface="Arial"/>
              </a:rPr>
              <a:t>Rectified</a:t>
            </a:r>
            <a:r>
              <a:rPr lang="it-IT" sz="2000" dirty="0">
                <a:solidFill>
                  <a:srgbClr val="262626"/>
                </a:solidFill>
                <a:cs typeface="Arial"/>
              </a:rPr>
              <a:t> linear </a:t>
            </a:r>
            <a:r>
              <a:rPr lang="it-IT" sz="2000" dirty="0" err="1">
                <a:solidFill>
                  <a:srgbClr val="262626"/>
                </a:solidFill>
                <a:cs typeface="Arial"/>
              </a:rPr>
              <a:t>unit</a:t>
            </a:r>
            <a:r>
              <a:rPr lang="it-IT" sz="2000" dirty="0">
                <a:solidFill>
                  <a:srgbClr val="262626"/>
                </a:solidFill>
                <a:cs typeface="Arial"/>
              </a:rPr>
              <a:t> activation </a:t>
            </a:r>
            <a:r>
              <a:rPr lang="it-IT" sz="2000" dirty="0" err="1">
                <a:solidFill>
                  <a:srgbClr val="262626"/>
                </a:solidFill>
                <a:cs typeface="Arial"/>
              </a:rPr>
              <a:t>function</a:t>
            </a:r>
            <a:r>
              <a:rPr lang="it-IT" sz="2000" dirty="0">
                <a:solidFill>
                  <a:srgbClr val="262626"/>
                </a:solidFill>
                <a:cs typeface="Arial"/>
              </a:rPr>
              <a:t>).</a:t>
            </a:r>
            <a:endParaRPr lang="it-IT" sz="2000" dirty="0">
              <a:cs typeface="Arial"/>
            </a:endParaRPr>
          </a:p>
          <a:p>
            <a:pPr>
              <a:buChar char="•"/>
            </a:pPr>
            <a:r>
              <a:rPr lang="it-IT" sz="2000" dirty="0">
                <a:solidFill>
                  <a:srgbClr val="262626"/>
                </a:solidFill>
                <a:cs typeface="Arial"/>
              </a:rPr>
              <a:t>Dopo aver effettuato la predizione, il sistema riporta i valori dal range [0-1] al range originale.</a:t>
            </a:r>
          </a:p>
          <a:p>
            <a:pPr>
              <a:buFont typeface="Arial"/>
              <a:buChar char="•"/>
            </a:pPr>
            <a:r>
              <a:rPr lang="it-IT" sz="2000" dirty="0">
                <a:ea typeface="+mn-lt"/>
                <a:cs typeface="+mn-lt"/>
              </a:rPr>
              <a:t>Il modello viene salvato su disco per le future predizioni.</a:t>
            </a:r>
            <a:endParaRPr lang="it-IT" sz="2000" dirty="0">
              <a:solidFill>
                <a:srgbClr val="262626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35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8CC114-8CCF-4CC5-B46A-628EFD24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Struttura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CE7BB6-DF80-414D-B907-4FCF2CD7E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800">
                <a:ea typeface="+mn-lt"/>
                <a:cs typeface="+mn-lt"/>
              </a:rPr>
              <a:t>Il progetto è composto dai seguenti file:</a:t>
            </a:r>
            <a:br>
              <a:rPr lang="it-IT">
                <a:ea typeface="+mn-lt"/>
                <a:cs typeface="+mn-lt"/>
              </a:rPr>
            </a:br>
            <a:endParaRPr lang="it-IT">
              <a:ea typeface="+mn-lt"/>
              <a:cs typeface="+mn-lt"/>
            </a:endParaRPr>
          </a:p>
          <a:p>
            <a:r>
              <a:rPr lang="it-IT" sz="2800" i="1">
                <a:ea typeface="+mn-lt"/>
                <a:cs typeface="+mn-lt"/>
              </a:rPr>
              <a:t>training.py</a:t>
            </a:r>
            <a:r>
              <a:rPr lang="it-IT" sz="2800">
                <a:ea typeface="+mn-lt"/>
                <a:cs typeface="+mn-lt"/>
              </a:rPr>
              <a:t>: contiene le istruzioni necessarie alla raccolta dei dati e all'addestramento del modello.</a:t>
            </a:r>
            <a:endParaRPr lang="it-IT" sz="2800"/>
          </a:p>
          <a:p>
            <a:r>
              <a:rPr lang="it-IT" sz="2800" i="1">
                <a:ea typeface="+mn-lt"/>
                <a:cs typeface="+mn-lt"/>
              </a:rPr>
              <a:t>main.py</a:t>
            </a:r>
            <a:r>
              <a:rPr lang="it-IT" sz="2800">
                <a:ea typeface="+mn-lt"/>
                <a:cs typeface="+mn-lt"/>
              </a:rPr>
              <a:t>: contiene le istruzioni necessarie all'esecuzione della web-</a:t>
            </a:r>
            <a:r>
              <a:rPr lang="it-IT" sz="2800" err="1">
                <a:ea typeface="+mn-lt"/>
                <a:cs typeface="+mn-lt"/>
              </a:rPr>
              <a:t>application</a:t>
            </a:r>
            <a:r>
              <a:rPr lang="it-IT" sz="2800">
                <a:ea typeface="+mn-lt"/>
                <a:cs typeface="+mn-lt"/>
              </a:rPr>
              <a:t>.</a:t>
            </a:r>
            <a:endParaRPr lang="it-IT" sz="2800"/>
          </a:p>
          <a:p>
            <a:r>
              <a:rPr lang="it-IT" sz="2800" i="1">
                <a:ea typeface="+mn-lt"/>
                <a:cs typeface="+mn-lt"/>
              </a:rPr>
              <a:t>modello.h5</a:t>
            </a:r>
            <a:r>
              <a:rPr lang="it-IT" sz="2800">
                <a:ea typeface="+mn-lt"/>
                <a:cs typeface="+mn-lt"/>
              </a:rPr>
              <a:t>: contiene il modello addestrato e serializzato su file.</a:t>
            </a:r>
            <a:endParaRPr lang="it-IT" sz="2800"/>
          </a:p>
          <a:p>
            <a:pPr>
              <a:buSzPct val="114999"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26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4A7A7BE-C8F6-42C4-B35C-71193E7E0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12" y="417068"/>
            <a:ext cx="11477906" cy="6199922"/>
          </a:xfrm>
        </p:spPr>
      </p:pic>
    </p:spTree>
    <p:extLst>
      <p:ext uri="{BB962C8B-B14F-4D97-AF65-F5344CB8AC3E}">
        <p14:creationId xmlns:p14="http://schemas.microsoft.com/office/powerpoint/2010/main" val="961274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3" baseType="lpstr">
      <vt:lpstr>Organic</vt:lpstr>
      <vt:lpstr>Sistema di predizione di titoli azionari </vt:lpstr>
      <vt:lpstr>Sistema di predizione di titoli azionari </vt:lpstr>
      <vt:lpstr>Scelte di progettazione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Struttura del progetto</vt:lpstr>
      <vt:lpstr>Presentazione standard di PowerPoint</vt:lpstr>
      <vt:lpstr>Il file training.py</vt:lpstr>
      <vt:lpstr>Il file main.py</vt:lpstr>
      <vt:lpstr>Presentazione standard di PowerPoint</vt:lpstr>
      <vt:lpstr>1° step</vt:lpstr>
      <vt:lpstr>Presentazione standard di PowerPoint</vt:lpstr>
      <vt:lpstr>2°step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Valutazione</vt:lpstr>
      <vt:lpstr>Presentazione standard di PowerPoint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314</cp:revision>
  <dcterms:created xsi:type="dcterms:W3CDTF">2022-01-31T08:59:52Z</dcterms:created>
  <dcterms:modified xsi:type="dcterms:W3CDTF">2022-02-02T11:11:37Z</dcterms:modified>
</cp:coreProperties>
</file>