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4"/>
  </p:sldMasterIdLst>
  <p:notesMasterIdLst>
    <p:notesMasterId r:id="rId16"/>
  </p:notesMasterIdLst>
  <p:sldIdLst>
    <p:sldId id="256" r:id="rId5"/>
    <p:sldId id="257" r:id="rId6"/>
    <p:sldId id="262" r:id="rId7"/>
    <p:sldId id="258" r:id="rId8"/>
    <p:sldId id="259" r:id="rId9"/>
    <p:sldId id="260" r:id="rId10"/>
    <p:sldId id="263" r:id="rId11"/>
    <p:sldId id="265" r:id="rId12"/>
    <p:sldId id="266" r:id="rId13"/>
    <p:sldId id="267" r:id="rId14"/>
    <p:sldId id="261" r:id="rId15"/>
  </p:sldIdLst>
  <p:sldSz cx="9144000" cy="5143500" type="screen16x9"/>
  <p:notesSz cx="6858000" cy="9144000"/>
  <p:embeddedFontLst>
    <p:embeddedFont>
      <p:font typeface="Advent Pro SemiBold" panose="020B0604020202020204" charset="0"/>
      <p:regular r:id="rId17"/>
      <p:bold r:id="rId18"/>
    </p:embeddedFont>
    <p:embeddedFont>
      <p:font typeface="Fira Sans Condensed Medium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Meiryo" panose="020B0604030504040204" pitchFamily="34" charset="-128"/>
      <p:regular r:id="rId29"/>
      <p:bold r:id="rId30"/>
      <p:italic r:id="rId31"/>
      <p:boldItalic r:id="rId32"/>
    </p:embeddedFont>
    <p:embeddedFont>
      <p:font typeface="Share Tech" panose="02000506040000020004" pitchFamily="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62294fc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62294fc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0231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862294fc24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862294fc24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9" name="Google Shape;19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4" name="Google Shape;24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30" name="Google Shape;30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94" name="Google Shape;19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9" name="Google Shape;19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2" name="Google Shape;20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05" name="Google Shape;20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2" name="Google Shape;21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16" name="Google Shape;21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1" name="Google Shape;22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4" name="Google Shape;22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31" name="Google Shape;23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32" name="Google Shape;23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1" name="Google Shape;301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13" name="Google Shape;313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1" name="Google Shape;351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4" name="Google Shape;404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07" name="Google Shape;407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12" name="Google Shape;412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8" name="Google Shape;418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21" name="Google Shape;421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25" name="Google Shape;425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4" name="Google Shape;44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9" name="Google Shape;49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3" name="Google Shape;53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6" name="Google Shape;5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71" name="Google Shape;71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4" name="Google Shape;74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7" name="Google Shape;77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3" name="Google Shape;93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9" name="Google Shape;119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3" name="Google Shape;133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40" name="Google Shape;140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3" name="Google Shape;143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6" name="Google Shape;146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9" name="Google Shape;14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4" name="Google Shape;154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9" name="Google Shape;159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62" name="Google Shape;162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66" name="Google Shape;166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9" name="Google Shape;16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72" name="Google Shape;172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mader/food4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>
            <a:spLocks noGrp="1"/>
          </p:cNvSpPr>
          <p:nvPr>
            <p:ph type="subTitle" idx="1"/>
          </p:nvPr>
        </p:nvSpPr>
        <p:spPr>
          <a:xfrm>
            <a:off x="1077300" y="2553888"/>
            <a:ext cx="689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/>
              <a:t>Laurea magistrale in Ingegneria e scienze informatiche</a:t>
            </a:r>
            <a:endParaRPr sz="15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Corso di Teorie e tecniche del riconoscimento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A.A. 2019/20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453" name="Google Shape;453;p23"/>
          <p:cNvSpPr txBox="1">
            <a:spLocks noGrp="1"/>
          </p:cNvSpPr>
          <p:nvPr>
            <p:ph type="ctrTitle"/>
          </p:nvPr>
        </p:nvSpPr>
        <p:spPr>
          <a:xfrm>
            <a:off x="2133900" y="447100"/>
            <a:ext cx="4779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>
                <a:solidFill>
                  <a:schemeClr val="accent2"/>
                </a:solidFill>
              </a:rPr>
              <a:t>FOOD</a:t>
            </a:r>
            <a:r>
              <a:rPr lang="en" sz="5700" dirty="0"/>
              <a:t> RECOGNITION</a:t>
            </a:r>
            <a:endParaRPr sz="5700" dirty="0"/>
          </a:p>
        </p:txBody>
      </p:sp>
      <p:sp>
        <p:nvSpPr>
          <p:cNvPr id="454" name="Google Shape;454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59" name="Google Shape;45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2" name="Google Shape;46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5" name="Google Shape;46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1" name="Google Shape;47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>
            <a:off x="4472517" y="3643160"/>
            <a:ext cx="199001" cy="792619"/>
            <a:chOff x="4475150" y="4052605"/>
            <a:chExt cx="199001" cy="867198"/>
          </a:xfrm>
        </p:grpSpPr>
        <p:sp>
          <p:nvSpPr>
            <p:cNvPr id="474" name="Google Shape;474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23"/>
          <p:cNvSpPr txBox="1"/>
          <p:nvPr/>
        </p:nvSpPr>
        <p:spPr>
          <a:xfrm>
            <a:off x="3082633" y="4588652"/>
            <a:ext cx="30000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Alessia Bodini – </a:t>
            </a:r>
            <a:r>
              <a:rPr lang="it-IT" sz="17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VR451051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BA70308-FFAD-4695-BE0B-5A8CDA46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700" y="726022"/>
            <a:ext cx="5676600" cy="1230300"/>
          </a:xfrm>
        </p:spPr>
        <p:txBody>
          <a:bodyPr/>
          <a:lstStyle/>
          <a:p>
            <a:r>
              <a:rPr lang="it-IT" sz="6000" dirty="0"/>
              <a:t>Conclusioni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56AD071-0FC5-46D0-BAAD-E7C053740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18" y="1956322"/>
            <a:ext cx="5311563" cy="715500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it-IT" sz="1600" dirty="0"/>
              <a:t>I risultati raggiunti sono piuttosto scarni</a:t>
            </a:r>
          </a:p>
          <a:p>
            <a:pPr algn="just"/>
            <a:r>
              <a:rPr lang="it-IT" sz="1600" dirty="0"/>
              <a:t>KNN si è dimostrato, nonostante questo, un semplice nonché miglior metodo di classificazione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05F019-1A38-477A-8CCE-703DC97A96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51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 txBox="1">
            <a:spLocks noGrp="1"/>
          </p:cNvSpPr>
          <p:nvPr>
            <p:ph type="title"/>
          </p:nvPr>
        </p:nvSpPr>
        <p:spPr>
          <a:xfrm>
            <a:off x="2508750" y="19111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62" name="Google Shape;66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"/>
          <p:cNvSpPr txBox="1">
            <a:spLocks noGrp="1"/>
          </p:cNvSpPr>
          <p:nvPr>
            <p:ph type="body" idx="1"/>
          </p:nvPr>
        </p:nvSpPr>
        <p:spPr>
          <a:xfrm>
            <a:off x="618825" y="1153320"/>
            <a:ext cx="4551599" cy="271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 b="1" dirty="0"/>
              <a:t>SCOPO</a:t>
            </a:r>
            <a:r>
              <a:rPr lang="en" sz="1600" dirty="0"/>
              <a:t>:</a:t>
            </a:r>
            <a:r>
              <a:rPr lang="en" sz="1400" dirty="0"/>
              <a:t> identificazione di piatti/cibi da ogni parte del mondo a partire da una sola foto</a:t>
            </a:r>
            <a:endParaRPr sz="140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 b="1" dirty="0"/>
              <a:t>MOTIVAZIONI</a:t>
            </a:r>
            <a:r>
              <a:rPr lang="en" sz="1600" dirty="0"/>
              <a:t>:</a:t>
            </a:r>
            <a:endParaRPr sz="1600" dirty="0"/>
          </a:p>
          <a:p>
            <a:pPr lvl="1" algn="just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" sz="1300" dirty="0"/>
              <a:t>Indicazione degli ingredienti che compongono cibi non conosciuti</a:t>
            </a:r>
            <a:endParaRPr sz="1300" dirty="0"/>
          </a:p>
          <a:p>
            <a:pPr lvl="1" algn="just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" sz="1300" dirty="0"/>
              <a:t>Descrizione dei valori nutrizionali </a:t>
            </a:r>
            <a:endParaRPr sz="1300" dirty="0"/>
          </a:p>
          <a:p>
            <a:pPr lvl="1" algn="just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" sz="1300" dirty="0"/>
              <a:t>Elencazione dei possibili allergeni</a:t>
            </a:r>
          </a:p>
          <a:p>
            <a:pPr marL="596900" lvl="1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4572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❏"/>
              <a:tabLst/>
              <a:defRPr/>
            </a:pPr>
            <a:r>
              <a:rPr lang="it-IT" sz="1600" b="1" dirty="0">
                <a:solidFill>
                  <a:srgbClr val="FFFFFF"/>
                </a:solidFill>
              </a:rPr>
              <a:t>OBBIETTIVO FINALE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: 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analizzare e decretare il metodo di classificazione più adatto</a:t>
            </a:r>
          </a:p>
        </p:txBody>
      </p:sp>
      <p:sp>
        <p:nvSpPr>
          <p:cNvPr id="483" name="Google Shape;483;p2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5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DESCRIZIONE del PROGETTO</a:t>
            </a:r>
            <a:endParaRPr/>
          </a:p>
        </p:txBody>
      </p:sp>
      <p:grpSp>
        <p:nvGrpSpPr>
          <p:cNvPr id="484" name="Google Shape;484;p24"/>
          <p:cNvGrpSpPr/>
          <p:nvPr/>
        </p:nvGrpSpPr>
        <p:grpSpPr>
          <a:xfrm>
            <a:off x="5499057" y="1286267"/>
            <a:ext cx="2138856" cy="2560720"/>
            <a:chOff x="2501950" y="1507050"/>
            <a:chExt cx="2392350" cy="2696525"/>
          </a:xfrm>
        </p:grpSpPr>
        <p:sp>
          <p:nvSpPr>
            <p:cNvPr id="485" name="Google Shape;485;p24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4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05" name="Google Shape;505;p2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magine 2" descr="Immagine che contiene cibo, tavolo, torta, interni&#10;&#10;Descrizione generata automaticamente">
            <a:extLst>
              <a:ext uri="{FF2B5EF4-FFF2-40B4-BE49-F238E27FC236}">
                <a16:creationId xmlns:a16="http://schemas.microsoft.com/office/drawing/2014/main" id="{7E3AB1B1-5680-4959-BF5C-ECA078D42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71" y="1714565"/>
            <a:ext cx="1704124" cy="1704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212C9F0-57D0-45CF-9920-5C2279FB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072137"/>
            <a:ext cx="6842372" cy="2090100"/>
          </a:xfrm>
        </p:spPr>
        <p:txBody>
          <a:bodyPr/>
          <a:lstStyle/>
          <a:p>
            <a:pPr marL="114300" indent="0">
              <a:buNone/>
            </a:pPr>
            <a:r>
              <a:rPr lang="it-IT" sz="1600" dirty="0"/>
              <a:t>L’applicazione più conosciuta in questo campo è </a:t>
            </a:r>
            <a:r>
              <a:rPr lang="it-IT" sz="1600" b="1" dirty="0"/>
              <a:t>Calorie Mama.</a:t>
            </a:r>
            <a:endParaRPr lang="it-IT" sz="1600" dirty="0"/>
          </a:p>
          <a:p>
            <a:pPr marL="114300" indent="0">
              <a:buNone/>
            </a:pPr>
            <a:endParaRPr lang="it-IT" sz="1600" dirty="0"/>
          </a:p>
          <a:p>
            <a:r>
              <a:rPr lang="it-IT" sz="1400" dirty="0"/>
              <a:t>Fa uso di </a:t>
            </a:r>
            <a:r>
              <a:rPr lang="it-IT" sz="1400" u="sng" dirty="0"/>
              <a:t>Food AI API</a:t>
            </a:r>
            <a:r>
              <a:rPr lang="it-IT" sz="1400" dirty="0"/>
              <a:t>, basata sul deep learning </a:t>
            </a:r>
          </a:p>
          <a:p>
            <a:r>
              <a:rPr lang="it-IT" sz="1400" dirty="0"/>
              <a:t>Si occupa di </a:t>
            </a:r>
            <a:r>
              <a:rPr lang="it-IT" sz="1400" i="1" dirty="0" err="1"/>
              <a:t>istant</a:t>
            </a:r>
            <a:r>
              <a:rPr lang="it-IT" sz="1400" i="1" dirty="0"/>
              <a:t> food </a:t>
            </a:r>
            <a:r>
              <a:rPr lang="it-IT" sz="1400" i="1" dirty="0" err="1"/>
              <a:t>recognition</a:t>
            </a:r>
            <a:r>
              <a:rPr lang="it-IT" sz="1400" i="1" dirty="0"/>
              <a:t> </a:t>
            </a:r>
            <a:r>
              <a:rPr lang="it-IT" sz="1400" dirty="0"/>
              <a:t>ma non solo</a:t>
            </a:r>
          </a:p>
          <a:p>
            <a:r>
              <a:rPr lang="it-IT" sz="1400" dirty="0"/>
              <a:t>App disponibile per Apple e Android</a:t>
            </a:r>
          </a:p>
          <a:p>
            <a:endParaRPr lang="it-IT" sz="1400" dirty="0"/>
          </a:p>
          <a:p>
            <a:pPr marL="114300" indent="0">
              <a:buNone/>
            </a:pPr>
            <a:endParaRPr lang="it-IT" sz="1400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A79649-F0D2-4988-8EF5-621B1063E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STATO dell’ARTE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067DAE-6149-4DC1-B06B-A8C732712F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  <p:pic>
        <p:nvPicPr>
          <p:cNvPr id="1028" name="Picture 4" descr="Calorie Mama Food AI - Food Image Recognition and Calorie Counter using  Deep Learning">
            <a:extLst>
              <a:ext uri="{FF2B5EF4-FFF2-40B4-BE49-F238E27FC236}">
                <a16:creationId xmlns:a16="http://schemas.microsoft.com/office/drawing/2014/main" id="{8C52AAB4-8174-4436-AF4C-4EFA94AF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80" y="1735265"/>
            <a:ext cx="1672284" cy="2973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lorie Mama Food AI - Food Image Recognition and Calorie Counter using  Deep Learning">
            <a:extLst>
              <a:ext uri="{FF2B5EF4-FFF2-40B4-BE49-F238E27FC236}">
                <a16:creationId xmlns:a16="http://schemas.microsoft.com/office/drawing/2014/main" id="{4E089FE6-6B12-4C2F-B527-8626876B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93" y="2571750"/>
            <a:ext cx="2827367" cy="121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8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"/>
          <p:cNvSpPr txBox="1">
            <a:spLocks noGrp="1"/>
          </p:cNvSpPr>
          <p:nvPr>
            <p:ph type="ctrTitle"/>
          </p:nvPr>
        </p:nvSpPr>
        <p:spPr>
          <a:xfrm>
            <a:off x="1139676" y="1703075"/>
            <a:ext cx="23178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520" name="Google Shape;520;p25"/>
          <p:cNvSpPr txBox="1">
            <a:spLocks noGrp="1"/>
          </p:cNvSpPr>
          <p:nvPr>
            <p:ph type="subTitle" idx="1"/>
          </p:nvPr>
        </p:nvSpPr>
        <p:spPr>
          <a:xfrm>
            <a:off x="1139687" y="2376338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Food-101 by K. Scott Mader</a:t>
            </a:r>
            <a:endParaRPr dirty="0"/>
          </a:p>
          <a:p>
            <a:pPr marL="0" lvl="0" indent="0" algn="l"/>
            <a:r>
              <a:rPr lang="en" sz="1100" dirty="0"/>
              <a:t>(</a:t>
            </a:r>
            <a:r>
              <a:rPr lang="it-IT" sz="1100" dirty="0">
                <a:hlinkClick r:id="rId3"/>
              </a:rPr>
              <a:t>https://www.kaggle.com/kmader/food41</a:t>
            </a:r>
            <a:r>
              <a:rPr lang="it-IT" sz="1100" dirty="0"/>
              <a:t>)</a:t>
            </a:r>
            <a:endParaRPr sz="1100" dirty="0"/>
          </a:p>
        </p:txBody>
      </p:sp>
      <p:sp>
        <p:nvSpPr>
          <p:cNvPr id="521" name="Google Shape;521;p25"/>
          <p:cNvSpPr/>
          <p:nvPr/>
        </p:nvSpPr>
        <p:spPr>
          <a:xfrm>
            <a:off x="5251938" y="1655375"/>
            <a:ext cx="1085100" cy="1085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5"/>
          <p:cNvSpPr txBox="1">
            <a:spLocks noGrp="1"/>
          </p:cNvSpPr>
          <p:nvPr>
            <p:ph type="title" idx="2"/>
          </p:nvPr>
        </p:nvSpPr>
        <p:spPr>
          <a:xfrm>
            <a:off x="5303963" y="1657875"/>
            <a:ext cx="981000" cy="978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chemeClr val="dk2"/>
                </a:solidFill>
              </a:rPr>
              <a:t>101</a:t>
            </a:r>
            <a:endParaRPr sz="41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foods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1347151" y="32625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1346625" y="3262500"/>
            <a:ext cx="4554966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5" name="Google Shape;525;p25"/>
          <p:cNvCxnSpPr/>
          <p:nvPr/>
        </p:nvCxnSpPr>
        <p:spPr>
          <a:xfrm>
            <a:off x="5794500" y="2729700"/>
            <a:ext cx="0" cy="532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26" name="Google Shape;52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5811575" y="3262500"/>
            <a:ext cx="1815657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3007163" y="3860625"/>
            <a:ext cx="1233900" cy="724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5"/>
          <p:cNvSpPr txBox="1">
            <a:spLocks noGrp="1"/>
          </p:cNvSpPr>
          <p:nvPr>
            <p:ph type="title" idx="2"/>
          </p:nvPr>
        </p:nvSpPr>
        <p:spPr>
          <a:xfrm>
            <a:off x="3007163" y="3860625"/>
            <a:ext cx="1233900" cy="724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750</a:t>
            </a:r>
            <a:endParaRPr sz="2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images / food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530" name="Google Shape;530;p25"/>
          <p:cNvCxnSpPr/>
          <p:nvPr/>
        </p:nvCxnSpPr>
        <p:spPr>
          <a:xfrm>
            <a:off x="3624100" y="3366825"/>
            <a:ext cx="0" cy="493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31" name="Google Shape;531;p25"/>
          <p:cNvSpPr/>
          <p:nvPr/>
        </p:nvSpPr>
        <p:spPr>
          <a:xfrm>
            <a:off x="6102438" y="3860625"/>
            <a:ext cx="1233900" cy="724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5"/>
          <p:cNvSpPr txBox="1">
            <a:spLocks noGrp="1"/>
          </p:cNvSpPr>
          <p:nvPr>
            <p:ph type="title" idx="2"/>
          </p:nvPr>
        </p:nvSpPr>
        <p:spPr>
          <a:xfrm>
            <a:off x="6102438" y="3860625"/>
            <a:ext cx="1233900" cy="724500"/>
          </a:xfrm>
          <a:prstGeom prst="rect">
            <a:avLst/>
          </a:prstGeom>
          <a:solidFill>
            <a:schemeClr val="accent6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250</a:t>
            </a:r>
            <a:endParaRPr sz="2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images / food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533" name="Google Shape;533;p25"/>
          <p:cNvCxnSpPr/>
          <p:nvPr/>
        </p:nvCxnSpPr>
        <p:spPr>
          <a:xfrm>
            <a:off x="6719375" y="3366825"/>
            <a:ext cx="0" cy="493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34" name="Google Shape;534;p25"/>
          <p:cNvSpPr txBox="1"/>
          <p:nvPr/>
        </p:nvSpPr>
        <p:spPr>
          <a:xfrm>
            <a:off x="1972650" y="4026075"/>
            <a:ext cx="1233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TRAIN SET:</a:t>
            </a:r>
            <a:endParaRPr sz="16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35" name="Google Shape;535;p25"/>
          <p:cNvSpPr txBox="1"/>
          <p:nvPr/>
        </p:nvSpPr>
        <p:spPr>
          <a:xfrm>
            <a:off x="5182250" y="4026075"/>
            <a:ext cx="148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TEST SET:</a:t>
            </a:r>
            <a:endParaRPr sz="16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D4DEF80-BBE0-40D7-882A-97E13CAD1694}"/>
              </a:ext>
            </a:extLst>
          </p:cNvPr>
          <p:cNvCxnSpPr>
            <a:cxnSpLocks/>
          </p:cNvCxnSpPr>
          <p:nvPr/>
        </p:nvCxnSpPr>
        <p:spPr>
          <a:xfrm flipV="1">
            <a:off x="3007163" y="3860625"/>
            <a:ext cx="1233900" cy="72450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C098D2B4-4F3A-4582-9FFA-34C4DAFE1746}"/>
              </a:ext>
            </a:extLst>
          </p:cNvPr>
          <p:cNvCxnSpPr>
            <a:cxnSpLocks/>
          </p:cNvCxnSpPr>
          <p:nvPr/>
        </p:nvCxnSpPr>
        <p:spPr>
          <a:xfrm flipV="1">
            <a:off x="6102438" y="3860625"/>
            <a:ext cx="1233900" cy="72450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095C558-2C68-4342-98C3-39000CB19989}"/>
              </a:ext>
            </a:extLst>
          </p:cNvPr>
          <p:cNvCxnSpPr>
            <a:cxnSpLocks/>
          </p:cNvCxnSpPr>
          <p:nvPr/>
        </p:nvCxnSpPr>
        <p:spPr>
          <a:xfrm flipV="1">
            <a:off x="5251938" y="1655375"/>
            <a:ext cx="1085100" cy="108397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BBAF03-5B36-46B5-8C19-CE3805B6A833}"/>
              </a:ext>
            </a:extLst>
          </p:cNvPr>
          <p:cNvSpPr txBox="1"/>
          <p:nvPr/>
        </p:nvSpPr>
        <p:spPr>
          <a:xfrm>
            <a:off x="6336989" y="1179855"/>
            <a:ext cx="53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A6B2FE6-9C1E-4A6A-A218-7165E303DE60}"/>
              </a:ext>
            </a:extLst>
          </p:cNvPr>
          <p:cNvSpPr txBox="1"/>
          <p:nvPr/>
        </p:nvSpPr>
        <p:spPr>
          <a:xfrm>
            <a:off x="7284892" y="3625965"/>
            <a:ext cx="532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8596FE3-D9E5-4641-AAC4-F533C75EBB8D}"/>
              </a:ext>
            </a:extLst>
          </p:cNvPr>
          <p:cNvSpPr txBox="1"/>
          <p:nvPr/>
        </p:nvSpPr>
        <p:spPr>
          <a:xfrm>
            <a:off x="4189617" y="3625965"/>
            <a:ext cx="616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100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C794E51A-5E24-4CBA-B72E-626B93709659}"/>
              </a:ext>
            </a:extLst>
          </p:cNvPr>
          <p:cNvCxnSpPr>
            <a:stCxn id="521" idx="3"/>
            <a:endCxn id="14" idx="2"/>
          </p:cNvCxnSpPr>
          <p:nvPr/>
        </p:nvCxnSpPr>
        <p:spPr>
          <a:xfrm flipV="1">
            <a:off x="6337038" y="1703075"/>
            <a:ext cx="266220" cy="49485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84F4199B-5EEC-4694-BF11-1794B5519EB9}"/>
              </a:ext>
            </a:extLst>
          </p:cNvPr>
          <p:cNvCxnSpPr>
            <a:cxnSpLocks/>
            <a:stCxn id="529" idx="3"/>
            <a:endCxn id="26" idx="2"/>
          </p:cNvCxnSpPr>
          <p:nvPr/>
        </p:nvCxnSpPr>
        <p:spPr>
          <a:xfrm flipV="1">
            <a:off x="4241063" y="4026075"/>
            <a:ext cx="257023" cy="19680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347FC402-86E4-4AC0-95CA-04CB0C6872B1}"/>
              </a:ext>
            </a:extLst>
          </p:cNvPr>
          <p:cNvCxnSpPr>
            <a:cxnSpLocks/>
            <a:stCxn id="532" idx="3"/>
            <a:endCxn id="25" idx="2"/>
          </p:cNvCxnSpPr>
          <p:nvPr/>
        </p:nvCxnSpPr>
        <p:spPr>
          <a:xfrm flipV="1">
            <a:off x="7336338" y="4026075"/>
            <a:ext cx="214823" cy="19680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4" name="Google Shape;12504;p62">
            <a:extLst>
              <a:ext uri="{FF2B5EF4-FFF2-40B4-BE49-F238E27FC236}">
                <a16:creationId xmlns:a16="http://schemas.microsoft.com/office/drawing/2014/main" id="{BACEDFA6-8D88-4055-AAFA-890173DED761}"/>
              </a:ext>
            </a:extLst>
          </p:cNvPr>
          <p:cNvGrpSpPr/>
          <p:nvPr/>
        </p:nvGrpSpPr>
        <p:grpSpPr>
          <a:xfrm>
            <a:off x="1470090" y="448277"/>
            <a:ext cx="837374" cy="837299"/>
            <a:chOff x="1305327" y="2894211"/>
            <a:chExt cx="357520" cy="357488"/>
          </a:xfrm>
        </p:grpSpPr>
        <p:sp>
          <p:nvSpPr>
            <p:cNvPr id="55" name="Google Shape;12505;p62">
              <a:extLst>
                <a:ext uri="{FF2B5EF4-FFF2-40B4-BE49-F238E27FC236}">
                  <a16:creationId xmlns:a16="http://schemas.microsoft.com/office/drawing/2014/main" id="{C820E6D7-963B-4B1D-B092-F6A99B26A92C}"/>
                </a:ext>
              </a:extLst>
            </p:cNvPr>
            <p:cNvSpPr/>
            <p:nvPr/>
          </p:nvSpPr>
          <p:spPr>
            <a:xfrm>
              <a:off x="1305709" y="2975600"/>
              <a:ext cx="281379" cy="275336"/>
            </a:xfrm>
            <a:custGeom>
              <a:avLst/>
              <a:gdLst/>
              <a:ahLst/>
              <a:cxnLst/>
              <a:rect l="l" t="t" r="r" b="b"/>
              <a:pathLst>
                <a:path w="8847" h="8657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8085"/>
                  </a:lnTo>
                  <a:cubicBezTo>
                    <a:pt x="1" y="8395"/>
                    <a:pt x="262" y="8657"/>
                    <a:pt x="572" y="8657"/>
                  </a:cubicBezTo>
                  <a:lnTo>
                    <a:pt x="8680" y="8657"/>
                  </a:lnTo>
                  <a:cubicBezTo>
                    <a:pt x="8775" y="8657"/>
                    <a:pt x="8847" y="8573"/>
                    <a:pt x="8847" y="8490"/>
                  </a:cubicBezTo>
                  <a:cubicBezTo>
                    <a:pt x="8835" y="8395"/>
                    <a:pt x="8764" y="8323"/>
                    <a:pt x="8668" y="8323"/>
                  </a:cubicBezTo>
                  <a:lnTo>
                    <a:pt x="560" y="8323"/>
                  </a:lnTo>
                  <a:cubicBezTo>
                    <a:pt x="429" y="8323"/>
                    <a:pt x="334" y="8216"/>
                    <a:pt x="334" y="8097"/>
                  </a:cubicBez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06;p62">
              <a:extLst>
                <a:ext uri="{FF2B5EF4-FFF2-40B4-BE49-F238E27FC236}">
                  <a16:creationId xmlns:a16="http://schemas.microsoft.com/office/drawing/2014/main" id="{2D94791C-F5CF-4F24-95D1-3868AEA48DE9}"/>
                </a:ext>
              </a:extLst>
            </p:cNvPr>
            <p:cNvSpPr/>
            <p:nvPr/>
          </p:nvSpPr>
          <p:spPr>
            <a:xfrm>
              <a:off x="1305327" y="2894211"/>
              <a:ext cx="357520" cy="357488"/>
            </a:xfrm>
            <a:custGeom>
              <a:avLst/>
              <a:gdLst/>
              <a:ahLst/>
              <a:cxnLst/>
              <a:rect l="l" t="t" r="r" b="b"/>
              <a:pathLst>
                <a:path w="11241" h="11240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lnTo>
                    <a:pt x="1" y="2060"/>
                  </a:lnTo>
                  <a:cubicBezTo>
                    <a:pt x="1" y="2143"/>
                    <a:pt x="72" y="2215"/>
                    <a:pt x="167" y="2215"/>
                  </a:cubicBezTo>
                  <a:cubicBezTo>
                    <a:pt x="263" y="2215"/>
                    <a:pt x="334" y="2143"/>
                    <a:pt x="334" y="2060"/>
                  </a:cubicBezTo>
                  <a:lnTo>
                    <a:pt x="334" y="572"/>
                  </a:lnTo>
                  <a:cubicBezTo>
                    <a:pt x="334" y="417"/>
                    <a:pt x="453" y="333"/>
                    <a:pt x="572" y="333"/>
                  </a:cubicBezTo>
                  <a:cubicBezTo>
                    <a:pt x="620" y="333"/>
                    <a:pt x="679" y="345"/>
                    <a:pt x="739" y="405"/>
                  </a:cubicBezTo>
                  <a:lnTo>
                    <a:pt x="1048" y="714"/>
                  </a:lnTo>
                  <a:lnTo>
                    <a:pt x="596" y="1167"/>
                  </a:lnTo>
                  <a:cubicBezTo>
                    <a:pt x="501" y="1262"/>
                    <a:pt x="572" y="1441"/>
                    <a:pt x="715" y="1441"/>
                  </a:cubicBezTo>
                  <a:cubicBezTo>
                    <a:pt x="834" y="1441"/>
                    <a:pt x="858" y="1357"/>
                    <a:pt x="1286" y="953"/>
                  </a:cubicBezTo>
                  <a:lnTo>
                    <a:pt x="1822" y="1488"/>
                  </a:lnTo>
                  <a:lnTo>
                    <a:pt x="1644" y="1667"/>
                  </a:lnTo>
                  <a:cubicBezTo>
                    <a:pt x="1584" y="1726"/>
                    <a:pt x="1584" y="1834"/>
                    <a:pt x="1644" y="1905"/>
                  </a:cubicBezTo>
                  <a:cubicBezTo>
                    <a:pt x="1673" y="1935"/>
                    <a:pt x="1715" y="1950"/>
                    <a:pt x="1758" y="1950"/>
                  </a:cubicBezTo>
                  <a:cubicBezTo>
                    <a:pt x="1801" y="1950"/>
                    <a:pt x="1846" y="1935"/>
                    <a:pt x="1882" y="1905"/>
                  </a:cubicBezTo>
                  <a:lnTo>
                    <a:pt x="2060" y="1726"/>
                  </a:lnTo>
                  <a:lnTo>
                    <a:pt x="2596" y="2262"/>
                  </a:lnTo>
                  <a:lnTo>
                    <a:pt x="2144" y="2715"/>
                  </a:lnTo>
                  <a:cubicBezTo>
                    <a:pt x="2084" y="2774"/>
                    <a:pt x="2084" y="2881"/>
                    <a:pt x="2144" y="2953"/>
                  </a:cubicBezTo>
                  <a:cubicBezTo>
                    <a:pt x="2173" y="2983"/>
                    <a:pt x="2215" y="2997"/>
                    <a:pt x="2258" y="2997"/>
                  </a:cubicBezTo>
                  <a:cubicBezTo>
                    <a:pt x="2301" y="2997"/>
                    <a:pt x="2346" y="2983"/>
                    <a:pt x="2382" y="2953"/>
                  </a:cubicBezTo>
                  <a:lnTo>
                    <a:pt x="2834" y="2500"/>
                  </a:lnTo>
                  <a:lnTo>
                    <a:pt x="3370" y="3036"/>
                  </a:lnTo>
                  <a:lnTo>
                    <a:pt x="3191" y="3215"/>
                  </a:lnTo>
                  <a:cubicBezTo>
                    <a:pt x="3132" y="3274"/>
                    <a:pt x="3132" y="3381"/>
                    <a:pt x="3191" y="3453"/>
                  </a:cubicBezTo>
                  <a:cubicBezTo>
                    <a:pt x="3221" y="3483"/>
                    <a:pt x="3263" y="3498"/>
                    <a:pt x="3306" y="3498"/>
                  </a:cubicBezTo>
                  <a:cubicBezTo>
                    <a:pt x="3349" y="3498"/>
                    <a:pt x="3394" y="3483"/>
                    <a:pt x="3430" y="3453"/>
                  </a:cubicBezTo>
                  <a:lnTo>
                    <a:pt x="3608" y="3274"/>
                  </a:lnTo>
                  <a:lnTo>
                    <a:pt x="4144" y="3810"/>
                  </a:lnTo>
                  <a:lnTo>
                    <a:pt x="3692" y="4262"/>
                  </a:lnTo>
                  <a:cubicBezTo>
                    <a:pt x="3632" y="4322"/>
                    <a:pt x="3632" y="4429"/>
                    <a:pt x="3692" y="4501"/>
                  </a:cubicBezTo>
                  <a:cubicBezTo>
                    <a:pt x="3721" y="4530"/>
                    <a:pt x="3763" y="4545"/>
                    <a:pt x="3806" y="4545"/>
                  </a:cubicBezTo>
                  <a:cubicBezTo>
                    <a:pt x="3849" y="4545"/>
                    <a:pt x="3894" y="4530"/>
                    <a:pt x="3930" y="4501"/>
                  </a:cubicBezTo>
                  <a:lnTo>
                    <a:pt x="4382" y="4048"/>
                  </a:lnTo>
                  <a:lnTo>
                    <a:pt x="4918" y="4584"/>
                  </a:lnTo>
                  <a:lnTo>
                    <a:pt x="4739" y="4763"/>
                  </a:lnTo>
                  <a:cubicBezTo>
                    <a:pt x="4680" y="4822"/>
                    <a:pt x="4680" y="4929"/>
                    <a:pt x="4739" y="5001"/>
                  </a:cubicBezTo>
                  <a:cubicBezTo>
                    <a:pt x="4769" y="5030"/>
                    <a:pt x="4811" y="5045"/>
                    <a:pt x="4854" y="5045"/>
                  </a:cubicBezTo>
                  <a:cubicBezTo>
                    <a:pt x="4897" y="5045"/>
                    <a:pt x="4942" y="5030"/>
                    <a:pt x="4977" y="5001"/>
                  </a:cubicBezTo>
                  <a:lnTo>
                    <a:pt x="5156" y="4822"/>
                  </a:lnTo>
                  <a:lnTo>
                    <a:pt x="5692" y="5358"/>
                  </a:lnTo>
                  <a:lnTo>
                    <a:pt x="5239" y="5810"/>
                  </a:lnTo>
                  <a:cubicBezTo>
                    <a:pt x="5180" y="5870"/>
                    <a:pt x="5180" y="5977"/>
                    <a:pt x="5239" y="6048"/>
                  </a:cubicBezTo>
                  <a:cubicBezTo>
                    <a:pt x="5269" y="6078"/>
                    <a:pt x="5311" y="6093"/>
                    <a:pt x="5354" y="6093"/>
                  </a:cubicBezTo>
                  <a:cubicBezTo>
                    <a:pt x="5397" y="6093"/>
                    <a:pt x="5442" y="6078"/>
                    <a:pt x="5477" y="6048"/>
                  </a:cubicBezTo>
                  <a:lnTo>
                    <a:pt x="5930" y="5596"/>
                  </a:lnTo>
                  <a:lnTo>
                    <a:pt x="6466" y="6132"/>
                  </a:lnTo>
                  <a:lnTo>
                    <a:pt x="6287" y="6310"/>
                  </a:lnTo>
                  <a:cubicBezTo>
                    <a:pt x="6228" y="6370"/>
                    <a:pt x="6228" y="6477"/>
                    <a:pt x="6287" y="6548"/>
                  </a:cubicBezTo>
                  <a:cubicBezTo>
                    <a:pt x="6317" y="6578"/>
                    <a:pt x="6359" y="6593"/>
                    <a:pt x="6402" y="6593"/>
                  </a:cubicBezTo>
                  <a:cubicBezTo>
                    <a:pt x="6445" y="6593"/>
                    <a:pt x="6490" y="6578"/>
                    <a:pt x="6525" y="6548"/>
                  </a:cubicBezTo>
                  <a:lnTo>
                    <a:pt x="6704" y="6370"/>
                  </a:lnTo>
                  <a:lnTo>
                    <a:pt x="7240" y="6906"/>
                  </a:lnTo>
                  <a:lnTo>
                    <a:pt x="6787" y="7358"/>
                  </a:lnTo>
                  <a:cubicBezTo>
                    <a:pt x="6728" y="7418"/>
                    <a:pt x="6728" y="7525"/>
                    <a:pt x="6787" y="7596"/>
                  </a:cubicBezTo>
                  <a:cubicBezTo>
                    <a:pt x="6817" y="7626"/>
                    <a:pt x="6859" y="7641"/>
                    <a:pt x="6902" y="7641"/>
                  </a:cubicBezTo>
                  <a:cubicBezTo>
                    <a:pt x="6945" y="7641"/>
                    <a:pt x="6990" y="7626"/>
                    <a:pt x="7025" y="7596"/>
                  </a:cubicBezTo>
                  <a:lnTo>
                    <a:pt x="7478" y="7144"/>
                  </a:lnTo>
                  <a:lnTo>
                    <a:pt x="8014" y="7680"/>
                  </a:lnTo>
                  <a:lnTo>
                    <a:pt x="7763" y="7787"/>
                  </a:lnTo>
                  <a:cubicBezTo>
                    <a:pt x="7704" y="7846"/>
                    <a:pt x="7704" y="7953"/>
                    <a:pt x="7763" y="8025"/>
                  </a:cubicBezTo>
                  <a:cubicBezTo>
                    <a:pt x="7787" y="8055"/>
                    <a:pt x="7826" y="8069"/>
                    <a:pt x="7869" y="8069"/>
                  </a:cubicBezTo>
                  <a:cubicBezTo>
                    <a:pt x="7912" y="8069"/>
                    <a:pt x="7960" y="8055"/>
                    <a:pt x="8002" y="8025"/>
                  </a:cubicBezTo>
                  <a:lnTo>
                    <a:pt x="8180" y="7846"/>
                  </a:lnTo>
                  <a:lnTo>
                    <a:pt x="8716" y="8382"/>
                  </a:lnTo>
                  <a:lnTo>
                    <a:pt x="8264" y="8834"/>
                  </a:lnTo>
                  <a:cubicBezTo>
                    <a:pt x="8204" y="8894"/>
                    <a:pt x="8204" y="8989"/>
                    <a:pt x="8264" y="9073"/>
                  </a:cubicBezTo>
                  <a:cubicBezTo>
                    <a:pt x="8293" y="9102"/>
                    <a:pt x="8335" y="9117"/>
                    <a:pt x="8378" y="9117"/>
                  </a:cubicBezTo>
                  <a:cubicBezTo>
                    <a:pt x="8421" y="9117"/>
                    <a:pt x="8466" y="9102"/>
                    <a:pt x="8502" y="9073"/>
                  </a:cubicBezTo>
                  <a:lnTo>
                    <a:pt x="8954" y="8620"/>
                  </a:lnTo>
                  <a:lnTo>
                    <a:pt x="9490" y="9156"/>
                  </a:lnTo>
                  <a:lnTo>
                    <a:pt x="9311" y="9335"/>
                  </a:lnTo>
                  <a:cubicBezTo>
                    <a:pt x="9252" y="9394"/>
                    <a:pt x="9252" y="9501"/>
                    <a:pt x="9311" y="9573"/>
                  </a:cubicBezTo>
                  <a:cubicBezTo>
                    <a:pt x="9335" y="9608"/>
                    <a:pt x="9383" y="9620"/>
                    <a:pt x="9430" y="9620"/>
                  </a:cubicBezTo>
                  <a:cubicBezTo>
                    <a:pt x="9466" y="9620"/>
                    <a:pt x="9514" y="9608"/>
                    <a:pt x="9549" y="9573"/>
                  </a:cubicBezTo>
                  <a:lnTo>
                    <a:pt x="9728" y="9394"/>
                  </a:lnTo>
                  <a:lnTo>
                    <a:pt x="10264" y="9930"/>
                  </a:lnTo>
                  <a:lnTo>
                    <a:pt x="9811" y="10382"/>
                  </a:lnTo>
                  <a:cubicBezTo>
                    <a:pt x="9752" y="10442"/>
                    <a:pt x="9752" y="10537"/>
                    <a:pt x="9811" y="10620"/>
                  </a:cubicBezTo>
                  <a:cubicBezTo>
                    <a:pt x="9847" y="10644"/>
                    <a:pt x="9883" y="10656"/>
                    <a:pt x="9930" y="10656"/>
                  </a:cubicBezTo>
                  <a:cubicBezTo>
                    <a:pt x="9978" y="10656"/>
                    <a:pt x="10026" y="10644"/>
                    <a:pt x="10049" y="10620"/>
                  </a:cubicBezTo>
                  <a:lnTo>
                    <a:pt x="10502" y="10168"/>
                  </a:lnTo>
                  <a:lnTo>
                    <a:pt x="10835" y="10513"/>
                  </a:lnTo>
                  <a:cubicBezTo>
                    <a:pt x="10895" y="10573"/>
                    <a:pt x="10919" y="10632"/>
                    <a:pt x="10919" y="10680"/>
                  </a:cubicBezTo>
                  <a:cubicBezTo>
                    <a:pt x="10919" y="10799"/>
                    <a:pt x="10823" y="10918"/>
                    <a:pt x="10681" y="10918"/>
                  </a:cubicBezTo>
                  <a:lnTo>
                    <a:pt x="9395" y="10918"/>
                  </a:lnTo>
                  <a:cubicBezTo>
                    <a:pt x="9311" y="10918"/>
                    <a:pt x="9228" y="10989"/>
                    <a:pt x="9228" y="11073"/>
                  </a:cubicBezTo>
                  <a:cubicBezTo>
                    <a:pt x="9228" y="11168"/>
                    <a:pt x="9311" y="11240"/>
                    <a:pt x="9395" y="11240"/>
                  </a:cubicBezTo>
                  <a:lnTo>
                    <a:pt x="10681" y="11240"/>
                  </a:lnTo>
                  <a:cubicBezTo>
                    <a:pt x="10990" y="11240"/>
                    <a:pt x="11240" y="10989"/>
                    <a:pt x="11240" y="10680"/>
                  </a:cubicBezTo>
                  <a:cubicBezTo>
                    <a:pt x="11192" y="10501"/>
                    <a:pt x="11133" y="10358"/>
                    <a:pt x="11038" y="10239"/>
                  </a:cubicBezTo>
                  <a:lnTo>
                    <a:pt x="965" y="167"/>
                  </a:lnTo>
                  <a:cubicBezTo>
                    <a:pt x="870" y="60"/>
                    <a:pt x="715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07;p62">
              <a:extLst>
                <a:ext uri="{FF2B5EF4-FFF2-40B4-BE49-F238E27FC236}">
                  <a16:creationId xmlns:a16="http://schemas.microsoft.com/office/drawing/2014/main" id="{ED4828E6-889F-41C0-A015-02FE43C27B33}"/>
                </a:ext>
              </a:extLst>
            </p:cNvPr>
            <p:cNvSpPr/>
            <p:nvPr/>
          </p:nvSpPr>
          <p:spPr>
            <a:xfrm>
              <a:off x="1366679" y="3029191"/>
              <a:ext cx="57981" cy="70289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164" y="1"/>
                  </a:moveTo>
                  <a:cubicBezTo>
                    <a:pt x="140" y="1"/>
                    <a:pt x="116" y="6"/>
                    <a:pt x="96" y="18"/>
                  </a:cubicBezTo>
                  <a:cubicBezTo>
                    <a:pt x="36" y="42"/>
                    <a:pt x="0" y="102"/>
                    <a:pt x="0" y="161"/>
                  </a:cubicBezTo>
                  <a:lnTo>
                    <a:pt x="0" y="2043"/>
                  </a:lnTo>
                  <a:cubicBezTo>
                    <a:pt x="0" y="2126"/>
                    <a:pt x="72" y="2209"/>
                    <a:pt x="155" y="2209"/>
                  </a:cubicBezTo>
                  <a:cubicBezTo>
                    <a:pt x="250" y="2209"/>
                    <a:pt x="322" y="2126"/>
                    <a:pt x="322" y="2043"/>
                  </a:cubicBezTo>
                  <a:lnTo>
                    <a:pt x="322" y="566"/>
                  </a:lnTo>
                  <a:lnTo>
                    <a:pt x="1513" y="1757"/>
                  </a:lnTo>
                  <a:cubicBezTo>
                    <a:pt x="1542" y="1787"/>
                    <a:pt x="1584" y="1801"/>
                    <a:pt x="1627" y="1801"/>
                  </a:cubicBezTo>
                  <a:cubicBezTo>
                    <a:pt x="1670" y="1801"/>
                    <a:pt x="1715" y="1787"/>
                    <a:pt x="1751" y="1757"/>
                  </a:cubicBezTo>
                  <a:cubicBezTo>
                    <a:pt x="1822" y="1697"/>
                    <a:pt x="1810" y="1590"/>
                    <a:pt x="1751" y="1519"/>
                  </a:cubicBezTo>
                  <a:lnTo>
                    <a:pt x="274" y="42"/>
                  </a:lnTo>
                  <a:cubicBezTo>
                    <a:pt x="251" y="19"/>
                    <a:pt x="208" y="1"/>
                    <a:pt x="1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508;p62">
              <a:extLst>
                <a:ext uri="{FF2B5EF4-FFF2-40B4-BE49-F238E27FC236}">
                  <a16:creationId xmlns:a16="http://schemas.microsoft.com/office/drawing/2014/main" id="{2E77A5CC-4447-4662-ADB1-22FE226D0F30}"/>
                </a:ext>
              </a:extLst>
            </p:cNvPr>
            <p:cNvSpPr/>
            <p:nvPr/>
          </p:nvSpPr>
          <p:spPr>
            <a:xfrm>
              <a:off x="1428031" y="3091211"/>
              <a:ext cx="100377" cy="99518"/>
            </a:xfrm>
            <a:custGeom>
              <a:avLst/>
              <a:gdLst/>
              <a:ahLst/>
              <a:cxnLst/>
              <a:rect l="l" t="t" r="r" b="b"/>
              <a:pathLst>
                <a:path w="3156" h="3129" extrusionOk="0">
                  <a:moveTo>
                    <a:pt x="183" y="0"/>
                  </a:moveTo>
                  <a:cubicBezTo>
                    <a:pt x="140" y="0"/>
                    <a:pt x="95" y="15"/>
                    <a:pt x="60" y="45"/>
                  </a:cubicBezTo>
                  <a:cubicBezTo>
                    <a:pt x="0" y="104"/>
                    <a:pt x="0" y="212"/>
                    <a:pt x="60" y="283"/>
                  </a:cubicBezTo>
                  <a:lnTo>
                    <a:pt x="2572" y="2795"/>
                  </a:lnTo>
                  <a:lnTo>
                    <a:pt x="655" y="2795"/>
                  </a:lnTo>
                  <a:cubicBezTo>
                    <a:pt x="560" y="2795"/>
                    <a:pt x="488" y="2879"/>
                    <a:pt x="488" y="2962"/>
                  </a:cubicBezTo>
                  <a:cubicBezTo>
                    <a:pt x="488" y="3057"/>
                    <a:pt x="560" y="3129"/>
                    <a:pt x="655" y="3129"/>
                  </a:cubicBezTo>
                  <a:lnTo>
                    <a:pt x="2977" y="3129"/>
                  </a:lnTo>
                  <a:cubicBezTo>
                    <a:pt x="3048" y="3129"/>
                    <a:pt x="3108" y="3081"/>
                    <a:pt x="3132" y="3021"/>
                  </a:cubicBezTo>
                  <a:cubicBezTo>
                    <a:pt x="3155" y="2962"/>
                    <a:pt x="3143" y="2902"/>
                    <a:pt x="3096" y="2843"/>
                  </a:cubicBezTo>
                  <a:lnTo>
                    <a:pt x="298" y="45"/>
                  </a:lnTo>
                  <a:cubicBezTo>
                    <a:pt x="268" y="15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509;p62">
              <a:extLst>
                <a:ext uri="{FF2B5EF4-FFF2-40B4-BE49-F238E27FC236}">
                  <a16:creationId xmlns:a16="http://schemas.microsoft.com/office/drawing/2014/main" id="{9FDFED46-EE0D-4F1C-8FCE-5D386188D72F}"/>
                </a:ext>
              </a:extLst>
            </p:cNvPr>
            <p:cNvSpPr/>
            <p:nvPr/>
          </p:nvSpPr>
          <p:spPr>
            <a:xfrm>
              <a:off x="1366297" y="3110040"/>
              <a:ext cx="66663" cy="80689"/>
            </a:xfrm>
            <a:custGeom>
              <a:avLst/>
              <a:gdLst/>
              <a:ahLst/>
              <a:cxnLst/>
              <a:rect l="l" t="t" r="r" b="b"/>
              <a:pathLst>
                <a:path w="2096" h="2537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2370"/>
                  </a:lnTo>
                  <a:cubicBezTo>
                    <a:pt x="1" y="2418"/>
                    <a:pt x="24" y="2453"/>
                    <a:pt x="48" y="2489"/>
                  </a:cubicBezTo>
                  <a:cubicBezTo>
                    <a:pt x="84" y="2513"/>
                    <a:pt x="120" y="2537"/>
                    <a:pt x="167" y="2537"/>
                  </a:cubicBezTo>
                  <a:lnTo>
                    <a:pt x="1929" y="2537"/>
                  </a:lnTo>
                  <a:cubicBezTo>
                    <a:pt x="2013" y="2537"/>
                    <a:pt x="2096" y="2453"/>
                    <a:pt x="2096" y="2370"/>
                  </a:cubicBezTo>
                  <a:cubicBezTo>
                    <a:pt x="2096" y="2287"/>
                    <a:pt x="2013" y="2203"/>
                    <a:pt x="1929" y="2203"/>
                  </a:cubicBezTo>
                  <a:lnTo>
                    <a:pt x="334" y="2203"/>
                  </a:ln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B687481-15FD-4459-A805-EB56B38E84C0}"/>
              </a:ext>
            </a:extLst>
          </p:cNvPr>
          <p:cNvSpPr txBox="1"/>
          <p:nvPr/>
        </p:nvSpPr>
        <p:spPr>
          <a:xfrm>
            <a:off x="1800504" y="481907"/>
            <a:ext cx="16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it-IT" u="sng" dirty="0">
                <a:solidFill>
                  <a:schemeClr val="bg1"/>
                </a:solidFill>
                <a:latin typeface="+mj-lt"/>
              </a:rPr>
              <a:t>64x64</a:t>
            </a:r>
          </a:p>
          <a:p>
            <a:pPr>
              <a:buClr>
                <a:schemeClr val="bg1"/>
              </a:buClr>
            </a:pPr>
            <a:endParaRPr lang="it-IT" sz="400" dirty="0">
              <a:solidFill>
                <a:schemeClr val="bg1"/>
              </a:solidFill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+mj-lt"/>
              </a:rPr>
              <a:t>       128x128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883ECDA-96E0-4219-8DE3-FC7A380F52DD}"/>
              </a:ext>
            </a:extLst>
          </p:cNvPr>
          <p:cNvSpPr txBox="1"/>
          <p:nvPr/>
        </p:nvSpPr>
        <p:spPr>
          <a:xfrm rot="16200000">
            <a:off x="881012" y="670915"/>
            <a:ext cx="916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  <a:latin typeface="+mj-lt"/>
              </a:rPr>
              <a:t>FORMATO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39" descr="Immagine che contiene cibo, tavolo, torta, interni&#10;&#10;Descrizione generata automaticamente">
            <a:extLst>
              <a:ext uri="{FF2B5EF4-FFF2-40B4-BE49-F238E27FC236}">
                <a16:creationId xmlns:a16="http://schemas.microsoft.com/office/drawing/2014/main" id="{967F7225-BB56-4413-ABDE-A0023DE62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32" y="1848320"/>
            <a:ext cx="1751793" cy="1751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0" name="Google Shape;540;p26"/>
          <p:cNvSpPr txBox="1">
            <a:spLocks noGrp="1"/>
          </p:cNvSpPr>
          <p:nvPr>
            <p:ph type="body" idx="1"/>
          </p:nvPr>
        </p:nvSpPr>
        <p:spPr>
          <a:xfrm>
            <a:off x="618825" y="1454037"/>
            <a:ext cx="4403700" cy="2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ctr"/>
            <a:r>
              <a:rPr lang="en" dirty="0"/>
              <a:t>Tramite la rete neurale </a:t>
            </a:r>
            <a:r>
              <a:rPr lang="en" u="sng" dirty="0"/>
              <a:t>ResNet-50 </a:t>
            </a:r>
            <a:r>
              <a:rPr lang="en" sz="1600" dirty="0"/>
              <a:t>(dal file “resnet.py”)</a:t>
            </a:r>
          </a:p>
          <a:p>
            <a:pPr marL="285750" indent="-285750" algn="ctr">
              <a:lnSpc>
                <a:spcPct val="200000"/>
              </a:lnSpc>
            </a:pPr>
            <a:r>
              <a:rPr lang="en" dirty="0"/>
              <a:t>2048 features per ogni immagine</a:t>
            </a:r>
            <a:endParaRPr dirty="0"/>
          </a:p>
        </p:txBody>
      </p:sp>
      <p:sp>
        <p:nvSpPr>
          <p:cNvPr id="541" name="Google Shape;541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5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ESTRAZIONE delle FEATURES</a:t>
            </a:r>
            <a:endParaRPr dirty="0"/>
          </a:p>
        </p:txBody>
      </p:sp>
      <p:grpSp>
        <p:nvGrpSpPr>
          <p:cNvPr id="542" name="Google Shape;542;p26"/>
          <p:cNvGrpSpPr/>
          <p:nvPr/>
        </p:nvGrpSpPr>
        <p:grpSpPr>
          <a:xfrm>
            <a:off x="5287524" y="1408043"/>
            <a:ext cx="2291154" cy="2632348"/>
            <a:chOff x="2501950" y="1507050"/>
            <a:chExt cx="2392350" cy="2696525"/>
          </a:xfrm>
        </p:grpSpPr>
        <p:sp>
          <p:nvSpPr>
            <p:cNvPr id="543" name="Google Shape;543;p26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63" name="Google Shape;563;p26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3" name="Google Shape;573;p26"/>
          <p:cNvSpPr/>
          <p:nvPr/>
        </p:nvSpPr>
        <p:spPr>
          <a:xfrm>
            <a:off x="6161168" y="2008116"/>
            <a:ext cx="303300" cy="303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75" name="Google Shape;575;p26"/>
          <p:cNvSpPr/>
          <p:nvPr/>
        </p:nvSpPr>
        <p:spPr>
          <a:xfrm>
            <a:off x="6904934" y="2353300"/>
            <a:ext cx="303300" cy="303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76" name="Google Shape;576;p26"/>
          <p:cNvSpPr/>
          <p:nvPr/>
        </p:nvSpPr>
        <p:spPr>
          <a:xfrm>
            <a:off x="5939152" y="2781223"/>
            <a:ext cx="303300" cy="303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77" name="Google Shape;577;p26"/>
          <p:cNvSpPr/>
          <p:nvPr/>
        </p:nvSpPr>
        <p:spPr>
          <a:xfrm>
            <a:off x="6753284" y="3084523"/>
            <a:ext cx="303300" cy="303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>
            <a:spLocks noGrp="1"/>
          </p:cNvSpPr>
          <p:nvPr>
            <p:ph type="ctrTitle" idx="13"/>
          </p:nvPr>
        </p:nvSpPr>
        <p:spPr>
          <a:xfrm>
            <a:off x="6658612" y="340640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Deep NN</a:t>
            </a:r>
            <a:endParaRPr sz="2500" dirty="0"/>
          </a:p>
        </p:txBody>
      </p:sp>
      <p:sp>
        <p:nvSpPr>
          <p:cNvPr id="583" name="Google Shape;583;p27"/>
          <p:cNvSpPr txBox="1">
            <a:spLocks noGrp="1"/>
          </p:cNvSpPr>
          <p:nvPr>
            <p:ph type="ctrTitle" idx="4"/>
          </p:nvPr>
        </p:nvSpPr>
        <p:spPr>
          <a:xfrm>
            <a:off x="3935150" y="3406406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SVM</a:t>
            </a:r>
            <a:endParaRPr sz="2500"/>
          </a:p>
        </p:txBody>
      </p:sp>
      <p:sp>
        <p:nvSpPr>
          <p:cNvPr id="584" name="Google Shape;584;p27"/>
          <p:cNvSpPr txBox="1">
            <a:spLocks noGrp="1"/>
          </p:cNvSpPr>
          <p:nvPr>
            <p:ph type="ctrTitle"/>
          </p:nvPr>
        </p:nvSpPr>
        <p:spPr>
          <a:xfrm>
            <a:off x="1215616" y="3406406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KNN</a:t>
            </a:r>
            <a:endParaRPr sz="2500"/>
          </a:p>
        </p:txBody>
      </p:sp>
      <p:sp>
        <p:nvSpPr>
          <p:cNvPr id="586" name="Google Shape;586;p27"/>
          <p:cNvSpPr txBox="1">
            <a:spLocks noGrp="1"/>
          </p:cNvSpPr>
          <p:nvPr>
            <p:ph type="title" idx="3"/>
          </p:nvPr>
        </p:nvSpPr>
        <p:spPr>
          <a:xfrm>
            <a:off x="1215616" y="28840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8" name="Google Shape;588;p27"/>
          <p:cNvSpPr txBox="1">
            <a:spLocks noGrp="1"/>
          </p:cNvSpPr>
          <p:nvPr>
            <p:ph type="title" idx="6"/>
          </p:nvPr>
        </p:nvSpPr>
        <p:spPr>
          <a:xfrm>
            <a:off x="3935143" y="28840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9" name="Google Shape;58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METODI di RICONOSCIMENTO</a:t>
            </a:r>
            <a:endParaRPr dirty="0"/>
          </a:p>
        </p:txBody>
      </p:sp>
      <p:sp>
        <p:nvSpPr>
          <p:cNvPr id="590" name="Google Shape;590;p27"/>
          <p:cNvSpPr txBox="1">
            <a:spLocks noGrp="1"/>
          </p:cNvSpPr>
          <p:nvPr>
            <p:ph type="title" idx="9"/>
          </p:nvPr>
        </p:nvSpPr>
        <p:spPr>
          <a:xfrm>
            <a:off x="6658020" y="28840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1215616" y="1800956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3936818" y="1800956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6658020" y="1800956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4" name="Google Shape;594;p27"/>
          <p:cNvCxnSpPr>
            <a:stCxn id="591" idx="1"/>
            <a:endCxn id="586" idx="1"/>
          </p:cNvCxnSpPr>
          <p:nvPr/>
        </p:nvCxnSpPr>
        <p:spPr>
          <a:xfrm>
            <a:off x="1215616" y="2213006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27"/>
          <p:cNvCxnSpPr>
            <a:stCxn id="592" idx="1"/>
            <a:endCxn id="588" idx="1"/>
          </p:cNvCxnSpPr>
          <p:nvPr/>
        </p:nvCxnSpPr>
        <p:spPr>
          <a:xfrm flipH="1">
            <a:off x="3935018" y="2213006"/>
            <a:ext cx="1800" cy="960000"/>
          </a:xfrm>
          <a:prstGeom prst="bentConnector3">
            <a:avLst>
              <a:gd name="adj1" fmla="val 1332222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" name="Google Shape;596;p27"/>
          <p:cNvCxnSpPr>
            <a:stCxn id="593" idx="1"/>
            <a:endCxn id="590" idx="1"/>
          </p:cNvCxnSpPr>
          <p:nvPr/>
        </p:nvCxnSpPr>
        <p:spPr>
          <a:xfrm>
            <a:off x="6658020" y="2213006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7" name="Google Shape;597;p27"/>
          <p:cNvSpPr/>
          <p:nvPr/>
        </p:nvSpPr>
        <p:spPr>
          <a:xfrm>
            <a:off x="2268316" y="156291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7689651" y="288409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00" name="Google Shape;600;p27"/>
          <p:cNvGrpSpPr/>
          <p:nvPr/>
        </p:nvGrpSpPr>
        <p:grpSpPr>
          <a:xfrm>
            <a:off x="6778111" y="1959008"/>
            <a:ext cx="617943" cy="507983"/>
            <a:chOff x="7608988" y="2093194"/>
            <a:chExt cx="817276" cy="671847"/>
          </a:xfrm>
        </p:grpSpPr>
        <p:cxnSp>
          <p:nvCxnSpPr>
            <p:cNvPr id="601" name="Google Shape;601;p27"/>
            <p:cNvCxnSpPr/>
            <p:nvPr/>
          </p:nvCxnSpPr>
          <p:spPr>
            <a:xfrm rot="5400000" flipH="1">
              <a:off x="7620257" y="2136491"/>
              <a:ext cx="129600" cy="111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27"/>
            <p:cNvCxnSpPr/>
            <p:nvPr/>
          </p:nvCxnSpPr>
          <p:spPr>
            <a:xfrm rot="-5400000">
              <a:off x="8285420" y="2136491"/>
              <a:ext cx="129600" cy="111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27"/>
            <p:cNvCxnSpPr/>
            <p:nvPr/>
          </p:nvCxnSpPr>
          <p:spPr>
            <a:xfrm rot="5400000">
              <a:off x="7620257" y="2644441"/>
              <a:ext cx="129600" cy="111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27"/>
            <p:cNvCxnSpPr/>
            <p:nvPr/>
          </p:nvCxnSpPr>
          <p:spPr>
            <a:xfrm rot="-5400000" flipH="1">
              <a:off x="8285420" y="2644441"/>
              <a:ext cx="129600" cy="111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27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27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7" name="Google Shape;607;p27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608" name="Google Shape;608;p27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09" name="Google Shape;609;p27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7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7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7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7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7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7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6" name="Google Shape;616;p27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17" name="Google Shape;617;p27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7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7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7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7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7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7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24" name="Google Shape;624;p27"/>
          <p:cNvSpPr/>
          <p:nvPr/>
        </p:nvSpPr>
        <p:spPr>
          <a:xfrm>
            <a:off x="1362741" y="2372581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1337266" y="1894806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1539241" y="2414956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1490441" y="2240781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1322641" y="2180894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1715741" y="2350756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1539241" y="207525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1595566" y="189480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1658241" y="221300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1748591" y="206170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1852066" y="2240781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1870641" y="192285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1852066" y="2466981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1386841" y="2023781"/>
            <a:ext cx="642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8" name="Google Shape;638;p27"/>
          <p:cNvCxnSpPr>
            <a:endCxn id="637" idx="1"/>
          </p:cNvCxnSpPr>
          <p:nvPr/>
        </p:nvCxnSpPr>
        <p:spPr>
          <a:xfrm>
            <a:off x="1368643" y="1961483"/>
            <a:ext cx="27600" cy="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27"/>
          <p:cNvCxnSpPr>
            <a:stCxn id="628" idx="0"/>
            <a:endCxn id="637" idx="3"/>
          </p:cNvCxnSpPr>
          <p:nvPr/>
        </p:nvCxnSpPr>
        <p:spPr>
          <a:xfrm rot="10800000" flipH="1">
            <a:off x="1354741" y="2078594"/>
            <a:ext cx="41400" cy="1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27"/>
          <p:cNvCxnSpPr>
            <a:stCxn id="637" idx="4"/>
            <a:endCxn id="627" idx="1"/>
          </p:cNvCxnSpPr>
          <p:nvPr/>
        </p:nvCxnSpPr>
        <p:spPr>
          <a:xfrm>
            <a:off x="1418941" y="2087981"/>
            <a:ext cx="81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27"/>
          <p:cNvCxnSpPr>
            <a:stCxn id="637" idx="7"/>
            <a:endCxn id="631" idx="2"/>
          </p:cNvCxnSpPr>
          <p:nvPr/>
        </p:nvCxnSpPr>
        <p:spPr>
          <a:xfrm rot="10800000" flipH="1">
            <a:off x="1441639" y="1926983"/>
            <a:ext cx="153900" cy="1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27"/>
          <p:cNvCxnSpPr>
            <a:stCxn id="637" idx="6"/>
            <a:endCxn id="630" idx="2"/>
          </p:cNvCxnSpPr>
          <p:nvPr/>
        </p:nvCxnSpPr>
        <p:spPr>
          <a:xfrm>
            <a:off x="1451041" y="2055881"/>
            <a:ext cx="88200" cy="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27"/>
          <p:cNvSpPr/>
          <p:nvPr/>
        </p:nvSpPr>
        <p:spPr>
          <a:xfrm>
            <a:off x="4082866" y="2380181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3995029" y="1987056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4259366" y="2422556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4210566" y="2248381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4042766" y="2188494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4435866" y="2451369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4263629" y="2049581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4400141" y="201865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4435866" y="218850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4532216" y="207525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4610091" y="2304981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4464341" y="1850781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4225191" y="1850781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6" name="Google Shape;656;p27"/>
          <p:cNvCxnSpPr/>
          <p:nvPr/>
        </p:nvCxnSpPr>
        <p:spPr>
          <a:xfrm>
            <a:off x="3998641" y="1873981"/>
            <a:ext cx="693900" cy="6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F9869-B8CB-4FFD-8282-5EBC77FA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99" y="226566"/>
            <a:ext cx="4045200" cy="1482300"/>
          </a:xfrm>
        </p:spPr>
        <p:txBody>
          <a:bodyPr/>
          <a:lstStyle/>
          <a:p>
            <a:r>
              <a:rPr lang="it-IT" dirty="0"/>
              <a:t>KNN</a:t>
            </a:r>
            <a:br>
              <a:rPr lang="it-IT" dirty="0"/>
            </a:br>
            <a:r>
              <a:rPr lang="it-IT" sz="2000" dirty="0"/>
              <a:t>(K-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Neighbors</a:t>
            </a:r>
            <a:r>
              <a:rPr lang="it-IT" sz="2000" dirty="0"/>
              <a:t>)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2D7A00-A40F-4692-9400-00E735636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55" y="1954075"/>
            <a:ext cx="2989089" cy="1854200"/>
          </a:xfrm>
        </p:spPr>
        <p:txBody>
          <a:bodyPr/>
          <a:lstStyle/>
          <a:p>
            <a:pPr marL="139700" indent="0" algn="l">
              <a:spcAft>
                <a:spcPts val="600"/>
              </a:spcAft>
              <a:buClr>
                <a:schemeClr val="bg1"/>
              </a:buClr>
            </a:pPr>
            <a:r>
              <a:rPr lang="it-IT" sz="1600" b="1" dirty="0"/>
              <a:t>Metriche</a:t>
            </a:r>
            <a:r>
              <a:rPr lang="it-IT" sz="16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Distanza euclidea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Distanza di </a:t>
            </a:r>
            <a:r>
              <a:rPr lang="it-IT" sz="1400" dirty="0" err="1"/>
              <a:t>Minkowski</a:t>
            </a:r>
            <a:endParaRPr lang="it-IT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Distanza del coseno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Correlazione</a:t>
            </a:r>
          </a:p>
          <a:p>
            <a:pPr marL="596900" lvl="1" indent="0" algn="l"/>
            <a:endParaRPr lang="it-IT" sz="1400" dirty="0"/>
          </a:p>
          <a:p>
            <a:pPr marL="114300" indent="0" algn="l"/>
            <a:r>
              <a:rPr lang="it-IT" sz="1600" b="1" dirty="0"/>
              <a:t>K</a:t>
            </a:r>
            <a:r>
              <a:rPr lang="it-IT" sz="1600" dirty="0"/>
              <a:t>: 1, 3, 7</a:t>
            </a:r>
            <a:endParaRPr lang="it-IT" sz="1400" dirty="0"/>
          </a:p>
          <a:p>
            <a:pPr marL="596900" lvl="1" indent="0" algn="l"/>
            <a:endParaRPr lang="it-IT" sz="1600" dirty="0"/>
          </a:p>
          <a:p>
            <a:pPr algn="l">
              <a:buFont typeface="Wingdings" panose="05000000000000000000" pitchFamily="2" charset="2"/>
              <a:buChar char="q"/>
            </a:pPr>
            <a:endParaRPr lang="it-IT" sz="16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58D53A-29EA-4828-94B7-AB4BCF9DB0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EACFD77E-86B1-4AAB-A79C-F6B7CBFEC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54059"/>
              </p:ext>
            </p:extLst>
          </p:nvPr>
        </p:nvGraphicFramePr>
        <p:xfrm>
          <a:off x="4104361" y="1954075"/>
          <a:ext cx="4246084" cy="1854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1521">
                  <a:extLst>
                    <a:ext uri="{9D8B030D-6E8A-4147-A177-3AD203B41FA5}">
                      <a16:colId xmlns:a16="http://schemas.microsoft.com/office/drawing/2014/main" val="524219636"/>
                    </a:ext>
                  </a:extLst>
                </a:gridCol>
                <a:gridCol w="1061521">
                  <a:extLst>
                    <a:ext uri="{9D8B030D-6E8A-4147-A177-3AD203B41FA5}">
                      <a16:colId xmlns:a16="http://schemas.microsoft.com/office/drawing/2014/main" val="434405257"/>
                    </a:ext>
                  </a:extLst>
                </a:gridCol>
                <a:gridCol w="1061521">
                  <a:extLst>
                    <a:ext uri="{9D8B030D-6E8A-4147-A177-3AD203B41FA5}">
                      <a16:colId xmlns:a16="http://schemas.microsoft.com/office/drawing/2014/main" val="2813355495"/>
                    </a:ext>
                  </a:extLst>
                </a:gridCol>
                <a:gridCol w="1061521">
                  <a:extLst>
                    <a:ext uri="{9D8B030D-6E8A-4147-A177-3AD203B41FA5}">
                      <a16:colId xmlns:a16="http://schemas.microsoft.com/office/drawing/2014/main" val="63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Metric \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4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Euclidean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Minkowski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2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Cosine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u="sng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0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Correlation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13681"/>
                  </a:ext>
                </a:extLst>
              </a:tr>
            </a:tbl>
          </a:graphicData>
        </a:graphic>
      </p:graphicFrame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D34AEF2-7FCD-4B26-9195-81231325D695}"/>
              </a:ext>
            </a:extLst>
          </p:cNvPr>
          <p:cNvSpPr txBox="1"/>
          <p:nvPr/>
        </p:nvSpPr>
        <p:spPr>
          <a:xfrm>
            <a:off x="4104361" y="967716"/>
            <a:ext cx="42460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  <a:latin typeface="+mn-lt"/>
              </a:rPr>
              <a:t>Miglior valore di accuratezza ottenuto rispetto a tutti i modelli! </a:t>
            </a:r>
          </a:p>
          <a:p>
            <a:pPr algn="ctr">
              <a:spcAft>
                <a:spcPts val="1200"/>
              </a:spcAft>
            </a:pPr>
            <a:r>
              <a:rPr lang="it-IT" sz="1200" dirty="0">
                <a:solidFill>
                  <a:schemeClr val="bg1"/>
                </a:solidFill>
                <a:latin typeface="+mn-lt"/>
              </a:rPr>
              <a:t>(Precision = 0.33, Recall = 0.34)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2B8E2E9C-5661-4DE6-BE9B-5E23F49AD2BC}"/>
              </a:ext>
            </a:extLst>
          </p:cNvPr>
          <p:cNvCxnSpPr>
            <a:cxnSpLocks/>
            <a:stCxn id="63" idx="1"/>
            <a:endCxn id="58" idx="1"/>
          </p:cNvCxnSpPr>
          <p:nvPr/>
        </p:nvCxnSpPr>
        <p:spPr>
          <a:xfrm rot="10800000">
            <a:off x="4104361" y="1360132"/>
            <a:ext cx="12700" cy="1859687"/>
          </a:xfrm>
          <a:prstGeom prst="bent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4633B04-DFF7-408D-8274-ACC2E5A6BEA6}"/>
              </a:ext>
            </a:extLst>
          </p:cNvPr>
          <p:cNvSpPr txBox="1"/>
          <p:nvPr/>
        </p:nvSpPr>
        <p:spPr>
          <a:xfrm>
            <a:off x="4104361" y="3065929"/>
            <a:ext cx="107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70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4C15577C-4A04-400D-9BAF-46C9DAF147AD}"/>
              </a:ext>
            </a:extLst>
          </p:cNvPr>
          <p:cNvSpPr/>
          <p:nvPr/>
        </p:nvSpPr>
        <p:spPr>
          <a:xfrm>
            <a:off x="4508383" y="3621409"/>
            <a:ext cx="933607" cy="4507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A839C68-B803-45AB-9D17-213EA8C9F2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DBE4AC39-BFA9-4F13-96D1-D239F443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99" y="226566"/>
            <a:ext cx="4045200" cy="1482300"/>
          </a:xfrm>
        </p:spPr>
        <p:txBody>
          <a:bodyPr/>
          <a:lstStyle/>
          <a:p>
            <a:r>
              <a:rPr lang="it-IT" dirty="0"/>
              <a:t>SVM</a:t>
            </a:r>
            <a:br>
              <a:rPr lang="it-IT" dirty="0"/>
            </a:br>
            <a:r>
              <a:rPr lang="it-IT" sz="2000" dirty="0"/>
              <a:t>(Support </a:t>
            </a:r>
            <a:r>
              <a:rPr lang="it-IT" sz="2000" dirty="0" err="1"/>
              <a:t>Vector</a:t>
            </a:r>
            <a:r>
              <a:rPr lang="it-IT" sz="2000" dirty="0"/>
              <a:t> Machine)</a:t>
            </a:r>
            <a:endParaRPr lang="it-IT" dirty="0"/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D148E4B5-D3C9-4300-BBA5-99B39FCCE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55" y="1954075"/>
            <a:ext cx="3517144" cy="1854200"/>
          </a:xfrm>
        </p:spPr>
        <p:txBody>
          <a:bodyPr/>
          <a:lstStyle/>
          <a:p>
            <a:pPr marL="139700" indent="0" algn="l">
              <a:spcAft>
                <a:spcPts val="600"/>
              </a:spcAft>
              <a:buClr>
                <a:schemeClr val="bg1"/>
              </a:buClr>
            </a:pPr>
            <a:r>
              <a:rPr lang="it-IT" sz="1600" b="1" dirty="0"/>
              <a:t>Kernel</a:t>
            </a:r>
            <a:r>
              <a:rPr lang="it-IT" sz="16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Lineare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Polinomiale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RBF (con diversi valori per </a:t>
            </a:r>
            <a:r>
              <a:rPr lang="el-GR" sz="1400" dirty="0">
                <a:latin typeface="Meiryo" panose="020B0604030504040204" pitchFamily="34" charset="-128"/>
                <a:ea typeface="Meiryo" panose="020B0604030504040204" pitchFamily="34" charset="-128"/>
              </a:rPr>
              <a:t>γ</a:t>
            </a:r>
            <a:r>
              <a:rPr lang="it-IT" sz="1400" dirty="0"/>
              <a:t> e C)</a:t>
            </a:r>
          </a:p>
          <a:p>
            <a:pPr marL="596900" lvl="1" indent="0" algn="l"/>
            <a:endParaRPr lang="it-IT" sz="1400" dirty="0"/>
          </a:p>
          <a:p>
            <a:pPr marL="114300" indent="0" algn="l"/>
            <a:r>
              <a:rPr lang="it-IT" sz="1600" b="1" dirty="0"/>
              <a:t>N° di iterazioni</a:t>
            </a:r>
            <a:r>
              <a:rPr lang="it-IT" sz="1600" dirty="0"/>
              <a:t>: 10, 100, 1000</a:t>
            </a:r>
            <a:endParaRPr lang="it-IT" sz="1400" dirty="0"/>
          </a:p>
          <a:p>
            <a:pPr marL="596900" lvl="1" indent="0" algn="l"/>
            <a:endParaRPr lang="it-IT" sz="1600" dirty="0"/>
          </a:p>
          <a:p>
            <a:pPr algn="l">
              <a:buFont typeface="Wingdings" panose="05000000000000000000" pitchFamily="2" charset="2"/>
              <a:buChar char="q"/>
            </a:pPr>
            <a:endParaRPr lang="it-IT" sz="1600" dirty="0"/>
          </a:p>
        </p:txBody>
      </p:sp>
      <p:graphicFrame>
        <p:nvGraphicFramePr>
          <p:cNvPr id="20" name="Tabella 5">
            <a:extLst>
              <a:ext uri="{FF2B5EF4-FFF2-40B4-BE49-F238E27FC236}">
                <a16:creationId xmlns:a16="http://schemas.microsoft.com/office/drawing/2014/main" id="{A46AC3A1-1BD3-4714-9F3F-9679AEED9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23366"/>
              </p:ext>
            </p:extLst>
          </p:nvPr>
        </p:nvGraphicFramePr>
        <p:xfrm>
          <a:off x="4495161" y="672844"/>
          <a:ext cx="3855284" cy="11125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63821">
                  <a:extLst>
                    <a:ext uri="{9D8B030D-6E8A-4147-A177-3AD203B41FA5}">
                      <a16:colId xmlns:a16="http://schemas.microsoft.com/office/drawing/2014/main" val="524219636"/>
                    </a:ext>
                  </a:extLst>
                </a:gridCol>
                <a:gridCol w="963821">
                  <a:extLst>
                    <a:ext uri="{9D8B030D-6E8A-4147-A177-3AD203B41FA5}">
                      <a16:colId xmlns:a16="http://schemas.microsoft.com/office/drawing/2014/main" val="434405257"/>
                    </a:ext>
                  </a:extLst>
                </a:gridCol>
                <a:gridCol w="963821">
                  <a:extLst>
                    <a:ext uri="{9D8B030D-6E8A-4147-A177-3AD203B41FA5}">
                      <a16:colId xmlns:a16="http://schemas.microsoft.com/office/drawing/2014/main" val="2813355495"/>
                    </a:ext>
                  </a:extLst>
                </a:gridCol>
                <a:gridCol w="963821">
                  <a:extLst>
                    <a:ext uri="{9D8B030D-6E8A-4147-A177-3AD203B41FA5}">
                      <a16:colId xmlns:a16="http://schemas.microsoft.com/office/drawing/2014/main" val="63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Kernel \ Iter.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4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Polynomial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22678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7392E6-1AA0-4E7D-AB67-28A0DB102F9A}"/>
              </a:ext>
            </a:extLst>
          </p:cNvPr>
          <p:cNvSpPr txBox="1"/>
          <p:nvPr/>
        </p:nvSpPr>
        <p:spPr>
          <a:xfrm>
            <a:off x="926953" y="3808275"/>
            <a:ext cx="325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+mn-lt"/>
              </a:rPr>
              <a:t>I valori di accuratezza non sono stabili: rieseguendo i test diverse volte ci possono essere oscillazioni anche del 10%!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5914200E-50CD-4E29-8F70-A1FE187BCE08}"/>
              </a:ext>
            </a:extLst>
          </p:cNvPr>
          <p:cNvCxnSpPr>
            <a:cxnSpLocks/>
            <a:stCxn id="23" idx="2"/>
            <a:endCxn id="21" idx="2"/>
          </p:cNvCxnSpPr>
          <p:nvPr/>
        </p:nvCxnSpPr>
        <p:spPr>
          <a:xfrm rot="5400000">
            <a:off x="3572425" y="3051844"/>
            <a:ext cx="382464" cy="2423060"/>
          </a:xfrm>
          <a:prstGeom prst="bentConnector3">
            <a:avLst>
              <a:gd name="adj1" fmla="val 15977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la 5">
            <a:extLst>
              <a:ext uri="{FF2B5EF4-FFF2-40B4-BE49-F238E27FC236}">
                <a16:creationId xmlns:a16="http://schemas.microsoft.com/office/drawing/2014/main" id="{69EF4F6C-8292-4555-9D08-B22BB4238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96365"/>
              </p:ext>
            </p:extLst>
          </p:nvPr>
        </p:nvGraphicFramePr>
        <p:xfrm>
          <a:off x="4495161" y="1908693"/>
          <a:ext cx="3855284" cy="21996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63821">
                  <a:extLst>
                    <a:ext uri="{9D8B030D-6E8A-4147-A177-3AD203B41FA5}">
                      <a16:colId xmlns:a16="http://schemas.microsoft.com/office/drawing/2014/main" val="524219636"/>
                    </a:ext>
                  </a:extLst>
                </a:gridCol>
                <a:gridCol w="963821">
                  <a:extLst>
                    <a:ext uri="{9D8B030D-6E8A-4147-A177-3AD203B41FA5}">
                      <a16:colId xmlns:a16="http://schemas.microsoft.com/office/drawing/2014/main" val="434405257"/>
                    </a:ext>
                  </a:extLst>
                </a:gridCol>
                <a:gridCol w="963821">
                  <a:extLst>
                    <a:ext uri="{9D8B030D-6E8A-4147-A177-3AD203B41FA5}">
                      <a16:colId xmlns:a16="http://schemas.microsoft.com/office/drawing/2014/main" val="2813355495"/>
                    </a:ext>
                  </a:extLst>
                </a:gridCol>
                <a:gridCol w="963821">
                  <a:extLst>
                    <a:ext uri="{9D8B030D-6E8A-4147-A177-3AD203B41FA5}">
                      <a16:colId xmlns:a16="http://schemas.microsoft.com/office/drawing/2014/main" val="63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Kernel \ Iter.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4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γ</a:t>
                      </a:r>
                      <a:r>
                        <a:rPr lang="it-IT" sz="1200" dirty="0">
                          <a:latin typeface="+mj-lt"/>
                          <a:ea typeface="Meiryo" panose="020B0604030504040204" pitchFamily="34" charset="-128"/>
                        </a:rPr>
                        <a:t> = scale, </a:t>
                      </a:r>
                    </a:p>
                    <a:p>
                      <a:pPr algn="ctr"/>
                      <a:r>
                        <a:rPr lang="it-IT" sz="1200" dirty="0">
                          <a:latin typeface="+mj-lt"/>
                          <a:ea typeface="Meiryo" panose="020B0604030504040204" pitchFamily="34" charset="-128"/>
                        </a:rPr>
                        <a:t>C = 1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u="sng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2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γ</a:t>
                      </a:r>
                      <a:r>
                        <a:rPr lang="it-IT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 = scale,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C = 0.1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2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γ</a:t>
                      </a:r>
                      <a:r>
                        <a:rPr lang="it-IT" sz="1200" dirty="0">
                          <a:latin typeface="+mj-lt"/>
                          <a:ea typeface="Meiryo" panose="020B0604030504040204" pitchFamily="34" charset="-128"/>
                        </a:rPr>
                        <a:t> = auto, </a:t>
                      </a:r>
                    </a:p>
                    <a:p>
                      <a:pPr algn="ctr"/>
                      <a:r>
                        <a:rPr lang="it-IT" sz="1200" dirty="0">
                          <a:latin typeface="+mj-lt"/>
                          <a:ea typeface="Meiryo" panose="020B0604030504040204" pitchFamily="34" charset="-128"/>
                        </a:rPr>
                        <a:t>C = 1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3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2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γ</a:t>
                      </a:r>
                      <a:r>
                        <a:rPr lang="it-IT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 = auto,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C = 0.1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102150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8CD7D51-3175-48D6-A314-56C523C86462}"/>
              </a:ext>
            </a:extLst>
          </p:cNvPr>
          <p:cNvSpPr txBox="1"/>
          <p:nvPr/>
        </p:nvSpPr>
        <p:spPr>
          <a:xfrm>
            <a:off x="5246051" y="4216294"/>
            <a:ext cx="241662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+mn-lt"/>
              </a:rPr>
              <a:t>Miglior risultato: </a:t>
            </a:r>
            <a:r>
              <a:rPr lang="it-IT" sz="1300" dirty="0">
                <a:solidFill>
                  <a:schemeClr val="bg1"/>
                </a:solidFill>
                <a:latin typeface="+mn-lt"/>
              </a:rPr>
              <a:t>18% 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+mn-lt"/>
              </a:rPr>
              <a:t>(Precision = 0.33, Recall = 0.60)</a:t>
            </a:r>
          </a:p>
        </p:txBody>
      </p:sp>
    </p:spTree>
    <p:extLst>
      <p:ext uri="{BB962C8B-B14F-4D97-AF65-F5344CB8AC3E}">
        <p14:creationId xmlns:p14="http://schemas.microsoft.com/office/powerpoint/2010/main" val="333398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2333D-38AA-4558-A539-756AF7BBA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FA4AF753-FDDE-44AC-B000-AADB7A3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99" y="226566"/>
            <a:ext cx="4045200" cy="1482300"/>
          </a:xfrm>
        </p:spPr>
        <p:txBody>
          <a:bodyPr/>
          <a:lstStyle/>
          <a:p>
            <a:r>
              <a:rPr lang="it-IT" dirty="0"/>
              <a:t>DNN</a:t>
            </a:r>
            <a:br>
              <a:rPr lang="it-IT" dirty="0"/>
            </a:br>
            <a:r>
              <a:rPr lang="it-IT" sz="2000" dirty="0"/>
              <a:t>(Deep </a:t>
            </a:r>
            <a:r>
              <a:rPr lang="it-IT" sz="2000" dirty="0" err="1"/>
              <a:t>Neural</a:t>
            </a:r>
            <a:r>
              <a:rPr lang="it-IT" sz="2000" dirty="0"/>
              <a:t> Network)</a:t>
            </a:r>
            <a:endParaRPr lang="it-IT" dirty="0"/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B7CF38E-1A24-49F7-9A98-422E50C1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55" y="1827165"/>
            <a:ext cx="3432663" cy="1854200"/>
          </a:xfrm>
        </p:spPr>
        <p:txBody>
          <a:bodyPr/>
          <a:lstStyle/>
          <a:p>
            <a:pPr marL="139700" indent="0" algn="l">
              <a:spcAft>
                <a:spcPts val="600"/>
              </a:spcAft>
              <a:buClr>
                <a:schemeClr val="bg1"/>
              </a:buClr>
            </a:pPr>
            <a:r>
              <a:rPr lang="it-IT" sz="1600" b="1" dirty="0"/>
              <a:t>Topologia</a:t>
            </a:r>
            <a:r>
              <a:rPr lang="it-IT" sz="16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Conv2d: </a:t>
            </a:r>
            <a:r>
              <a:rPr lang="it-IT" sz="1200" dirty="0"/>
              <a:t>3 </a:t>
            </a:r>
            <a:r>
              <a:rPr lang="it-IT" sz="1200" dirty="0">
                <a:sym typeface="Wingdings" panose="05000000000000000000" pitchFamily="2" charset="2"/>
              </a:rPr>
              <a:t> 6 (3x3)</a:t>
            </a:r>
            <a:endParaRPr lang="it-IT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MaxPool2d </a:t>
            </a:r>
            <a:r>
              <a:rPr lang="it-IT" sz="1200" dirty="0"/>
              <a:t>(2x2)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Conv2d: </a:t>
            </a:r>
            <a:r>
              <a:rPr lang="it-IT" sz="1200" dirty="0"/>
              <a:t>6 </a:t>
            </a:r>
            <a:r>
              <a:rPr lang="it-IT" sz="1200" dirty="0">
                <a:sym typeface="Wingdings" panose="05000000000000000000" pitchFamily="2" charset="2"/>
              </a:rPr>
              <a:t> 16 (3x3)</a:t>
            </a:r>
            <a:endParaRPr lang="it-IT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Linear: </a:t>
            </a:r>
            <a:r>
              <a:rPr lang="it-IT" sz="1200" dirty="0"/>
              <a:t>16 x 14 (30) x 14 (30) </a:t>
            </a:r>
            <a:r>
              <a:rPr lang="it-IT" sz="1200" dirty="0">
                <a:sym typeface="Wingdings" panose="05000000000000000000" pitchFamily="2" charset="2"/>
              </a:rPr>
              <a:t> 2048</a:t>
            </a:r>
            <a:endParaRPr lang="it-IT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Linear: </a:t>
            </a:r>
            <a:r>
              <a:rPr lang="it-IT" sz="1200" dirty="0"/>
              <a:t>2048 </a:t>
            </a:r>
            <a:r>
              <a:rPr lang="it-IT" sz="1200" dirty="0">
                <a:sym typeface="Wingdings" panose="05000000000000000000" pitchFamily="2" charset="2"/>
              </a:rPr>
              <a:t> 1024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>
                <a:sym typeface="Wingdings" panose="05000000000000000000" pitchFamily="2" charset="2"/>
              </a:rPr>
              <a:t>Linear: </a:t>
            </a:r>
            <a:r>
              <a:rPr lang="it-IT" sz="1200" dirty="0">
                <a:sym typeface="Wingdings" panose="05000000000000000000" pitchFamily="2" charset="2"/>
              </a:rPr>
              <a:t>1024  10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1200" dirty="0">
              <a:sym typeface="Wingdings" panose="05000000000000000000" pitchFamily="2" charset="2"/>
            </a:endParaRPr>
          </a:p>
          <a:p>
            <a:pPr marL="114300" indent="0" algn="l"/>
            <a:r>
              <a:rPr lang="it-IT" sz="1400" b="1" dirty="0">
                <a:sym typeface="Wingdings" panose="05000000000000000000" pitchFamily="2" charset="2"/>
              </a:rPr>
              <a:t>Funzione di perdita</a:t>
            </a:r>
            <a:r>
              <a:rPr lang="it-IT" sz="1400" dirty="0">
                <a:sym typeface="Wingdings" panose="05000000000000000000" pitchFamily="2" charset="2"/>
              </a:rPr>
              <a:t>: </a:t>
            </a:r>
            <a:r>
              <a:rPr lang="it-IT" sz="1200" i="1" dirty="0" err="1">
                <a:sym typeface="Wingdings" panose="05000000000000000000" pitchFamily="2" charset="2"/>
              </a:rPr>
              <a:t>CrossEntropyLoss</a:t>
            </a:r>
            <a:endParaRPr lang="it-IT" sz="1200" i="1" dirty="0">
              <a:sym typeface="Wingdings" panose="05000000000000000000" pitchFamily="2" charset="2"/>
            </a:endParaRPr>
          </a:p>
          <a:p>
            <a:pPr marL="114300" indent="0" algn="l"/>
            <a:r>
              <a:rPr lang="it-IT" sz="1400" b="1" dirty="0">
                <a:sym typeface="Wingdings" panose="05000000000000000000" pitchFamily="2" charset="2"/>
              </a:rPr>
              <a:t>Ottimizzatore</a:t>
            </a:r>
            <a:r>
              <a:rPr lang="it-IT" sz="1400" dirty="0">
                <a:sym typeface="Wingdings" panose="05000000000000000000" pitchFamily="2" charset="2"/>
              </a:rPr>
              <a:t>: </a:t>
            </a:r>
            <a:r>
              <a:rPr lang="it-IT" sz="1200" i="1" dirty="0">
                <a:sym typeface="Wingdings" panose="05000000000000000000" pitchFamily="2" charset="2"/>
              </a:rPr>
              <a:t>SGD</a:t>
            </a:r>
            <a:endParaRPr lang="it-IT" sz="1200" i="1" dirty="0"/>
          </a:p>
          <a:p>
            <a:pPr marL="596900" lvl="1" indent="0" algn="l"/>
            <a:endParaRPr lang="it-IT" sz="1400" dirty="0"/>
          </a:p>
          <a:p>
            <a:pPr marL="114300" indent="0" algn="l"/>
            <a:r>
              <a:rPr lang="it-IT" sz="1600" b="1" dirty="0"/>
              <a:t>N° di epoche</a:t>
            </a:r>
            <a:r>
              <a:rPr lang="it-IT" sz="1600" dirty="0"/>
              <a:t>: 2, 5, 10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it-IT" sz="1600" dirty="0"/>
          </a:p>
        </p:txBody>
      </p:sp>
      <p:graphicFrame>
        <p:nvGraphicFramePr>
          <p:cNvPr id="8" name="Tabella 5">
            <a:extLst>
              <a:ext uri="{FF2B5EF4-FFF2-40B4-BE49-F238E27FC236}">
                <a16:creationId xmlns:a16="http://schemas.microsoft.com/office/drawing/2014/main" id="{A477DEFE-211B-40CF-BC8C-CFD86142E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56221"/>
              </p:ext>
            </p:extLst>
          </p:nvPr>
        </p:nvGraphicFramePr>
        <p:xfrm>
          <a:off x="4445793" y="1564291"/>
          <a:ext cx="3904652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6163">
                  <a:extLst>
                    <a:ext uri="{9D8B030D-6E8A-4147-A177-3AD203B41FA5}">
                      <a16:colId xmlns:a16="http://schemas.microsoft.com/office/drawing/2014/main" val="524219636"/>
                    </a:ext>
                  </a:extLst>
                </a:gridCol>
                <a:gridCol w="976163">
                  <a:extLst>
                    <a:ext uri="{9D8B030D-6E8A-4147-A177-3AD203B41FA5}">
                      <a16:colId xmlns:a16="http://schemas.microsoft.com/office/drawing/2014/main" val="434405257"/>
                    </a:ext>
                  </a:extLst>
                </a:gridCol>
                <a:gridCol w="976163">
                  <a:extLst>
                    <a:ext uri="{9D8B030D-6E8A-4147-A177-3AD203B41FA5}">
                      <a16:colId xmlns:a16="http://schemas.microsoft.com/office/drawing/2014/main" val="2813355495"/>
                    </a:ext>
                  </a:extLst>
                </a:gridCol>
                <a:gridCol w="976163">
                  <a:extLst>
                    <a:ext uri="{9D8B030D-6E8A-4147-A177-3AD203B41FA5}">
                      <a16:colId xmlns:a16="http://schemas.microsoft.com/office/drawing/2014/main" val="63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Size \ </a:t>
                      </a:r>
                      <a:r>
                        <a:rPr lang="it-IT" sz="1200" dirty="0" err="1"/>
                        <a:t>Epochs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4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64x64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128x128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u="sng" dirty="0"/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22678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7C0805-F61C-4C98-9987-F1C0AB390B67}"/>
              </a:ext>
            </a:extLst>
          </p:cNvPr>
          <p:cNvSpPr txBox="1"/>
          <p:nvPr/>
        </p:nvSpPr>
        <p:spPr>
          <a:xfrm>
            <a:off x="4996363" y="581606"/>
            <a:ext cx="279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+mn-lt"/>
              </a:rPr>
              <a:t>I valori di accuratezza non sono stabili: anche in questo caso possono oscillare fino al 5% ogni volta!</a:t>
            </a:r>
          </a:p>
        </p:txBody>
      </p:sp>
      <p:graphicFrame>
        <p:nvGraphicFramePr>
          <p:cNvPr id="19" name="Tabella 5">
            <a:extLst>
              <a:ext uri="{FF2B5EF4-FFF2-40B4-BE49-F238E27FC236}">
                <a16:creationId xmlns:a16="http://schemas.microsoft.com/office/drawing/2014/main" id="{8C085CB9-EE32-46AF-B2EB-98D1A4C9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5650"/>
              </p:ext>
            </p:extLst>
          </p:nvPr>
        </p:nvGraphicFramePr>
        <p:xfrm>
          <a:off x="4445793" y="3224997"/>
          <a:ext cx="3904652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6163">
                  <a:extLst>
                    <a:ext uri="{9D8B030D-6E8A-4147-A177-3AD203B41FA5}">
                      <a16:colId xmlns:a16="http://schemas.microsoft.com/office/drawing/2014/main" val="524219636"/>
                    </a:ext>
                  </a:extLst>
                </a:gridCol>
                <a:gridCol w="976163">
                  <a:extLst>
                    <a:ext uri="{9D8B030D-6E8A-4147-A177-3AD203B41FA5}">
                      <a16:colId xmlns:a16="http://schemas.microsoft.com/office/drawing/2014/main" val="434405257"/>
                    </a:ext>
                  </a:extLst>
                </a:gridCol>
                <a:gridCol w="976163">
                  <a:extLst>
                    <a:ext uri="{9D8B030D-6E8A-4147-A177-3AD203B41FA5}">
                      <a16:colId xmlns:a16="http://schemas.microsoft.com/office/drawing/2014/main" val="2813355495"/>
                    </a:ext>
                  </a:extLst>
                </a:gridCol>
                <a:gridCol w="976163">
                  <a:extLst>
                    <a:ext uri="{9D8B030D-6E8A-4147-A177-3AD203B41FA5}">
                      <a16:colId xmlns:a16="http://schemas.microsoft.com/office/drawing/2014/main" val="63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Size \ </a:t>
                      </a:r>
                      <a:r>
                        <a:rPr lang="it-IT" sz="1200" dirty="0" err="1"/>
                        <a:t>Epochs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4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64x64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12,60%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12,20%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10,60%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128x128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12,16%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u="none" dirty="0"/>
                        <a:t>11,16%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10,64%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22678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29A6DB-C50C-4BDB-A396-8267EA870987}"/>
              </a:ext>
            </a:extLst>
          </p:cNvPr>
          <p:cNvSpPr txBox="1"/>
          <p:nvPr/>
        </p:nvSpPr>
        <p:spPr>
          <a:xfrm>
            <a:off x="4442531" y="2703701"/>
            <a:ext cx="390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+mn-lt"/>
              </a:rPr>
              <a:t>TRAIN SET: 100 vs TEST SET: 10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8FCC40D-3D63-4B10-BE7E-F89B79A25E38}"/>
              </a:ext>
            </a:extLst>
          </p:cNvPr>
          <p:cNvSpPr txBox="1"/>
          <p:nvPr/>
        </p:nvSpPr>
        <p:spPr>
          <a:xfrm>
            <a:off x="4442531" y="4375944"/>
            <a:ext cx="390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+mn-lt"/>
              </a:rPr>
              <a:t>TRAIN SET: 750 vs TEST SET: 250</a:t>
            </a:r>
          </a:p>
        </p:txBody>
      </p:sp>
    </p:spTree>
    <p:extLst>
      <p:ext uri="{BB962C8B-B14F-4D97-AF65-F5344CB8AC3E}">
        <p14:creationId xmlns:p14="http://schemas.microsoft.com/office/powerpoint/2010/main" val="26682900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Share Tech">
      <a:majorFont>
        <a:latin typeface="Share Tech"/>
        <a:ea typeface=""/>
        <a:cs typeface=""/>
      </a:majorFont>
      <a:minorFont>
        <a:latin typeface="Share Te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1ECE9A6AB7924091C78850241373CD" ma:contentTypeVersion="13" ma:contentTypeDescription="Creare un nuovo documento." ma:contentTypeScope="" ma:versionID="149d1f46cd936199064a42febc0cb7fe">
  <xsd:schema xmlns:xsd="http://www.w3.org/2001/XMLSchema" xmlns:xs="http://www.w3.org/2001/XMLSchema" xmlns:p="http://schemas.microsoft.com/office/2006/metadata/properties" xmlns:ns3="93e3a77a-1080-43c5-92e1-b007ae565ab3" xmlns:ns4="67a821f9-70eb-4358-9784-a4bb33a77544" targetNamespace="http://schemas.microsoft.com/office/2006/metadata/properties" ma:root="true" ma:fieldsID="409cdd44b271c48304d55a1ad6e3e8dd" ns3:_="" ns4:_="">
    <xsd:import namespace="93e3a77a-1080-43c5-92e1-b007ae565ab3"/>
    <xsd:import namespace="67a821f9-70eb-4358-9784-a4bb33a775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3a77a-1080-43c5-92e1-b007ae565a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821f9-70eb-4358-9784-a4bb33a7754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E1D0F-6E04-4836-B3EE-8AFAB5630937}">
  <ds:schemaRefs>
    <ds:schemaRef ds:uri="67a821f9-70eb-4358-9784-a4bb33a77544"/>
    <ds:schemaRef ds:uri="93e3a77a-1080-43c5-92e1-b007ae565a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C93B2A-EB51-438E-A12B-03D6F462A739}">
  <ds:schemaRefs>
    <ds:schemaRef ds:uri="http://schemas.microsoft.com/office/2006/metadata/properties"/>
    <ds:schemaRef ds:uri="67a821f9-70eb-4358-9784-a4bb33a77544"/>
    <ds:schemaRef ds:uri="http://purl.org/dc/terms/"/>
    <ds:schemaRef ds:uri="http://purl.org/dc/elements/1.1/"/>
    <ds:schemaRef ds:uri="http://schemas.microsoft.com/office/2006/documentManagement/types"/>
    <ds:schemaRef ds:uri="93e3a77a-1080-43c5-92e1-b007ae565ab3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63FD77E-86DA-4023-9E8F-E4B2676ACE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Presentazione su schermo (16:9)</PresentationFormat>
  <Paragraphs>180</Paragraphs>
  <Slides>11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2" baseType="lpstr">
      <vt:lpstr>Arial</vt:lpstr>
      <vt:lpstr>Wingdings</vt:lpstr>
      <vt:lpstr>Nunito Light</vt:lpstr>
      <vt:lpstr>Maven Pro</vt:lpstr>
      <vt:lpstr>Fira Sans Condensed Medium</vt:lpstr>
      <vt:lpstr>Fira Sans Extra Condensed Medium</vt:lpstr>
      <vt:lpstr>Share Tech</vt:lpstr>
      <vt:lpstr>Livvic Light</vt:lpstr>
      <vt:lpstr>Meiryo</vt:lpstr>
      <vt:lpstr>Advent Pro SemiBold</vt:lpstr>
      <vt:lpstr>Data Science Consulting by Slidesgo</vt:lpstr>
      <vt:lpstr>FOOD RECOGNITION</vt:lpstr>
      <vt:lpstr>DESCRIZIONE del PROGETTO</vt:lpstr>
      <vt:lpstr>STATO dell’ARTE</vt:lpstr>
      <vt:lpstr>DATASET</vt:lpstr>
      <vt:lpstr>ESTRAZIONE delle FEATURES</vt:lpstr>
      <vt:lpstr>Deep NN</vt:lpstr>
      <vt:lpstr>KNN (K-Nearest Neighbors)</vt:lpstr>
      <vt:lpstr>SVM (Support Vector Machine)</vt:lpstr>
      <vt:lpstr>DNN (Deep Neural Network)</vt:lpstr>
      <vt:lpstr>Conclusioni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RECOGNITION</dc:title>
  <dc:creator>Alessia Bodini</dc:creator>
  <cp:lastModifiedBy>ALESSIA BODINI</cp:lastModifiedBy>
  <cp:revision>8</cp:revision>
  <dcterms:modified xsi:type="dcterms:W3CDTF">2020-09-29T20:12:00Z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0x010100541ECE9A6AB7924091C78850241373CD</vt:lpwstr>
  </property>
</Properties>
</file>