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83" r:id="rId7"/>
    <p:sldId id="263" r:id="rId8"/>
    <p:sldId id="266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81" r:id="rId22"/>
    <p:sldId id="282" r:id="rId2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36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13/05/2019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1542222" y="871305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u="sng" dirty="0"/>
              <a:t>Bathymetry</a:t>
            </a:r>
          </a:p>
        </p:txBody>
      </p:sp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A3535184-133E-4B1B-8C6A-C7EF55CE1D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94685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1.188782 ± 0.076080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1.9784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36.114391 ± 2.208268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0.013043 ± 0.011607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2.0235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0.010153 ± 0.005837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1.137442 ± 0.041304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24.082127 ± 1.862083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29.139923 ± 2.296455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72.102699 ± 3.674864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88.034914 ± 3.093411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A3535184-133E-4B1B-8C6A-C7EF55CE1D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94685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1.188782 ± 0.076080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1.9784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36.114391 ± 2.208268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0.013043 ± 0.011607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2.0235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0.010153 ± 0.005837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1.137442 ± 0.041304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24.082127 ± 1.862083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29.139923 ± 2.296455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72.102699 ± 3.674864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88.034914 ± 3.093411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421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Application GUI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Gill Sans Light" charset="0"/>
              <a:sym typeface="Gill Sans Light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995877" y="1364447"/>
            <a:ext cx="630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Created using </a:t>
            </a:r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Matlab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appdesigner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tool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Light"/>
              </a:rPr>
              <a:t>Output: seabed map, interpolated map, execution time and mean square error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i="1" dirty="0">
                <a:solidFill>
                  <a:prstClr val="black"/>
                </a:solidFill>
                <a:latin typeface="Gill Sans Light"/>
              </a:rPr>
              <a:t>Use previous data </a:t>
            </a:r>
            <a:r>
              <a:rPr lang="en-US" dirty="0">
                <a:solidFill>
                  <a:prstClr val="black"/>
                </a:solidFill>
                <a:latin typeface="Gill Sans Light"/>
              </a:rPr>
              <a:t>allows to run different interpolation techniques without repeating the mission simulation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1EE6BA-732C-4C35-9C42-3DBFDB674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556" y="2854573"/>
            <a:ext cx="4318220" cy="34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4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SG" dirty="0"/>
              <a:t>Seabed</a:t>
            </a:r>
            <a:r>
              <a:rPr lang="it-IT" dirty="0"/>
              <a:t> </a:t>
            </a:r>
            <a:r>
              <a:rPr lang="en-US" dirty="0"/>
              <a:t>types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427928" y="1198780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Signal reflection is influenced by seabed type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This influenced can be taken in account by modifying the </a:t>
            </a:r>
            <a:r>
              <a:rPr lang="en-US" b="1" dirty="0">
                <a:latin typeface="Gill Sans Light"/>
                <a:cs typeface="Gill Sans Light"/>
              </a:rPr>
              <a:t>target strength</a:t>
            </a:r>
            <a:r>
              <a:rPr lang="en-US" dirty="0">
                <a:latin typeface="Gill Sans Light"/>
                <a:cs typeface="Gill Sans Light"/>
              </a:rPr>
              <a:t> parameter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Commonly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used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values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4E31E61-42B8-4081-AB79-1B64B3B0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35388"/>
              </p:ext>
            </p:extLst>
          </p:nvPr>
        </p:nvGraphicFramePr>
        <p:xfrm>
          <a:off x="1879076" y="2405668"/>
          <a:ext cx="5385848" cy="3395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924">
                  <a:extLst>
                    <a:ext uri="{9D8B030D-6E8A-4147-A177-3AD203B41FA5}">
                      <a16:colId xmlns:a16="http://schemas.microsoft.com/office/drawing/2014/main" val="2389954896"/>
                    </a:ext>
                  </a:extLst>
                </a:gridCol>
                <a:gridCol w="2692924">
                  <a:extLst>
                    <a:ext uri="{9D8B030D-6E8A-4147-A177-3AD203B41FA5}">
                      <a16:colId xmlns:a16="http://schemas.microsoft.com/office/drawing/2014/main" val="3141029240"/>
                    </a:ext>
                  </a:extLst>
                </a:gridCol>
              </a:tblGrid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TS 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58870"/>
                  </a:ext>
                </a:extLst>
              </a:tr>
              <a:tr h="3146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-21.8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70223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Silty 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23225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Clayey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89360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Sand-Silt-Clay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0135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Sand-Silt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20142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Silty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17742"/>
                  </a:ext>
                </a:extLst>
              </a:tr>
              <a:tr h="341372">
                <a:tc>
                  <a:txBody>
                    <a:bodyPr/>
                    <a:lstStyle/>
                    <a:p>
                      <a:r>
                        <a:rPr lang="en-US" sz="1600" dirty="0"/>
                        <a:t>Very Fine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11715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r>
                        <a:rPr lang="en-US" sz="1600" dirty="0"/>
                        <a:t>Fine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56238"/>
                  </a:ext>
                </a:extLst>
              </a:tr>
              <a:tr h="314628">
                <a:tc>
                  <a:txBody>
                    <a:bodyPr/>
                    <a:lstStyle/>
                    <a:p>
                      <a:r>
                        <a:rPr lang="en-US" sz="1600" dirty="0"/>
                        <a:t>Coarse 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33592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831E9E-0AB3-48EE-8EAB-BA97624D5697}"/>
              </a:ext>
            </a:extLst>
          </p:cNvPr>
          <p:cNvSpPr txBox="1"/>
          <p:nvPr/>
        </p:nvSpPr>
        <p:spPr>
          <a:xfrm>
            <a:off x="2132269" y="5817098"/>
            <a:ext cx="518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(From Lurton An Introduction to UWA, 2nd Ed., 2010)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8EB3C0-7AD8-4592-8816-CFF66859E87E}"/>
                  </a:ext>
                </a:extLst>
              </p:cNvPr>
              <p:cNvSpPr txBox="1"/>
              <p:nvPr/>
            </p:nvSpPr>
            <p:spPr>
              <a:xfrm>
                <a:off x="6466436" y="770868"/>
                <a:ext cx="1991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E8EB3C0-7AD8-4592-8816-CFF66859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36" y="770868"/>
                <a:ext cx="1991764" cy="276999"/>
              </a:xfrm>
              <a:prstGeom prst="rect">
                <a:avLst/>
              </a:prstGeom>
              <a:blipFill>
                <a:blip r:embed="rId4"/>
                <a:stretch>
                  <a:fillRect l="-2446" r="-21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ccia a sinistra 1">
            <a:extLst>
              <a:ext uri="{FF2B5EF4-FFF2-40B4-BE49-F238E27FC236}">
                <a16:creationId xmlns:a16="http://schemas.microsoft.com/office/drawing/2014/main" id="{E95ADEFF-8F9D-436C-9A47-669D207811E1}"/>
              </a:ext>
            </a:extLst>
          </p:cNvPr>
          <p:cNvSpPr/>
          <p:nvPr/>
        </p:nvSpPr>
        <p:spPr>
          <a:xfrm>
            <a:off x="7305931" y="274645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41F45DB9-BAD9-4FDC-818B-3C38F8F93617}"/>
              </a:ext>
            </a:extLst>
          </p:cNvPr>
          <p:cNvSpPr/>
          <p:nvPr/>
        </p:nvSpPr>
        <p:spPr>
          <a:xfrm>
            <a:off x="7305931" y="414327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DB1FDEF4-6FBF-4C59-9059-8B8D6FA523DE}"/>
              </a:ext>
            </a:extLst>
          </p:cNvPr>
          <p:cNvSpPr/>
          <p:nvPr/>
        </p:nvSpPr>
        <p:spPr>
          <a:xfrm>
            <a:off x="7305931" y="5125858"/>
            <a:ext cx="312773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5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Water </a:t>
            </a:r>
            <a:r>
              <a:rPr lang="en-US" dirty="0"/>
              <a:t>absorption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55719" y="1277413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Water absorbs signal power linearly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Coefficient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depends</a:t>
            </a:r>
            <a:r>
              <a:rPr lang="it-IT" dirty="0">
                <a:latin typeface="Gill Sans Light"/>
                <a:cs typeface="Gill Sans Light"/>
              </a:rPr>
              <a:t> on </a:t>
            </a:r>
            <a:r>
              <a:rPr lang="en-US" dirty="0">
                <a:latin typeface="Gill Sans Light"/>
                <a:cs typeface="Gill Sans Light"/>
              </a:rPr>
              <a:t>signal</a:t>
            </a:r>
            <a:r>
              <a:rPr lang="it-IT" dirty="0">
                <a:latin typeface="Gill Sans Light"/>
                <a:cs typeface="Gill Sans Light"/>
              </a:rPr>
              <a:t> frequency and water temperature</a:t>
            </a: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Commonly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used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values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3C9C6EB-5CCE-44C9-A8C8-8F5254F319B7}"/>
                  </a:ext>
                </a:extLst>
              </p:cNvPr>
              <p:cNvSpPr txBox="1"/>
              <p:nvPr/>
            </p:nvSpPr>
            <p:spPr>
              <a:xfrm>
                <a:off x="6224190" y="732805"/>
                <a:ext cx="2234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=40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3C9C6EB-5CCE-44C9-A8C8-8F5254F3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190" y="732805"/>
                <a:ext cx="2234010" cy="276999"/>
              </a:xfrm>
              <a:prstGeom prst="rect">
                <a:avLst/>
              </a:prstGeom>
              <a:blipFill>
                <a:blip r:embed="rId4"/>
                <a:stretch>
                  <a:fillRect l="-1907" t="-2174" r="-19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518F1C7-B869-4524-9724-0FCD26E15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03403"/>
              </p:ext>
            </p:extLst>
          </p:nvPr>
        </p:nvGraphicFramePr>
        <p:xfrm>
          <a:off x="339365" y="2525251"/>
          <a:ext cx="84722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55">
                  <a:extLst>
                    <a:ext uri="{9D8B030D-6E8A-4147-A177-3AD203B41FA5}">
                      <a16:colId xmlns:a16="http://schemas.microsoft.com/office/drawing/2014/main" val="3218379640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2935091884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288662275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011881978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3179476713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29793563"/>
                    </a:ext>
                  </a:extLst>
                </a:gridCol>
                <a:gridCol w="1168508">
                  <a:extLst>
                    <a:ext uri="{9D8B030D-6E8A-4147-A177-3AD203B41FA5}">
                      <a16:colId xmlns:a16="http://schemas.microsoft.com/office/drawing/2014/main" val="1285623847"/>
                    </a:ext>
                  </a:extLst>
                </a:gridCol>
              </a:tblGrid>
              <a:tr h="244513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Temperature</a:t>
                      </a:r>
                    </a:p>
                    <a:p>
                      <a:pPr algn="ctr"/>
                      <a:r>
                        <a:rPr lang="en-US" b="1" dirty="0"/>
                        <a:t>(°C)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Absorption (dB/km)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71451"/>
                  </a:ext>
                </a:extLst>
              </a:tr>
              <a:tr h="2445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Frequency (kHz)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10553"/>
                  </a:ext>
                </a:extLst>
              </a:tr>
              <a:tr h="2445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32389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  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0.07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0.14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0.41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1.3  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4.6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985673687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0.07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0.14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3.2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286574434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0.02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0.06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2.2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3911407047"/>
                  </a:ext>
                </a:extLst>
              </a:tr>
              <a:tr h="2445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30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0.01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0.05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0.29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0.58</a:t>
                      </a:r>
                    </a:p>
                  </a:txBody>
                  <a:tcPr marL="15240" marR="1524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1.6</a:t>
                      </a:r>
                    </a:p>
                  </a:txBody>
                  <a:tcPr marL="15240" marR="15240" marT="15240" marB="15240" anchor="ctr"/>
                </a:tc>
                <a:extLst>
                  <a:ext uri="{0D108BD9-81ED-4DB2-BD59-A6C34878D82A}">
                    <a16:rowId xmlns:a16="http://schemas.microsoft.com/office/drawing/2014/main" val="199388692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B4F389-9DE4-48C9-B6C1-503D83CA1F4D}"/>
              </a:ext>
            </a:extLst>
          </p:cNvPr>
          <p:cNvSpPr txBox="1"/>
          <p:nvPr/>
        </p:nvSpPr>
        <p:spPr>
          <a:xfrm>
            <a:off x="3143670" y="5387935"/>
            <a:ext cx="566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Engineering ToolBox, (2014). </a:t>
            </a:r>
            <a:r>
              <a:rPr lang="en-US" i="1" dirty="0">
                <a:latin typeface="Gill Sans Light"/>
              </a:rPr>
              <a:t>Sea Water - Attenuation of Sound</a:t>
            </a:r>
            <a:endParaRPr lang="en-US" dirty="0">
              <a:latin typeface="Gill Sans Light"/>
            </a:endParaRPr>
          </a:p>
        </p:txBody>
      </p:sp>
      <p:sp>
        <p:nvSpPr>
          <p:cNvPr id="2" name="Freccia in su 1">
            <a:extLst>
              <a:ext uri="{FF2B5EF4-FFF2-40B4-BE49-F238E27FC236}">
                <a16:creationId xmlns:a16="http://schemas.microsoft.com/office/drawing/2014/main" id="{D89062DD-1B43-4684-BD84-6D90ADB501B2}"/>
              </a:ext>
            </a:extLst>
          </p:cNvPr>
          <p:cNvSpPr/>
          <p:nvPr/>
        </p:nvSpPr>
        <p:spPr>
          <a:xfrm>
            <a:off x="6890994" y="4887854"/>
            <a:ext cx="348791" cy="27266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6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Noise</a:t>
            </a:r>
            <a:r>
              <a:rPr lang="it-IT" dirty="0"/>
              <a:t> and </a:t>
            </a:r>
            <a:r>
              <a:rPr lang="en-US" dirty="0"/>
              <a:t>measurement</a:t>
            </a:r>
            <a:r>
              <a:rPr lang="it-IT" dirty="0"/>
              <a:t> </a:t>
            </a:r>
            <a:r>
              <a:rPr lang="en-US" dirty="0"/>
              <a:t>errors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99538" y="1437388"/>
            <a:ext cx="5280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In the </a:t>
            </a:r>
            <a:r>
              <a:rPr lang="en-US" dirty="0">
                <a:latin typeface="Gill Sans Light"/>
                <a:cs typeface="Gill Sans Light"/>
              </a:rPr>
              <a:t>real</a:t>
            </a:r>
            <a:r>
              <a:rPr lang="it-IT" dirty="0">
                <a:latin typeface="Gill Sans Light"/>
                <a:cs typeface="Gill Sans Light"/>
              </a:rPr>
              <a:t> world sampling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affected</a:t>
            </a:r>
            <a:r>
              <a:rPr lang="it-IT" dirty="0">
                <a:latin typeface="Gill Sans Light"/>
                <a:cs typeface="Gill Sans Light"/>
              </a:rPr>
              <a:t> by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Various</a:t>
            </a:r>
            <a:r>
              <a:rPr lang="it-IT" dirty="0">
                <a:latin typeface="Gill Sans Light"/>
                <a:cs typeface="Gill Sans Light"/>
              </a:rPr>
              <a:t> sources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Ambient </a:t>
            </a:r>
            <a:r>
              <a:rPr lang="en-US" dirty="0">
                <a:latin typeface="Gill Sans Light"/>
                <a:cs typeface="Gill Sans Light"/>
              </a:rPr>
              <a:t>conditions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sea</a:t>
            </a:r>
            <a:r>
              <a:rPr lang="it-IT" dirty="0">
                <a:latin typeface="Gill Sans Light"/>
                <a:cs typeface="Gill Sans Light"/>
              </a:rPr>
              <a:t> state, </a:t>
            </a:r>
            <a:r>
              <a:rPr lang="en-US" dirty="0">
                <a:latin typeface="Gill Sans Light"/>
                <a:cs typeface="Gill Sans Light"/>
              </a:rPr>
              <a:t>wind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Vehicles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traffic</a:t>
            </a:r>
            <a:r>
              <a:rPr lang="it-IT" dirty="0">
                <a:latin typeface="Gill Sans Light"/>
                <a:cs typeface="Gill Sans Light"/>
              </a:rPr>
              <a:t> and AUV </a:t>
            </a:r>
            <a:r>
              <a:rPr lang="en-US" dirty="0">
                <a:latin typeface="Gill Sans Light"/>
                <a:cs typeface="Gill Sans Light"/>
              </a:rPr>
              <a:t>itself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Measurement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errors</a:t>
            </a:r>
            <a:r>
              <a:rPr lang="it-IT" dirty="0">
                <a:latin typeface="Gill Sans Light"/>
                <a:cs typeface="Gill Sans Light"/>
              </a:rPr>
              <a:t> can </a:t>
            </a:r>
            <a:r>
              <a:rPr lang="en-US" dirty="0">
                <a:latin typeface="Gill Sans Light"/>
                <a:cs typeface="Gill Sans Light"/>
              </a:rPr>
              <a:t>also</a:t>
            </a:r>
            <a:r>
              <a:rPr lang="it-IT" dirty="0">
                <a:latin typeface="Gill Sans Light"/>
                <a:cs typeface="Gill Sans Light"/>
              </a:rPr>
              <a:t> be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Incorrect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sensor</a:t>
            </a:r>
            <a:r>
              <a:rPr lang="it-IT" dirty="0">
                <a:latin typeface="Gill Sans Light"/>
                <a:cs typeface="Gill Sans Light"/>
              </a:rPr>
              <a:t> position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Imperfections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Systematic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errors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but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they</a:t>
            </a:r>
            <a:r>
              <a:rPr lang="it-IT" dirty="0">
                <a:latin typeface="Gill Sans Light"/>
                <a:cs typeface="Gill Sans Light"/>
              </a:rPr>
              <a:t> can be </a:t>
            </a:r>
            <a:r>
              <a:rPr lang="en-US" dirty="0">
                <a:latin typeface="Gill Sans Light"/>
                <a:cs typeface="Gill Sans Light"/>
              </a:rPr>
              <a:t>easily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corrected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too</a:t>
            </a:r>
            <a:r>
              <a:rPr lang="it-IT" dirty="0">
                <a:latin typeface="Gill Sans Light"/>
                <a:cs typeface="Gill Sans Light"/>
              </a:rPr>
              <a:t> (</a:t>
            </a:r>
            <a:r>
              <a:rPr lang="en-US" dirty="0">
                <a:latin typeface="Gill Sans Light"/>
                <a:cs typeface="Gill Sans Light"/>
              </a:rPr>
              <a:t>thus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they</a:t>
            </a:r>
            <a:r>
              <a:rPr lang="it-IT" dirty="0">
                <a:latin typeface="Gill Sans Light"/>
                <a:cs typeface="Gill Sans Light"/>
              </a:rPr>
              <a:t> are </a:t>
            </a:r>
            <a:r>
              <a:rPr lang="en-US" dirty="0">
                <a:latin typeface="Gill Sans Light"/>
                <a:cs typeface="Gill Sans Light"/>
              </a:rPr>
              <a:t>supposed as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 approximations can be found</a:t>
            </a:r>
            <a:r>
              <a:rPr lang="it-IT" dirty="0">
                <a:latin typeface="Gill Sans Light"/>
                <a:cs typeface="Gill Sans Light"/>
              </a:rPr>
              <a:t> in </a:t>
            </a:r>
            <a:r>
              <a:rPr lang="en-US" dirty="0">
                <a:latin typeface="Gill Sans Light"/>
                <a:cs typeface="Gill Sans Light"/>
              </a:rPr>
              <a:t>literature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Any variation from that approximation is modeled as a white gaussian process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FFEB12-B7B1-437B-9E3D-33EB6AB49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899" y="1465949"/>
            <a:ext cx="2975288" cy="419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4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Noise</a:t>
            </a:r>
            <a:r>
              <a:rPr lang="it-IT" dirty="0"/>
              <a:t> </a:t>
            </a:r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997500" y="1465949"/>
                <a:ext cx="618478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How to compute </a:t>
                </a:r>
                <a:r>
                  <a:rPr lang="en-US" dirty="0">
                    <a:latin typeface="Gill Sans Light"/>
                    <a:cs typeface="Gill Sans Light"/>
                  </a:rPr>
                  <a:t>noise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variance</a:t>
                </a:r>
                <a:r>
                  <a:rPr lang="it-IT" dirty="0">
                    <a:latin typeface="Gill Sans Light"/>
                    <a:cs typeface="Gill Sans Light"/>
                  </a:rPr>
                  <a:t>?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It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depends</a:t>
                </a:r>
                <a:r>
                  <a:rPr lang="it-IT" dirty="0">
                    <a:latin typeface="Gill Sans Light"/>
                    <a:cs typeface="Gill Sans Light"/>
                  </a:rPr>
                  <a:t> on </a:t>
                </a:r>
                <a:r>
                  <a:rPr lang="en-US" dirty="0">
                    <a:latin typeface="Gill Sans Light"/>
                    <a:cs typeface="Gill Sans Light"/>
                  </a:rPr>
                  <a:t>distance</a:t>
                </a:r>
                <a:r>
                  <a:rPr lang="it-IT" dirty="0">
                    <a:latin typeface="Gill Sans Light"/>
                    <a:cs typeface="Gill Sans Light"/>
                  </a:rPr>
                  <a:t>, </a:t>
                </a:r>
                <a:r>
                  <a:rPr lang="en-US" dirty="0">
                    <a:latin typeface="Gill Sans Light"/>
                    <a:cs typeface="Gill Sans Light"/>
                  </a:rPr>
                  <a:t>depth</a:t>
                </a:r>
                <a:r>
                  <a:rPr lang="it-IT" dirty="0">
                    <a:latin typeface="Gill Sans Light"/>
                    <a:cs typeface="Gill Sans Light"/>
                  </a:rPr>
                  <a:t>, water, </a:t>
                </a:r>
                <a:r>
                  <a:rPr lang="en-US" dirty="0">
                    <a:latin typeface="Gill Sans Light"/>
                    <a:cs typeface="Gill Sans Light"/>
                  </a:rPr>
                  <a:t>signal</a:t>
                </a:r>
                <a:r>
                  <a:rPr lang="it-IT" dirty="0">
                    <a:latin typeface="Gill Sans Light"/>
                    <a:cs typeface="Gill Sans Light"/>
                  </a:rPr>
                  <a:t> frequency, …</a:t>
                </a: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Let’s use</a:t>
                </a:r>
                <a:r>
                  <a:rPr lang="en-US" b="1" dirty="0">
                    <a:latin typeface="Gill Sans Light"/>
                    <a:cs typeface="Gill Sans Light"/>
                  </a:rPr>
                  <a:t> EA640 echosounder </a:t>
                </a:r>
                <a:r>
                  <a:rPr lang="en-US" dirty="0">
                    <a:latin typeface="Gill Sans Light"/>
                    <a:cs typeface="Gill Sans Light"/>
                  </a:rPr>
                  <a:t>data from Kongsberg Maritime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</a:rPr>
                  <a:t>At 12 kHz has a resolution of </a:t>
                </a:r>
                <a:r>
                  <a:rPr lang="en-US" b="1" dirty="0">
                    <a:latin typeface="Gill Sans Light"/>
                  </a:rPr>
                  <a:t>19.6 cm</a:t>
                </a:r>
                <a:endParaRPr lang="en-US" b="1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Assumptions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«Medium» </a:t>
                </a:r>
                <a:r>
                  <a:rPr lang="en-US" dirty="0">
                    <a:latin typeface="Gill Sans Light"/>
                    <a:cs typeface="Gill Sans Light"/>
                  </a:rPr>
                  <a:t>distance</a:t>
                </a:r>
                <a:r>
                  <a:rPr lang="it-IT" dirty="0">
                    <a:latin typeface="Gill Sans Light"/>
                    <a:cs typeface="Gill Sans Light"/>
                  </a:rPr>
                  <a:t> from the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No </a:t>
                </a:r>
                <a:r>
                  <a:rPr lang="en-US" dirty="0">
                    <a:latin typeface="Gill Sans Light"/>
                    <a:cs typeface="Gill Sans Light"/>
                  </a:rPr>
                  <a:t>absorption</a:t>
                </a:r>
                <a:r>
                  <a:rPr lang="it-IT" dirty="0">
                    <a:latin typeface="Gill Sans Light"/>
                    <a:cs typeface="Gill Sans Light"/>
                  </a:rPr>
                  <a:t>, </a:t>
                </a:r>
                <a:r>
                  <a:rPr lang="en-US" dirty="0">
                    <a:latin typeface="Gill Sans Light"/>
                    <a:cs typeface="Gill Sans Light"/>
                  </a:rPr>
                  <a:t>neutral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=200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𝑑𝐵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Gill Sans Light"/>
                        </a:rPr>
                        <m:t>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=110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𝑑𝐵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⇒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≅177.8279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𝑚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−0.196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=110.0192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0.196 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=109.9809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</a:endParaRPr>
              </a:p>
              <a:p>
                <a:pPr algn="ctr"/>
                <a:endParaRPr lang="it-IT" b="0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Random </a:t>
                </a:r>
                <a:r>
                  <a:rPr lang="en-US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error</a:t>
                </a: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 must be in the </a:t>
                </a:r>
                <a:r>
                  <a:rPr lang="en-US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interval</a:t>
                </a:r>
                <a:r>
                  <a:rPr lang="it-IT" b="0" dirty="0">
                    <a:latin typeface="Gill Sans Light"/>
                    <a:ea typeface="Cambria Math" panose="02040503050406030204" pitchFamily="18" charset="0"/>
                    <a:cs typeface="Gill Sans Ligh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Light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ll Sans Light"/>
                          </a:rPr>
                          <m:t>−0.02; +0. 02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𝑑𝐵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  <a:cs typeface="Gill Sans Ligh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𝝈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𝟎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.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𝟎𝟎𝟓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 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𝒅𝑩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  <a:latin typeface="Gill Sans Light"/>
                    <a:cs typeface="Gill Sans Light"/>
                  </a:rPr>
                  <a:t> </a:t>
                </a: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00" y="1465949"/>
                <a:ext cx="6184780" cy="4524315"/>
              </a:xfrm>
              <a:prstGeom prst="rect">
                <a:avLst/>
              </a:prstGeom>
              <a:blipFill>
                <a:blip r:embed="rId4"/>
                <a:stretch>
                  <a:fillRect l="-690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51E3E41C-7637-4C43-8D39-9D86C9DF3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055" y="2473307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0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Interpolation</a:t>
            </a:r>
            <a:r>
              <a:rPr lang="it-IT" dirty="0"/>
              <a:t> with </a:t>
            </a:r>
            <a:r>
              <a:rPr lang="en-US" dirty="0"/>
              <a:t>noise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649A7B-10F5-4FEB-ACFE-16C9294C9A5D}"/>
              </a:ext>
            </a:extLst>
          </p:cNvPr>
          <p:cNvSpPr txBox="1"/>
          <p:nvPr/>
        </p:nvSpPr>
        <p:spPr>
          <a:xfrm>
            <a:off x="1374688" y="1607070"/>
            <a:ext cx="5280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Small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The first test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done</a:t>
            </a:r>
            <a:r>
              <a:rPr lang="it-IT" dirty="0">
                <a:latin typeface="Gill Sans Light"/>
                <a:cs typeface="Gill Sans Light"/>
              </a:rPr>
              <a:t> with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filtered</a:t>
            </a:r>
            <a:r>
              <a:rPr lang="it-IT" dirty="0">
                <a:latin typeface="Gill Sans Light"/>
                <a:cs typeface="Gill Sans Light"/>
              </a:rPr>
              <a:t>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Testing how methods are influenced by not perfect data</a:t>
            </a:r>
            <a:endParaRPr lang="it-IT" dirty="0">
              <a:latin typeface="Gill Sans Light"/>
              <a:cs typeface="Gill Sans Light"/>
            </a:endParaRP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Filtering data can improve performances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 filters can change interpolation method results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latin typeface="Gill Sans Light"/>
                <a:cs typeface="Gill Sans Light"/>
              </a:rPr>
              <a:t>To do</a:t>
            </a:r>
            <a:r>
              <a:rPr lang="en-US" i="1" dirty="0">
                <a:latin typeface="Gill Sans Light"/>
                <a:cs typeface="Gill Sans Light"/>
              </a:rPr>
              <a:t>: evaluate performances with different filters</a:t>
            </a:r>
          </a:p>
        </p:txBody>
      </p:sp>
    </p:spTree>
    <p:extLst>
      <p:ext uri="{BB962C8B-B14F-4D97-AF65-F5344CB8AC3E}">
        <p14:creationId xmlns:p14="http://schemas.microsoft.com/office/powerpoint/2010/main" val="391735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9E95F99F-D20B-4AAD-9FAB-ECB2A3A29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08110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/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smtClean="0"/>
                                    </m:ctrlPr>
                                  </m:sSupPr>
                                  <m:e>
                                    <m:r>
                                      <a:rPr lang="it-IT" sz="1600" smtClean="0"/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/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smtClean="0"/>
                                    </m:ctrlPr>
                                  </m:sSubPr>
                                  <m:e>
                                    <m:r>
                                      <a:rPr lang="it-IT" sz="1600" smtClean="0"/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/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r>
                                  <a:rPr lang="it-IT" sz="1600" smtClean="0"/>
                                  <m:t>𝒔</m:t>
                                </m:r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1.157712 ± 0.055875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35.257652 ± 1.161496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0.009184 ± 0.000984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0.011484 ± 0.011272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1.124830 ± 0.015644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23.927684 ± 2.197537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29.370923 ± 2.764606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70.041856 ± 8.459899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6.9546e-04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87.305488 ± 3.649582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9E95F99F-D20B-4AAD-9FAB-ECB2A3A29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081101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1.157712 ± 0.055875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35.257652 ± 1.161496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0.009184 ± 0.000984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0.0033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0.011484 ± 0.011272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1.124830 ± 0.015644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23.927684 ± 2.197537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29.370923 ± 2.764606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70.041856 ± 8.459899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6.9546e-04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87.305488 ± 3.649582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4943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E735F83-4F92-49B2-A8D7-6B0C3F110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927475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/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smtClean="0"/>
                                    </m:ctrlPr>
                                  </m:sSupPr>
                                  <m:e>
                                    <m:r>
                                      <a:rPr lang="it-IT" sz="1600" smtClean="0"/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/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smtClean="0"/>
                                    </m:ctrlPr>
                                  </m:sSubPr>
                                  <m:e>
                                    <m:r>
                                      <a:rPr lang="it-IT" sz="1600" smtClean="0"/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/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r>
                                  <a:rPr lang="it-IT" sz="1600" smtClean="0"/>
                                  <m:t>𝒔</m:t>
                                </m:r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0.0060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1.152161 ± 0.049310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34.549144 ± 3.593384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0.014317 ± 0.022026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0.0520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0.008965 ± 0.004862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1.120623 ± 0.024436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23.274938 ± 4.406339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32.997332 ± 16.804356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0.0233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79.457560 ± 33.129250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93.475310 ± 27.282394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E735F83-4F92-49B2-A8D7-6B0C3F110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927475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0.0060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1.152161 ± 0.049310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34.549144 ± 3.593384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0.014317 ± 0.022026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0.0520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0.008965 ± 0.004862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1.120623 ± 0.024436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23.274938 ± 4.406339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32.997332 ± 16.804356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0.0233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79.457560 ± 33.129250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93.475310 ± 27.282394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9947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552EF2D1-E1BF-4E97-9A8C-3581E0829F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98847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/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smtClean="0"/>
                                    </m:ctrlPr>
                                  </m:sSupPr>
                                  <m:e>
                                    <m:r>
                                      <a:rPr lang="it-IT" sz="1600" smtClean="0"/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/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smtClean="0"/>
                                    </m:ctrlPr>
                                  </m:sSubPr>
                                  <m:e>
                                    <m:r>
                                      <a:rPr lang="it-IT" sz="1600" smtClean="0"/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/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r>
                                  <a:rPr lang="it-IT" sz="1600" smtClean="0"/>
                                  <m:t>𝒔</m:t>
                                </m:r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0.6110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1.133547 ± 0.043921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37.085905 ± 1.564520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0.3231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0.016359 ± 0.034846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2.0267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0.016585 ± 0.039501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1.170372 ± 0.195667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24.543741 ± 5.234221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29.749398 ± 7.598207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70.897895 ± 5.154976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92.760507 ± 9.642710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552EF2D1-E1BF-4E97-9A8C-3581E0829F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98847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0.6110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1.133547 ± 0.043921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37.085905 ± 1.564520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0.3231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0.016359 ± 0.034846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2.0267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0.016585 ± 0.039501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0.6110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1.170372 ± 0.195667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0.2467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24.543741 ± 5.234221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29.749398 ± 7.598207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1.1988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70.897895 ± 5.154976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0.2676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92.760507 ± 9.642710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24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Lineup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Last results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Interface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shapes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types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Water </a:t>
            </a:r>
            <a:r>
              <a:rPr lang="en-US" dirty="0">
                <a:latin typeface="Gill Sans Light"/>
                <a:cs typeface="Gill Sans Light"/>
              </a:rPr>
              <a:t>absorption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coefficient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Outliers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47707" y="1148304"/>
            <a:ext cx="65654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An outlier is a data point that differs significantly from other observations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Higher magnitude than 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Randomly generated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Matlab implements a function </a:t>
            </a:r>
            <a:r>
              <a:rPr lang="en-US" i="1" dirty="0">
                <a:latin typeface="Gill Sans Light"/>
                <a:cs typeface="Gill Sans Light"/>
              </a:rPr>
              <a:t>filloutliers</a:t>
            </a:r>
            <a:r>
              <a:rPr lang="en-US" dirty="0">
                <a:latin typeface="Gill Sans Light"/>
                <a:cs typeface="Gill Sans Light"/>
              </a:rPr>
              <a:t> which identifies and replaces outliers accordingly to the methods specified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Parameters used during the test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‘fillmethod’ → </a:t>
            </a:r>
            <a:r>
              <a:rPr lang="en-US" i="1" dirty="0">
                <a:latin typeface="Gill Sans Light"/>
                <a:cs typeface="Gill Sans Light"/>
              </a:rPr>
              <a:t>‘linear’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‘findmethod’ → </a:t>
            </a:r>
            <a:r>
              <a:rPr lang="en-US" i="1" dirty="0">
                <a:latin typeface="Gill Sans Light"/>
                <a:cs typeface="Gill Sans Light"/>
              </a:rPr>
              <a:t>‘gesd’</a:t>
            </a:r>
            <a:endParaRPr lang="it-IT" i="1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b="1" i="1" dirty="0">
                <a:latin typeface="Gill Sans Light"/>
                <a:cs typeface="Gill Sans Light"/>
              </a:rPr>
              <a:t>To do: </a:t>
            </a:r>
            <a:r>
              <a:rPr lang="en-US" i="1" dirty="0">
                <a:latin typeface="Gill Sans Light"/>
                <a:cs typeface="Gill Sans Light"/>
              </a:rPr>
              <a:t>evaluate</a:t>
            </a:r>
            <a:r>
              <a:rPr lang="it-IT" i="1" dirty="0">
                <a:latin typeface="Gill Sans Light"/>
                <a:cs typeface="Gill Sans Light"/>
              </a:rPr>
              <a:t> performances with </a:t>
            </a:r>
            <a:r>
              <a:rPr lang="en-US" i="1" dirty="0">
                <a:latin typeface="Gill Sans Light"/>
                <a:cs typeface="Gill Sans Light"/>
              </a:rPr>
              <a:t>different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outlier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rejection</a:t>
            </a:r>
            <a:r>
              <a:rPr lang="it-IT" i="1" dirty="0">
                <a:latin typeface="Gill Sans Light"/>
                <a:cs typeface="Gill Sans Light"/>
              </a:rPr>
              <a:t> </a:t>
            </a:r>
            <a:r>
              <a:rPr lang="en-US" i="1" dirty="0">
                <a:latin typeface="Gill Sans Light"/>
                <a:cs typeface="Gill Sans Light"/>
              </a:rPr>
              <a:t>methods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4" name="Immagine 3" descr="Immagine che contiene mappa, tavolo&#10;&#10;Descrizione generata automaticamente">
            <a:extLst>
              <a:ext uri="{FF2B5EF4-FFF2-40B4-BE49-F238E27FC236}">
                <a16:creationId xmlns:a16="http://schemas.microsoft.com/office/drawing/2014/main" id="{A3110F85-69AF-4F90-98CB-DC0D28EAE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03" y="4051977"/>
            <a:ext cx="8360125" cy="23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4E724A4D-5CA1-4712-91B0-95D9D3310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136962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u="none" dirty="0" smtClean="0"/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u="none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u="none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u="none" smtClean="0"/>
                                    </m:ctrlPr>
                                  </m:sSupPr>
                                  <m:e>
                                    <m:r>
                                      <a:rPr lang="it-IT" sz="1600" u="none" smtClean="0"/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u="none" smtClean="0"/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u="none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u="none" smtClean="0"/>
                                    </m:ctrlPr>
                                  </m:sSubPr>
                                  <m:e>
                                    <m:r>
                                      <a:rPr lang="it-IT" sz="1600" u="none" smtClean="0"/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u="none" smtClean="0"/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u="none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u="none" smtClean="0"/>
                                  <m:t>(</m:t>
                                </m:r>
                                <m:r>
                                  <a:rPr lang="it-IT" sz="1600" u="none" smtClean="0"/>
                                  <m:t>𝒔</m:t>
                                </m:r>
                                <m:r>
                                  <a:rPr lang="it-IT" sz="1600" u="none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u="none" dirty="0"/>
                            <a:t>1.142084 ± 0.057689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4.6118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35.467171 ± 2.425831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2.3057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0.009045 ± 0.002736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4.7534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0.009538 ± 0.008649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dirty="0"/>
                            <a:t>Natural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1.227960 ± 0.343342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u="none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1.5204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24.222599 ± 7.057993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1.5892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29.524162 ± 7.098045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2.2852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71.082204 ± 6.056565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1.2212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89.495209 ± </a:t>
                          </a:r>
                          <a:r>
                            <a:rPr lang="en-US" sz="1600" u="sng" dirty="0"/>
                            <a:t>6.475687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4E724A4D-5CA1-4712-91B0-95D9D3310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136962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u="none" dirty="0"/>
                            <a:t>1.142084 ± 0.057689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4.6118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35.467171 ± 2.425831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2.3057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0.009045 ± 0.002736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4.7534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0.009538 ± 0.008649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dirty="0"/>
                            <a:t>Natural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1.9376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1.227960 ± 0.343342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u="none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1.5204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24.222599 ± 7.057993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1.5892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29.524162 ± 7.098045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2.2852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71.082204 ± 6.056565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1.2212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89.495209 ± </a:t>
                          </a:r>
                          <a:r>
                            <a:rPr lang="en-US" sz="1600" u="sng" dirty="0"/>
                            <a:t>6.475687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4513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To 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289270" y="1932819"/>
            <a:ext cx="6565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Noise filtering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Different outliers rejection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Simulations with both noise and outliers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Performances increasing and decreasing number of samples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Physical mission bounds</a:t>
            </a:r>
          </a:p>
        </p:txBody>
      </p:sp>
    </p:spTree>
    <p:extLst>
      <p:ext uri="{BB962C8B-B14F-4D97-AF65-F5344CB8AC3E}">
        <p14:creationId xmlns:p14="http://schemas.microsoft.com/office/powerpoint/2010/main" val="237154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Tested</a:t>
            </a:r>
            <a:r>
              <a:rPr lang="it-IT" dirty="0"/>
              <a:t> </a:t>
            </a:r>
            <a:r>
              <a:rPr lang="en-US" dirty="0"/>
              <a:t>algorithms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B0977DC3-57F1-4864-90EF-7BCCA29FA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90140"/>
                  </p:ext>
                </p:extLst>
              </p:nvPr>
            </p:nvGraphicFramePr>
            <p:xfrm>
              <a:off x="1018095" y="1134761"/>
              <a:ext cx="6895073" cy="4906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2712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</a:tblGrid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gridded</a:t>
                          </a:r>
                          <a:r>
                            <a:rPr lang="en-US" sz="1600" dirty="0"/>
                            <a:t>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 computed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MSE on samples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B0977DC3-57F1-4864-90EF-7BCCA29FA7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90140"/>
                  </p:ext>
                </p:extLst>
              </p:nvPr>
            </p:nvGraphicFramePr>
            <p:xfrm>
              <a:off x="1018095" y="1134761"/>
              <a:ext cx="6895073" cy="49060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2712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1720787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</a:tblGrid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gridded</a:t>
                          </a:r>
                          <a:r>
                            <a:rPr lang="en-US" sz="1600" dirty="0"/>
                            <a:t>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1773" t="-178571" r="-101773" b="-11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1773" t="-278571" r="-101773" b="-10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1773" t="-378571" r="-101773" b="-9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 computed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156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1773" t="-651786" r="-101773" b="-7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1773" t="-434021" r="-101773" b="-310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1773" t="-539583" r="-101773" b="-213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1773" t="-632990" r="-101773" b="-111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58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1773" t="-732990" r="-101773" b="-11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MSE on samples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34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Ideal case </a:t>
            </a:r>
            <a:r>
              <a:rPr lang="en-US" dirty="0"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508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10 m x 10 m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10 x 50 samples </a:t>
                </a:r>
                <a:r>
                  <a:rPr lang="en-ZA" dirty="0">
                    <a:latin typeface="Gill Sans Light"/>
                    <a:cs typeface="Gill Sans Light"/>
                  </a:rPr>
                  <a:t>required</a:t>
                </a:r>
                <a:r>
                  <a:rPr lang="it-IT" dirty="0">
                    <a:latin typeface="Gill Sans Light"/>
                    <a:cs typeface="Gill Sans Light"/>
                  </a:rPr>
                  <a:t> by user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Granularity for computation: 1 cm</a:t>
                </a:r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Neutral seabed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No water </a:t>
                </a:r>
                <a:r>
                  <a:rPr lang="en-US" dirty="0">
                    <a:latin typeface="Gill Sans Light"/>
                    <a:cs typeface="Gill Sans Light"/>
                  </a:rPr>
                  <a:t>absorption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 noise, no outliers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frequency: 10 kHz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AUV mission depth: 100m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Source level: 200 dB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Detection threshold: 80 dB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r>
                  <a:rPr lang="en-US" dirty="0">
                    <a:latin typeface="Gill Sans Light"/>
                    <a:cs typeface="Gill Sans Light"/>
                  </a:rPr>
                  <a:t>Results are evaluated using Mean Square Error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𝑀𝑆𝐸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 and execution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𝑒𝑥𝑒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, computing 95% confidence interval on 5 repetitions)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𝑀𝑆𝐸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5080109"/>
              </a:xfrm>
              <a:prstGeom prst="rect">
                <a:avLst/>
              </a:prstGeom>
              <a:blipFill>
                <a:blip r:embed="rId4"/>
                <a:stretch>
                  <a:fillRect l="-782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Seabed</a:t>
            </a:r>
            <a:r>
              <a:rPr lang="it-IT" dirty="0"/>
              <a:t> </a:t>
            </a:r>
            <a:r>
              <a:rPr lang="en-US" dirty="0"/>
              <a:t>shapes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810704" y="1148304"/>
            <a:ext cx="3186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Plane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Step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BBDD8A-6DFF-49B4-904D-36B29F162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30" y="1461487"/>
            <a:ext cx="7919071" cy="2187013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D042205-D539-4E85-9883-0B343C245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84" y="4086521"/>
            <a:ext cx="7916617" cy="21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Seabed</a:t>
            </a:r>
            <a:r>
              <a:rPr lang="it-IT" dirty="0"/>
              <a:t> </a:t>
            </a:r>
            <a:r>
              <a:rPr lang="en-US" dirty="0"/>
              <a:t>shapes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EE8DF4-1081-42F8-94CB-2F8D94EC0E88}"/>
              </a:ext>
            </a:extLst>
          </p:cNvPr>
          <p:cNvSpPr txBox="1"/>
          <p:nvPr/>
        </p:nvSpPr>
        <p:spPr>
          <a:xfrm>
            <a:off x="951321" y="1148304"/>
            <a:ext cx="3620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Product of sinusoids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 Gaussian surface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4C57F6D-ABE1-4F28-94EE-EB42F5DEF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76" y="4016223"/>
            <a:ext cx="7870550" cy="21611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1BC8A6-F876-4518-9102-EE04F3086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76" y="1502821"/>
            <a:ext cx="7826390" cy="21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6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Plane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26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1.2901e-27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1.124271 ± 0.018473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7.3335e-28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36.343732 </a:t>
                          </a:r>
                          <a:r>
                            <a:rPr lang="es-ES" sz="1600" dirty="0"/>
                            <a:t>± </a:t>
                          </a:r>
                          <a:r>
                            <a:rPr lang="en-US" sz="1600" dirty="0"/>
                            <a:t>2.123920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0.008355 </a:t>
                          </a:r>
                          <a:r>
                            <a:rPr lang="es-ES" sz="1600" dirty="0"/>
                            <a:t>±</a:t>
                          </a:r>
                          <a:r>
                            <a:rPr lang="en-US" sz="1600" dirty="0"/>
                            <a:t> 0.000262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0.008903 ± 0.001621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1.2901e-27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1.125327 ± 0.011525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3.7197e-04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23.694070 ± 0.920532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0.229174 ± 0.040819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2.5545e-26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66.237245 ± 2.251155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26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1.2901e-27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1.124271 ± 0.018473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7.3335e-28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36.343732 </a:t>
                          </a:r>
                          <a:r>
                            <a:rPr lang="es-ES" sz="1600" dirty="0"/>
                            <a:t>± </a:t>
                          </a:r>
                          <a:r>
                            <a:rPr lang="en-US" sz="1600" dirty="0"/>
                            <a:t>2.123920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0.008355 </a:t>
                          </a:r>
                          <a:r>
                            <a:rPr lang="es-ES" sz="1600" dirty="0"/>
                            <a:t>±</a:t>
                          </a:r>
                          <a:r>
                            <a:rPr lang="en-US" sz="1600" dirty="0"/>
                            <a:t> 0.000262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0.008903 ± 0.001621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1.2901e-27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1.125327 ± 0.011525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3.7197e-04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23.694070 ± 0.920532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0.229174 ± 0.040819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2.5545e-26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66.237245 ± 2.251155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54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Step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27BB5FDE-4A33-487E-9772-88EA241E8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5729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1.842940 ± 0.638497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38.309821 ± 0.327222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0.009381 ± 0.000456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0.007830 ± 0.000457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1.177921 ± 0.017598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27.868733 ± 1.681623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31.780949 ± 1.205874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0.0055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72.147236 ± 1.060236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90.768990 ± 5.860851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27BB5FDE-4A33-487E-9772-88EA241E8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5729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1.842940 ± 0.638497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38.309821 ± 0.327222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0.009381 ± 0.000456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0.007830 ± 0.000457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1.177921 ± 0.017598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27.868733 ± 1.681623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31.780949 ± 1.205874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0.0055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72.147236 ± 1.060236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90.768990 ± 5.860851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18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Sinusoidal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A619398-38E3-4A74-BF9A-E0F43BAB2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536202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b="1" i="1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2.033593 ± 0.750956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36.516152 ± 2.386176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4.6774e-05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0.011991 ± 0.001777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0.0479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0.008938 ± 0.000898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1.576652 ± 0.111836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5.6821e-04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29.318964 ± 1.701771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3.0859e-04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38.646785 ± 6.275117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84.011571 ± 12.064379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8.3812e-04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93.924951 ± 3.732794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a 10">
                <a:extLst>
                  <a:ext uri="{FF2B5EF4-FFF2-40B4-BE49-F238E27FC236}">
                    <a16:creationId xmlns:a16="http://schemas.microsoft.com/office/drawing/2014/main" id="{6A619398-38E3-4A74-BF9A-E0F43BAB2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536202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2.033593 ± 0.750956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36.516152 ± 2.386176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4.6774e-05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0.011991 ± 0.001777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0.0479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0.008938 ± 0.000898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1.576652 ± 0.111836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5.6821e-04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29.318964 ± 1.701771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3.0859e-04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38.646785 ± 6.275117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0.0219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84.011571 ± 12.064379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8.3812e-04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93.924951 ± 3.732794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251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1208</Words>
  <Application>Microsoft Office PowerPoint</Application>
  <PresentationFormat>Presentazione su schermo (4:3)</PresentationFormat>
  <Paragraphs>475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Gill Sans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61</cp:revision>
  <dcterms:created xsi:type="dcterms:W3CDTF">2015-08-31T13:52:36Z</dcterms:created>
  <dcterms:modified xsi:type="dcterms:W3CDTF">2019-05-13T18:06:24Z</dcterms:modified>
</cp:coreProperties>
</file>