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85" r:id="rId5"/>
    <p:sldId id="263" r:id="rId6"/>
    <p:sldId id="284" r:id="rId7"/>
    <p:sldId id="297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82" r:id="rId2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3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emf"/><Relationship Id="rId7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6.jpg"/><Relationship Id="rId4" Type="http://schemas.openxmlformats.org/officeDocument/2006/relationships/image" Target="../media/image16.jp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5.jpg"/><Relationship Id="rId4" Type="http://schemas.openxmlformats.org/officeDocument/2006/relationships/image" Target="../media/image15.jp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emf"/><Relationship Id="rId7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7.jpg"/><Relationship Id="rId4" Type="http://schemas.openxmlformats.org/officeDocument/2006/relationships/image" Target="../media/image20.jp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81FDD17-93F5-4300-A7BB-E90C7DEBA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0" r="7500" b="419"/>
          <a:stretch/>
        </p:blipFill>
        <p:spPr>
          <a:xfrm>
            <a:off x="942679" y="1859421"/>
            <a:ext cx="5885427" cy="39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en-US" dirty="0"/>
              <a:t>signals</a:t>
            </a:r>
            <a:r>
              <a:rPr lang="it-IT" dirty="0"/>
              <a:t> </a:t>
            </a:r>
            <a:r>
              <a:rPr lang="en-US" dirty="0"/>
              <a:t>overlapping</a:t>
            </a:r>
            <a:r>
              <a:rPr lang="it-IT" dirty="0"/>
              <a:t>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𝐷𝑇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𝑁</m:t>
                      </m:r>
                    </m:oMath>
                  </m:oMathPara>
                </a14:m>
                <a:endParaRPr lang="it-IT" b="0" dirty="0">
                  <a:latin typeface="Gill Sans Light"/>
                  <a:cs typeface="Gill Sans Light"/>
                </a:endParaRPr>
              </a:p>
              <a:p>
                <a:endParaRPr lang="it-IT" b="0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received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𝑁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noise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𝑇𝑆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𝑆𝐿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source level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𝑇𝐿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transmission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𝑇</m:t>
                    </m:r>
                    <m:r>
                      <a:rPr lang="it-IT" i="1">
                        <a:latin typeface="Cambria Math" panose="02040503050406030204" pitchFamily="18" charset="0"/>
                        <a:cs typeface="Gill Sans Light"/>
                      </a:rPr>
                      <m:t>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target strength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=40 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</m:oMath>
                  </m:oMathPara>
                </a14:m>
                <a:endParaRPr lang="it-IT" b="0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Spherical spreading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𝛼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water absorption coefficient (GUI)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distance traveled by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9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en-US" dirty="0"/>
              <a:t>signals</a:t>
            </a:r>
            <a:r>
              <a:rPr lang="it-IT" dirty="0"/>
              <a:t> </a:t>
            </a:r>
            <a:r>
              <a:rPr lang="en-US" dirty="0"/>
              <a:t>overlapping</a:t>
            </a:r>
            <a:r>
              <a:rPr lang="it-IT" dirty="0"/>
              <a:t>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38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Gill Sans Light"/>
                    <a:cs typeface="Gill Sans Light"/>
                  </a:rPr>
                  <a:t>We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need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to compute travel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Using this value we can found a solution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from the transmission loss equation</a:t>
                </a: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it-IT" b="0" dirty="0">
                  <a:latin typeface="Gill Sans Light"/>
                </a:endParaRPr>
              </a:p>
              <a:p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𝑐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sound speed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3899529"/>
              </a:xfrm>
              <a:prstGeom prst="rect">
                <a:avLst/>
              </a:prstGeom>
              <a:blipFill>
                <a:blip r:embed="rId4"/>
                <a:stretch>
                  <a:fillRect l="-58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4D2CBA2-A923-4383-8349-262B27B09E82}"/>
                  </a:ext>
                </a:extLst>
              </p:cNvPr>
              <p:cNvSpPr txBox="1"/>
              <p:nvPr/>
            </p:nvSpPr>
            <p:spPr>
              <a:xfrm>
                <a:off x="2945666" y="4808326"/>
                <a:ext cx="2880000" cy="972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4D2CBA2-A923-4383-8349-262B27B09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66" y="4808326"/>
                <a:ext cx="2880000" cy="97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EA640 </a:t>
            </a:r>
            <a:r>
              <a:rPr lang="en-US" dirty="0"/>
              <a:t>echosounder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37843" y="1385370"/>
            <a:ext cx="62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5AC025-9741-4E84-9CB8-D780AA0B4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6" y="1148304"/>
            <a:ext cx="8209168" cy="478335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0DACC4D-AAA5-4799-87BE-63FB61F87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113" y="5434126"/>
            <a:ext cx="914087" cy="720035"/>
          </a:xfrm>
          <a:prstGeom prst="rect">
            <a:avLst/>
          </a:prstGeom>
        </p:spPr>
      </p:pic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8BE2AA2C-C786-4EA2-9FA3-2FFC02F70FB8}"/>
              </a:ext>
            </a:extLst>
          </p:cNvPr>
          <p:cNvSpPr/>
          <p:nvPr/>
        </p:nvSpPr>
        <p:spPr>
          <a:xfrm>
            <a:off x="3614878" y="2248292"/>
            <a:ext cx="255126" cy="1979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CF23EC92-27FD-4CE5-996D-149706712A3C}"/>
              </a:ext>
            </a:extLst>
          </p:cNvPr>
          <p:cNvSpPr/>
          <p:nvPr/>
        </p:nvSpPr>
        <p:spPr>
          <a:xfrm>
            <a:off x="2353257" y="2674069"/>
            <a:ext cx="255126" cy="1979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6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Ping</a:t>
            </a:r>
            <a:r>
              <a:rPr lang="it-IT" dirty="0"/>
              <a:t> rate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434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Ping rate </a:t>
                </a:r>
                <a:r>
                  <a:rPr lang="en-US" dirty="0">
                    <a:latin typeface="Gill Sans Light"/>
                    <a:cs typeface="Gill Sans Light"/>
                  </a:rPr>
                  <a:t>is</a:t>
                </a:r>
                <a:r>
                  <a:rPr lang="it-IT" dirty="0">
                    <a:latin typeface="Gill Sans Light"/>
                    <a:cs typeface="Gill Sans Light"/>
                  </a:rPr>
                  <a:t> limited by </a:t>
                </a:r>
                <a:r>
                  <a:rPr lang="en-US" dirty="0">
                    <a:latin typeface="Gill Sans Light"/>
                    <a:cs typeface="Gill Sans Light"/>
                  </a:rPr>
                  <a:t>echosounder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characteristics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Ping</a:t>
                </a:r>
                <a:r>
                  <a:rPr lang="it-IT" dirty="0">
                    <a:latin typeface="Gill Sans Light"/>
                    <a:cs typeface="Gill Sans Light"/>
                  </a:rPr>
                  <a:t> rate can be </a:t>
                </a:r>
                <a:r>
                  <a:rPr lang="en-US" dirty="0">
                    <a:latin typeface="Gill Sans Light"/>
                    <a:cs typeface="Gill Sans Light"/>
                  </a:rPr>
                  <a:t>computed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Using previous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𝑡𝑟𝑎𝑣𝑒𝑙𝑒𝑑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>
                  <a:latin typeface="Gill Sans Light"/>
                </a:endParaRPr>
              </a:p>
              <a:p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Thus</a:t>
                </a: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4344459"/>
              </a:xfrm>
              <a:prstGeom prst="rect">
                <a:avLst/>
              </a:prstGeom>
              <a:blipFill>
                <a:blip r:embed="rId4"/>
                <a:stretch>
                  <a:fillRect l="-58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48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Ping</a:t>
            </a:r>
            <a:r>
              <a:rPr lang="it-IT" dirty="0"/>
              <a:t> rate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327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From floor function definition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it-IT" i="1" dirty="0">
                  <a:latin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Gill Sans Light"/>
                </a:endParaRPr>
              </a:p>
              <a:p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𝐴𝑈𝑉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3276090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0F1C98B-A114-437A-9A14-AE8F3AA86F92}"/>
                  </a:ext>
                </a:extLst>
              </p:cNvPr>
              <p:cNvSpPr txBox="1"/>
              <p:nvPr/>
            </p:nvSpPr>
            <p:spPr>
              <a:xfrm>
                <a:off x="2739338" y="4977900"/>
                <a:ext cx="3012074" cy="648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0F1C98B-A114-437A-9A14-AE8F3AA8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38" y="4977900"/>
                <a:ext cx="3012074" cy="64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56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002531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it-IT" b="0" i="1" dirty="0">
                            <a:latin typeface="Gill Sans Light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=50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=16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=200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𝐷𝑇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=90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𝑇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=1500</m:t>
                              </m:r>
                              <m:f>
                                <m:fPr>
                                  <m:type m:val="li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=20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002531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21607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6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2242C5-AA5A-475F-A02E-D18165D45F66}"/>
              </a:ext>
            </a:extLst>
          </p:cNvPr>
          <p:cNvSpPr txBox="1"/>
          <p:nvPr/>
        </p:nvSpPr>
        <p:spPr>
          <a:xfrm>
            <a:off x="4835950" y="2583283"/>
            <a:ext cx="2088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it-IT" dirty="0">
                <a:latin typeface="Gill Sans Light"/>
              </a:rPr>
              <a:t>Ideal case</a:t>
            </a:r>
            <a:endParaRPr lang="en-US" dirty="0">
              <a:latin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/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0.2612,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4.2</m:t>
                          </m:r>
                        </m:e>
                      </m:d>
                      <m:f>
                        <m:fPr>
                          <m:type m:val="li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0.2612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9388588-EF22-4529-8BDC-42250F4C6DEE}"/>
                  </a:ext>
                </a:extLst>
              </p:cNvPr>
              <p:cNvSpPr txBox="1"/>
              <p:nvPr/>
            </p:nvSpPr>
            <p:spPr>
              <a:xfrm>
                <a:off x="1280816" y="1386938"/>
                <a:ext cx="623391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9388588-EF22-4529-8BDC-42250F4C6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16" y="1386938"/>
                <a:ext cx="623391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7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50638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it-IT" b="0" i="1" dirty="0">
                            <a:latin typeface="Gill Sans Light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=50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=16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=200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𝐷𝑇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=90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𝑇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=−8.3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=0.72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𝑑𝑏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/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𝑘𝑚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=30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=1500</m:t>
                              </m:r>
                              <m:f>
                                <m:fPr>
                                  <m:type m:val="li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=20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50638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21607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56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2242C5-AA5A-475F-A02E-D18165D45F66}"/>
              </a:ext>
            </a:extLst>
          </p:cNvPr>
          <p:cNvSpPr txBox="1"/>
          <p:nvPr/>
        </p:nvSpPr>
        <p:spPr>
          <a:xfrm>
            <a:off x="4835950" y="2570720"/>
            <a:ext cx="3096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Possible</a:t>
            </a:r>
            <a:r>
              <a:rPr lang="it-IT" dirty="0">
                <a:latin typeface="Gill Sans Light"/>
              </a:rPr>
              <a:t> case</a:t>
            </a:r>
            <a:endParaRPr lang="en-US" dirty="0">
              <a:latin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/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2.0353 ,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4.2</m:t>
                          </m:r>
                        </m:e>
                      </m:d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2.0353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≅3.96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6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Samples </a:t>
            </a:r>
            <a:r>
              <a:rPr lang="en-US" dirty="0"/>
              <a:t>density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94797"/>
            <a:ext cx="623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Users can </a:t>
            </a:r>
            <a:r>
              <a:rPr lang="en-US" dirty="0">
                <a:latin typeface="Gill Sans Light"/>
                <a:cs typeface="Gill Sans Light"/>
              </a:rPr>
              <a:t>change</a:t>
            </a:r>
            <a:r>
              <a:rPr lang="it-IT" dirty="0">
                <a:latin typeface="Gill Sans Light"/>
                <a:cs typeface="Gill Sans Light"/>
              </a:rPr>
              <a:t> the </a:t>
            </a:r>
            <a:r>
              <a:rPr lang="en-US" dirty="0">
                <a:latin typeface="Gill Sans Light"/>
                <a:cs typeface="Gill Sans Light"/>
              </a:rPr>
              <a:t>number</a:t>
            </a:r>
            <a:r>
              <a:rPr lang="it-IT" dirty="0">
                <a:latin typeface="Gill Sans Light"/>
                <a:cs typeface="Gill Sans Light"/>
              </a:rPr>
              <a:t> of samples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More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affected</a:t>
            </a:r>
            <a:r>
              <a:rPr lang="it-IT" dirty="0">
                <a:latin typeface="Gill Sans Light"/>
                <a:cs typeface="Gill Sans Light"/>
              </a:rPr>
              <a:t> by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  <a:r>
              <a:rPr lang="it-IT" dirty="0">
                <a:latin typeface="Gill Sans Light"/>
                <a:cs typeface="Gill Sans Light"/>
              </a:rPr>
              <a:t> are more </a:t>
            </a:r>
            <a:r>
              <a:rPr lang="en-US" dirty="0">
                <a:latin typeface="Gill Sans Light"/>
                <a:cs typeface="Gill Sans Light"/>
              </a:rPr>
              <a:t>likely</a:t>
            </a:r>
            <a:r>
              <a:rPr lang="it-IT" dirty="0">
                <a:latin typeface="Gill Sans Light"/>
                <a:cs typeface="Gill Sans Light"/>
              </a:rPr>
              <a:t> to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 and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rejected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Slower</a:t>
            </a:r>
            <a:r>
              <a:rPr lang="it-IT" dirty="0">
                <a:latin typeface="Gill Sans Light"/>
                <a:cs typeface="Gill Sans Light"/>
              </a:rPr>
              <a:t> AUV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Less</a:t>
            </a:r>
            <a:r>
              <a:rPr lang="it-IT" dirty="0">
                <a:latin typeface="Gill Sans Light"/>
                <a:cs typeface="Gill Sans Light"/>
              </a:rPr>
              <a:t>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Less</a:t>
            </a:r>
            <a:r>
              <a:rPr lang="it-IT" dirty="0">
                <a:latin typeface="Gill Sans Light"/>
                <a:cs typeface="Gill Sans Light"/>
              </a:rPr>
              <a:t> data for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Lower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Lower </a:t>
            </a:r>
            <a:r>
              <a:rPr lang="en-US" dirty="0">
                <a:latin typeface="Gill Sans Light"/>
                <a:cs typeface="Gill Sans Light"/>
              </a:rPr>
              <a:t>probability</a:t>
            </a:r>
            <a:r>
              <a:rPr lang="it-IT" dirty="0">
                <a:latin typeface="Gill Sans Light"/>
                <a:cs typeface="Gill Sans Light"/>
              </a:rPr>
              <a:t> of </a:t>
            </a:r>
            <a:r>
              <a:rPr lang="en-US" dirty="0">
                <a:latin typeface="Gill Sans Light"/>
                <a:cs typeface="Gill Sans Light"/>
              </a:rPr>
              <a:t>measuring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critical</a:t>
            </a:r>
            <a:r>
              <a:rPr lang="it-IT" dirty="0">
                <a:latin typeface="Gill Sans Light"/>
                <a:cs typeface="Gill Sans Light"/>
              </a:rPr>
              <a:t>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Faster</a:t>
            </a:r>
            <a:r>
              <a:rPr lang="it-IT" dirty="0">
                <a:latin typeface="Gill Sans Light"/>
                <a:cs typeface="Gill Sans Light"/>
              </a:rPr>
              <a:t> AUV (</a:t>
            </a:r>
            <a:r>
              <a:rPr lang="en-US" dirty="0">
                <a:latin typeface="Gill Sans Light"/>
                <a:cs typeface="Gill Sans Light"/>
              </a:rPr>
              <a:t>upper-bounded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velocity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Random </a:t>
            </a:r>
            <a:r>
              <a:rPr lang="en-US" dirty="0">
                <a:latin typeface="Gill Sans Light"/>
                <a:cs typeface="Gill Sans Light"/>
              </a:rPr>
              <a:t>Gaussian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for testing</a:t>
            </a:r>
          </a:p>
        </p:txBody>
      </p:sp>
    </p:spTree>
    <p:extLst>
      <p:ext uri="{BB962C8B-B14F-4D97-AF65-F5344CB8AC3E}">
        <p14:creationId xmlns:p14="http://schemas.microsoft.com/office/powerpoint/2010/main" val="253713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25 x 10 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113994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0.762870 ± 0.095290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5.3054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16.760720 ± 3.584874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2.7962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0.008283 ± 0.001686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5.4114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0.008183 ± 0.000878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0.771853 ± 0.066545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2.1533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13.286861 ± 3.090218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2.1615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12.019924 ± 1.718154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3.0798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52.915326 ± 4.303706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2.0897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46.071008 ± 8.019892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113994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0.762870 ± 0.095290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5.3054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16.760720 ± 3.584874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2.7962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0.008283 ± 0.001686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5.4114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0.008183 ± 0.000878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0.771853 ± 0.066545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2.1533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13.286861 ± 3.090218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2.1615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12.019924 ± 1.718154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3.0798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52.915326 ± 4.303706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2.0897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46.071008 ± 8.019892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455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25 x 10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3006"/>
            <a:ext cx="2957380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9" cy="391218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929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Previously</a:t>
            </a:r>
            <a:r>
              <a:rPr lang="it-IT" dirty="0"/>
              <a:t> on </a:t>
            </a:r>
            <a:r>
              <a:rPr lang="en-US" dirty="0"/>
              <a:t>this</a:t>
            </a:r>
            <a:r>
              <a:rPr lang="it-IT" dirty="0"/>
              <a:t> </a:t>
            </a:r>
            <a:r>
              <a:rPr lang="en-US" dirty="0"/>
              <a:t>topic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Most performant algorithms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Ideal case: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Noise: kriging and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Outliers: kriging and linear interpolation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But kriging is slow...</a:t>
            </a:r>
          </a:p>
          <a:p>
            <a:pPr marL="1200150" lvl="2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Performances indexes: MSE and </a:t>
            </a:r>
            <a:r>
              <a:rPr lang="en-US" dirty="0">
                <a:latin typeface="Gill Sans Light"/>
                <a:cs typeface="Gill Sans Light"/>
              </a:rPr>
              <a:t>execution</a:t>
            </a:r>
            <a:r>
              <a:rPr lang="it-IT" dirty="0">
                <a:latin typeface="Gill Sans Light"/>
                <a:cs typeface="Gill Sans Light"/>
              </a:rPr>
              <a:t> time (</a:t>
            </a:r>
            <a:r>
              <a:rPr lang="en-US" dirty="0">
                <a:latin typeface="Gill Sans Light"/>
                <a:cs typeface="Gill Sans Light"/>
              </a:rPr>
              <a:t>computing 95% confidence interval on 5 repetitions)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composition</a:t>
            </a:r>
            <a:r>
              <a:rPr lang="it-IT" dirty="0">
                <a:latin typeface="Gill Sans Light"/>
                <a:cs typeface="Gill Sans Light"/>
              </a:rPr>
              <a:t> and water </a:t>
            </a:r>
            <a:r>
              <a:rPr lang="en-US" dirty="0">
                <a:latin typeface="Gill Sans Light"/>
                <a:cs typeface="Gill Sans Light"/>
              </a:rPr>
              <a:t>absorption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GUI setup</a:t>
            </a:r>
          </a:p>
        </p:txBody>
      </p:sp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10 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1.163705 ± 0.125673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1.163705 ± 0.125673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971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10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2905337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50 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93157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0.864295 ± 0.053953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0.010351 ± 0.004602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3.2817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0.008439 ± 0.003877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0.862264 ± 0.053311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104.586490 ± 7.493635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31.690825 ± 6.107661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300.709037 ± 65.118698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1.8167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752.686296 ± 135.727415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93157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0.864295 ± 0.053953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0.010351 ± 0.004602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3.2817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0.008439 ± 0.003877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0.862264 ± 0.053311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104.586490 ± 7.493635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31.690825 ± 6.107661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300.709037 ± 65.118698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1.8167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752.686296 ± 135.727415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557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50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3006"/>
            <a:ext cx="2957380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9" cy="391218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Natural </a:t>
            </a:r>
            <a:r>
              <a:rPr lang="en-GB" dirty="0">
                <a:latin typeface="Gill Sans Light"/>
              </a:rPr>
              <a:t>neighbour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340078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GB" dirty="0"/>
              <a:t>Nearest</a:t>
            </a:r>
            <a:r>
              <a:rPr lang="it-IT" dirty="0"/>
              <a:t> </a:t>
            </a:r>
            <a:r>
              <a:rPr lang="en-GB" dirty="0"/>
              <a:t>neighbour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9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8" cy="3912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=5.4114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=0.008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=4.7668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=0.008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3.2817 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=0.008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01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GB" dirty="0"/>
              <a:t>Kriging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9" cy="39121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8" cy="3912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=2.0897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=46.1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=1.2249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91.9 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1.8167 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752.7 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Linear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2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8" cy="39121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7" cy="3912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=2.4736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=0.763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=1.9393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1.164 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1.5946 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0.864 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48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To 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289270" y="1932819"/>
            <a:ext cx="656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Noise filtering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Different outliers rejection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Path drawing</a:t>
            </a:r>
          </a:p>
        </p:txBody>
      </p:sp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 + 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Mission physical bounds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density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Outliers</a:t>
            </a:r>
            <a:r>
              <a:rPr lang="it-IT" dirty="0"/>
              <a:t> + </a:t>
            </a:r>
            <a:r>
              <a:rPr lang="en-US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Different magnitude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Higher for outliers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not filtered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White Gaussian process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𝜎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=0.005 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endParaRPr lang="it-IT" b="1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Random Gaussian seabed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Outliers rejection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Matlab </a:t>
                </a:r>
                <a:r>
                  <a:rPr lang="en-US" i="1" dirty="0">
                    <a:latin typeface="Gill Sans Light"/>
                    <a:cs typeface="Gill Sans Light"/>
                  </a:rPr>
                  <a:t>filloutliers</a:t>
                </a:r>
                <a:r>
                  <a:rPr lang="en-US" dirty="0">
                    <a:latin typeface="Gill Sans Light"/>
                    <a:cs typeface="Gill Sans Light"/>
                  </a:rPr>
                  <a:t> method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Not perfect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3693319"/>
              </a:xfrm>
              <a:prstGeom prst="rect">
                <a:avLst/>
              </a:prstGeom>
              <a:blipFill>
                <a:blip r:embed="rId4"/>
                <a:stretch>
                  <a:fillRect l="-685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57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545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1.163705 ± 0.125673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545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1.163705 ± 0.125673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123816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Linear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731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About the mission: </a:t>
            </a:r>
            <a:r>
              <a:rPr lang="en-US" dirty="0"/>
              <a:t>physical</a:t>
            </a:r>
            <a:r>
              <a:rPr lang="it-IT" dirty="0"/>
              <a:t> bounds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37843" y="1385370"/>
            <a:ext cx="6233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AUV is supposed to move back and forth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steering among the inspected area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navigation error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Transept spacing chosen by users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>
                <a:latin typeface="Gill Sans Light"/>
                <a:cs typeface="Gill Sans Light"/>
              </a:rPr>
              <a:t>Y samples </a:t>
            </a:r>
            <a:r>
              <a:rPr lang="en-US" dirty="0">
                <a:latin typeface="Gill Sans Light"/>
                <a:cs typeface="Gill Sans Light"/>
              </a:rPr>
              <a:t>specified in the GUI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 bound can be imposed by the AUV used (point mass in our case, no bound)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AUV velocity constraints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overlapping between consecutive signals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Echosounder characteristics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464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en-GB" dirty="0"/>
              <a:t>signals</a:t>
            </a:r>
            <a:r>
              <a:rPr lang="it-IT" dirty="0"/>
              <a:t> </a:t>
            </a:r>
            <a:r>
              <a:rPr lang="en-US" dirty="0"/>
              <a:t>overlapping</a:t>
            </a:r>
            <a:r>
              <a:rPr lang="it-IT" dirty="0"/>
              <a:t>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4397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must go back and forth between AUV and seabed before the next ping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“travel” time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duration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AUV velocity 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samples spacing</a:t>
                </a:r>
              </a:p>
              <a:p>
                <a:pPr marL="742950" lvl="1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area X-axis length (</a:t>
                </a:r>
                <a:r>
                  <a:rPr lang="en-US" i="1" dirty="0">
                    <a:latin typeface="Gill Sans Light"/>
                    <a:cs typeface="Gill Sans Light"/>
                  </a:rPr>
                  <a:t>Seabed X</a:t>
                </a:r>
                <a:r>
                  <a:rPr lang="en-US" dirty="0">
                    <a:latin typeface="Gill Sans Light"/>
                    <a:cs typeface="Gill Sans Light"/>
                  </a:rPr>
                  <a:t> in the GUI)</a:t>
                </a:r>
              </a:p>
              <a:p>
                <a:pPr marL="742950" lvl="1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samples among X-axis (</a:t>
                </a:r>
                <a:r>
                  <a:rPr lang="en-US" i="1" dirty="0">
                    <a:latin typeface="Gill Sans Light"/>
                    <a:cs typeface="Gill Sans Light"/>
                  </a:rPr>
                  <a:t>X samples</a:t>
                </a:r>
                <a:r>
                  <a:rPr lang="en-US" dirty="0">
                    <a:latin typeface="Gill Sans Light"/>
                    <a:cs typeface="Gill Sans Light"/>
                  </a:rPr>
                  <a:t> in the GUI)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Travel time is maximum for the maximum detectable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𝐷𝑇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𝑆𝑁𝑅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noise ratio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𝐷𝑇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detection threshold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4397871"/>
              </a:xfrm>
              <a:prstGeom prst="rect">
                <a:avLst/>
              </a:prstGeom>
              <a:blipFill>
                <a:blip r:embed="rId4"/>
                <a:stretch>
                  <a:fillRect l="-685" t="-693" r="-98" b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542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1033</Words>
  <Application>Microsoft Office PowerPoint</Application>
  <PresentationFormat>Presentazione su schermo (4:3)</PresentationFormat>
  <Paragraphs>346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Gill Sans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119</cp:revision>
  <dcterms:created xsi:type="dcterms:W3CDTF">2015-08-31T13:52:36Z</dcterms:created>
  <dcterms:modified xsi:type="dcterms:W3CDTF">2019-05-21T08:21:07Z</dcterms:modified>
</cp:coreProperties>
</file>