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85" r:id="rId5"/>
    <p:sldId id="263" r:id="rId6"/>
    <p:sldId id="284" r:id="rId7"/>
    <p:sldId id="297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2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13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19/05/2019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emf"/><Relationship Id="rId7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8.jpg"/><Relationship Id="rId4" Type="http://schemas.openxmlformats.org/officeDocument/2006/relationships/image" Target="../media/image25.jp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7.jpg"/><Relationship Id="rId4" Type="http://schemas.openxmlformats.org/officeDocument/2006/relationships/image" Target="../media/image24.jp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emf"/><Relationship Id="rId7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9.jpg"/><Relationship Id="rId4" Type="http://schemas.openxmlformats.org/officeDocument/2006/relationships/image" Target="../media/image36.jp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𝑁</m:t>
                      </m:r>
                    </m:oMath>
                  </m:oMathPara>
                </a14:m>
                <a:endParaRPr lang="it-IT" b="0" dirty="0">
                  <a:latin typeface="Gill Sans Light"/>
                  <a:cs typeface="Gill Sans Light"/>
                </a:endParaRPr>
              </a:p>
              <a:p>
                <a:endParaRPr lang="it-IT" b="0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received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source level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transmission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</m:t>
                    </m:r>
                    <m:r>
                      <a:rPr lang="it-IT" i="1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target strength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=40 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Spherical spreading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water absorption coefficient (GUI)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distance traveled by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We </a:t>
                </a:r>
                <a:r>
                  <a:rPr lang="it-IT" dirty="0" err="1">
                    <a:latin typeface="Gill Sans Light"/>
                    <a:cs typeface="Gill Sans Light"/>
                  </a:rPr>
                  <a:t>need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to compute travel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this value we can found a solution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from the transmission loss equation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it-IT" b="0" dirty="0">
                  <a:latin typeface="Gill Sans Light"/>
                </a:endParaRPr>
              </a:p>
              <a:p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𝑐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sound speed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blipFill>
                <a:blip r:embed="rId4"/>
                <a:stretch>
                  <a:fillRect l="-58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/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EA640 </a:t>
            </a:r>
            <a:r>
              <a:rPr lang="it-IT" dirty="0" err="1"/>
              <a:t>echosounder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AC025-9741-4E84-9CB8-D780AA0B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" y="1148304"/>
            <a:ext cx="8209168" cy="4783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DACC4D-AAA5-4799-87BE-63FB61F87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13" y="5434126"/>
            <a:ext cx="914087" cy="720035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8BE2AA2C-C786-4EA2-9FA3-2FFC02F70FB8}"/>
              </a:ext>
            </a:extLst>
          </p:cNvPr>
          <p:cNvSpPr/>
          <p:nvPr/>
        </p:nvSpPr>
        <p:spPr>
          <a:xfrm>
            <a:off x="3614878" y="2248292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CF23EC92-27FD-4CE5-996D-149706712A3C}"/>
              </a:ext>
            </a:extLst>
          </p:cNvPr>
          <p:cNvSpPr/>
          <p:nvPr/>
        </p:nvSpPr>
        <p:spPr>
          <a:xfrm>
            <a:off x="2353257" y="2674069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Ping</a:t>
            </a:r>
            <a:r>
              <a:rPr lang="it-IT" dirty="0"/>
              <a:t> rate </a:t>
            </a:r>
            <a:r>
              <a:rPr lang="it-IT" dirty="0" err="1"/>
              <a:t>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Ping rate </a:t>
                </a:r>
                <a:r>
                  <a:rPr lang="it-IT" dirty="0" err="1">
                    <a:latin typeface="Gill Sans Light"/>
                    <a:cs typeface="Gill Sans Light"/>
                  </a:rPr>
                  <a:t>is</a:t>
                </a:r>
                <a:r>
                  <a:rPr lang="it-IT" dirty="0">
                    <a:latin typeface="Gill Sans Light"/>
                    <a:cs typeface="Gill Sans Light"/>
                  </a:rPr>
                  <a:t> limited by </a:t>
                </a:r>
                <a:r>
                  <a:rPr lang="it-IT" dirty="0" err="1">
                    <a:latin typeface="Gill Sans Light"/>
                    <a:cs typeface="Gill Sans Light"/>
                  </a:rPr>
                  <a:t>echosounder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it-IT" dirty="0" err="1">
                    <a:latin typeface="Gill Sans Light"/>
                    <a:cs typeface="Gill Sans Light"/>
                  </a:rPr>
                  <a:t>characteristics</a:t>
                </a:r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Gill Sans Light"/>
                    <a:cs typeface="Gill Sans Light"/>
                  </a:rPr>
                  <a:t>Ping</a:t>
                </a:r>
                <a:r>
                  <a:rPr lang="it-IT" dirty="0">
                    <a:latin typeface="Gill Sans Light"/>
                    <a:cs typeface="Gill Sans Light"/>
                  </a:rPr>
                  <a:t> rate can be </a:t>
                </a:r>
                <a:r>
                  <a:rPr lang="it-IT" dirty="0" err="1">
                    <a:latin typeface="Gill Sans Light"/>
                    <a:cs typeface="Gill Sans Light"/>
                  </a:rPr>
                  <a:t>computed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it-IT" dirty="0" err="1">
                    <a:latin typeface="Gill Sans Light"/>
                    <a:cs typeface="Gill Sans Light"/>
                  </a:rPr>
                  <a:t>as</a:t>
                </a:r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previous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𝑡𝑟𝑎𝑣𝑒𝑙𝑒𝑑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latin typeface="Gill Sans Light"/>
                </a:endParaRPr>
              </a:p>
              <a:p>
                <a:pPr/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blipFill>
                <a:blip r:embed="rId4"/>
                <a:stretch>
                  <a:fillRect l="-58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48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Ping</a:t>
            </a:r>
            <a:r>
              <a:rPr lang="it-IT" dirty="0"/>
              <a:t> rate </a:t>
            </a:r>
            <a:r>
              <a:rPr lang="it-IT" dirty="0" err="1"/>
              <a:t>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From floor function definition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𝐴𝑈𝑉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/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6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83283"/>
            <a:ext cx="2088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it-IT" dirty="0">
                <a:latin typeface="Gill Sans Light"/>
              </a:rPr>
              <a:t>Ideal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0.2612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0.2612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/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7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=−8.3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=0.72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𝑑𝑏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/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𝑘𝑚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30 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86196"/>
            <a:ext cx="3096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it-IT" dirty="0" err="1">
                <a:latin typeface="Gill Sans Light"/>
              </a:rPr>
              <a:t>Possible</a:t>
            </a:r>
            <a:r>
              <a:rPr lang="it-IT" dirty="0">
                <a:latin typeface="Gill Sans Light"/>
              </a:rPr>
              <a:t>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6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Samples </a:t>
            </a:r>
            <a:r>
              <a:rPr lang="it-IT" dirty="0" err="1"/>
              <a:t>density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94797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Users can </a:t>
            </a:r>
            <a:r>
              <a:rPr lang="it-IT" dirty="0" err="1">
                <a:latin typeface="Gill Sans Light"/>
                <a:cs typeface="Gill Sans Light"/>
              </a:rPr>
              <a:t>change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it-IT" dirty="0" err="1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More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it-IT" dirty="0" err="1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it-IT" dirty="0" err="1">
                <a:latin typeface="Gill Sans Light"/>
                <a:cs typeface="Gill Sans Light"/>
              </a:rPr>
              <a:t>noise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  <a:cs typeface="Gill Sans Light"/>
              </a:rPr>
              <a:t>Outliers</a:t>
            </a:r>
            <a:r>
              <a:rPr lang="it-IT" dirty="0">
                <a:latin typeface="Gill Sans Light"/>
                <a:cs typeface="Gill Sans Light"/>
              </a:rPr>
              <a:t> are more </a:t>
            </a:r>
            <a:r>
              <a:rPr lang="it-IT" dirty="0" err="1">
                <a:latin typeface="Gill Sans Light"/>
                <a:cs typeface="Gill Sans Light"/>
              </a:rPr>
              <a:t>likely</a:t>
            </a:r>
            <a:r>
              <a:rPr lang="it-IT" dirty="0">
                <a:latin typeface="Gill Sans Light"/>
                <a:cs typeface="Gill Sans Light"/>
              </a:rPr>
              <a:t> to be </a:t>
            </a:r>
            <a:r>
              <a:rPr lang="it-IT" dirty="0" err="1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and </a:t>
            </a:r>
            <a:r>
              <a:rPr lang="it-IT" dirty="0" err="1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rejected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complexity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  <a:cs typeface="Gill Sans Light"/>
              </a:rPr>
              <a:t>Slower</a:t>
            </a:r>
            <a:r>
              <a:rPr lang="it-IT" dirty="0">
                <a:latin typeface="Gill Sans Light"/>
                <a:cs typeface="Gill Sans Light"/>
              </a:rPr>
              <a:t> AUV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data for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it-IT" dirty="0" err="1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complexity</a:t>
            </a:r>
            <a:endParaRPr lang="it-IT" dirty="0">
              <a:latin typeface="Gill Sans Light"/>
              <a:cs typeface="Gill Sans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it-IT" dirty="0" err="1">
                <a:latin typeface="Gill Sans Light"/>
                <a:cs typeface="Gill Sans Light"/>
              </a:rPr>
              <a:t>probability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it-IT" dirty="0" err="1">
                <a:latin typeface="Gill Sans Light"/>
                <a:cs typeface="Gill Sans Light"/>
              </a:rPr>
              <a:t>measuring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critical</a:t>
            </a:r>
            <a:r>
              <a:rPr lang="it-IT" dirty="0">
                <a:latin typeface="Gill Sans Light"/>
                <a:cs typeface="Gill Sans Light"/>
              </a:rPr>
              <a:t>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  <a:cs typeface="Gill Sans Light"/>
              </a:rPr>
              <a:t>Faster</a:t>
            </a:r>
            <a:r>
              <a:rPr lang="it-IT" dirty="0">
                <a:latin typeface="Gill Sans Light"/>
                <a:cs typeface="Gill Sans Light"/>
              </a:rPr>
              <a:t> AUV (</a:t>
            </a:r>
            <a:r>
              <a:rPr lang="it-IT" dirty="0" err="1">
                <a:latin typeface="Gill Sans Light"/>
                <a:cs typeface="Gill Sans Light"/>
              </a:rPr>
              <a:t>upper-bounded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velocity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Random </a:t>
            </a:r>
            <a:r>
              <a:rPr lang="it-IT" dirty="0" err="1">
                <a:latin typeface="Gill Sans Light"/>
                <a:cs typeface="Gill Sans Light"/>
              </a:rPr>
              <a:t>Gaussian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it-IT" dirty="0" err="1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for testing</a:t>
            </a:r>
          </a:p>
        </p:txBody>
      </p:sp>
    </p:spTree>
    <p:extLst>
      <p:ext uri="{BB962C8B-B14F-4D97-AF65-F5344CB8AC3E}">
        <p14:creationId xmlns:p14="http://schemas.microsoft.com/office/powerpoint/2010/main" val="25371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455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it-IT" dirty="0" err="1">
                <a:latin typeface="Gill Sans Light"/>
              </a:rPr>
              <a:t>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2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composition</a:t>
            </a:r>
            <a:r>
              <a:rPr lang="it-IT" dirty="0">
                <a:latin typeface="Gill Sans Light"/>
                <a:cs typeface="Gill Sans Light"/>
              </a:rPr>
              <a:t> and 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GUI setup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971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it-IT" dirty="0" err="1">
                <a:latin typeface="Gill Sans Light"/>
              </a:rPr>
              <a:t>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33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smtClean="0"/>
                                    </m:ctrlPr>
                                  </m:sSupPr>
                                  <m:e>
                                    <m:r>
                                      <a:rPr lang="it-IT" sz="1600" smtClean="0"/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smtClean="0"/>
                                    </m:ctrlPr>
                                  </m:sSubPr>
                                  <m:e>
                                    <m:r>
                                      <a:rPr lang="it-IT" sz="1600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/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/>
                                  <m:t>(</m:t>
                                </m:r>
                                <m:r>
                                  <a:rPr lang="it-IT" sz="1600" smtClean="0"/>
                                  <m:t>𝒔</m:t>
                                </m:r>
                                <m:r>
                                  <a:rPr lang="it-IT" sz="16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557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Natural </a:t>
            </a:r>
            <a:r>
              <a:rPr lang="en-US" dirty="0" err="1">
                <a:latin typeface="Gill Sans Light"/>
              </a:rPr>
              <a:t>neighbour</a:t>
            </a:r>
            <a:endParaRPr lang="en-US" dirty="0">
              <a:latin typeface="Gill Sans Ligh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it-IT" dirty="0" err="1">
                <a:latin typeface="Gill Sans Light"/>
              </a:rPr>
              <a:t>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=5.4114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=0.008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=4.7668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3.2817 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01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 err="1"/>
              <a:t>Kriging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=2.0897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=46.1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=1.2249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91.9 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1.8167 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752.7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Linear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2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8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7" cy="3912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=2.4736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=0.763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=1.9393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1.164 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1.5946 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0.864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8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Path drawing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 +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Mission physical bounds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  <a:r>
              <a:rPr lang="it-IT" dirty="0"/>
              <a:t> + </a:t>
            </a:r>
            <a:r>
              <a:rPr lang="en-US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Different magnitude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Higher for outliers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not filtered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White Gaussian process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Random Gaussian seabed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rejection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Matlab </a:t>
                </a:r>
                <a:r>
                  <a:rPr lang="en-US" i="1" dirty="0">
                    <a:latin typeface="Gill Sans Light"/>
                    <a:cs typeface="Gill Sans Light"/>
                  </a:rPr>
                  <a:t>filloutliers</a:t>
                </a:r>
                <a:r>
                  <a:rPr lang="en-US" dirty="0">
                    <a:latin typeface="Gill Sans Light"/>
                    <a:cs typeface="Gill Sans Light"/>
                  </a:rPr>
                  <a:t> method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Not perfect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blipFill>
                <a:blip r:embed="rId4"/>
                <a:stretch>
                  <a:fillRect l="-685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7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545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545880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1.163705 ± 0.125673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it-IT" dirty="0" err="1">
                <a:latin typeface="Gill Sans Light"/>
              </a:rPr>
              <a:t>neighbour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31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About the mission: </a:t>
            </a:r>
            <a:r>
              <a:rPr lang="en-US" dirty="0"/>
              <a:t>physical</a:t>
            </a:r>
            <a:r>
              <a:rPr lang="it-IT" dirty="0"/>
              <a:t> bounds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is supposed to move back and forth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among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navigation error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Transept spacing chosen by users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</a:t>
            </a:r>
            <a:r>
              <a:rPr lang="en-US" dirty="0">
                <a:latin typeface="Gill Sans Light"/>
                <a:cs typeface="Gill Sans Light"/>
              </a:rPr>
              <a:t>specified in the GUI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 bound can be imposed by the AUV used (point mass in our case, no bound)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velocity constraints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 characteristics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it-IT" dirty="0" err="1"/>
              <a:t>signals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must go back and forth between AUV and seabed before the next ping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“travel” time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duration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AUV velocity 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spacing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area X-axis length (</a:t>
                </a:r>
                <a:r>
                  <a:rPr lang="en-US" i="1" dirty="0">
                    <a:latin typeface="Gill Sans Light"/>
                    <a:cs typeface="Gill Sans Light"/>
                  </a:rPr>
                  <a:t>Seabed X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among X-axis (</a:t>
                </a: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Travel time is maximum for the maximum detectable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𝑆𝑁𝑅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noise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𝐷𝑇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detection threshold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blipFill>
                <a:blip r:embed="rId4"/>
                <a:stretch>
                  <a:fillRect l="-685" t="-693" r="-98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1033</Words>
  <Application>Microsoft Office PowerPoint</Application>
  <PresentationFormat>Presentazione su schermo (4:3)</PresentationFormat>
  <Paragraphs>346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118</cp:revision>
  <dcterms:created xsi:type="dcterms:W3CDTF">2015-08-31T13:52:36Z</dcterms:created>
  <dcterms:modified xsi:type="dcterms:W3CDTF">2019-05-19T17:27:07Z</dcterms:modified>
</cp:coreProperties>
</file>