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83" r:id="rId7"/>
    <p:sldId id="263" r:id="rId8"/>
    <p:sldId id="284" r:id="rId9"/>
    <p:sldId id="266" r:id="rId10"/>
    <p:sldId id="285" r:id="rId11"/>
    <p:sldId id="286" r:id="rId12"/>
    <p:sldId id="265" r:id="rId13"/>
    <p:sldId id="287" r:id="rId14"/>
    <p:sldId id="264" r:id="rId15"/>
    <p:sldId id="288" r:id="rId16"/>
    <p:sldId id="28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0" r:id="rId25"/>
    <p:sldId id="291" r:id="rId26"/>
    <p:sldId id="275" r:id="rId27"/>
    <p:sldId id="292" r:id="rId28"/>
    <p:sldId id="293" r:id="rId29"/>
    <p:sldId id="276" r:id="rId30"/>
    <p:sldId id="294" r:id="rId31"/>
    <p:sldId id="295" r:id="rId32"/>
    <p:sldId id="277" r:id="rId33"/>
    <p:sldId id="281" r:id="rId34"/>
    <p:sldId id="296" r:id="rId35"/>
    <p:sldId id="297" r:id="rId36"/>
    <p:sldId id="282" r:id="rId3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5.jp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8.jpg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36.jpg"/><Relationship Id="rId4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6690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2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84212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5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07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2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18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37711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Application GUI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Gill Sans Light" charset="0"/>
              <a:sym typeface="Gill Sans Light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995877" y="1364447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Created using </a:t>
            </a:r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Matlab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appdesigner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tool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Light"/>
              </a:rPr>
              <a:t>Output: seabed map, interpolated map, execution time and mean square error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1" dirty="0">
                <a:solidFill>
                  <a:prstClr val="black"/>
                </a:solidFill>
                <a:latin typeface="Gill Sans Light"/>
              </a:rPr>
              <a:t>Use previous data </a:t>
            </a:r>
            <a:r>
              <a:rPr lang="en-US" dirty="0">
                <a:solidFill>
                  <a:prstClr val="black"/>
                </a:solidFill>
                <a:latin typeface="Gill Sans Light"/>
              </a:rPr>
              <a:t>allows to run different interpolation techniques without repeating the mission simulation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1EE6BA-732C-4C35-9C42-3DBFDB67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56" y="2854573"/>
            <a:ext cx="4318220" cy="34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SG" dirty="0"/>
              <a:t>Seabed</a:t>
            </a:r>
            <a:r>
              <a:rPr lang="it-IT" dirty="0"/>
              <a:t> </a:t>
            </a:r>
            <a:r>
              <a:rPr lang="en-US" dirty="0"/>
              <a:t>types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427928" y="1198780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Signal reflection is influenced by seabed 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This influenced can be taken in account by modifying the </a:t>
            </a:r>
            <a:r>
              <a:rPr lang="en-US" b="1" dirty="0">
                <a:latin typeface="Gill Sans Light"/>
                <a:cs typeface="Gill Sans Light"/>
              </a:rPr>
              <a:t>target strength</a:t>
            </a:r>
            <a:r>
              <a:rPr lang="en-US" dirty="0">
                <a:latin typeface="Gill Sans Light"/>
                <a:cs typeface="Gill Sans Light"/>
              </a:rPr>
              <a:t> parameter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4E31E61-42B8-4081-AB79-1B64B3B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35388"/>
              </p:ext>
            </p:extLst>
          </p:nvPr>
        </p:nvGraphicFramePr>
        <p:xfrm>
          <a:off x="1879076" y="2405668"/>
          <a:ext cx="5385848" cy="339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924">
                  <a:extLst>
                    <a:ext uri="{9D8B030D-6E8A-4147-A177-3AD203B41FA5}">
                      <a16:colId xmlns:a16="http://schemas.microsoft.com/office/drawing/2014/main" val="2389954896"/>
                    </a:ext>
                  </a:extLst>
                </a:gridCol>
                <a:gridCol w="2692924">
                  <a:extLst>
                    <a:ext uri="{9D8B030D-6E8A-4147-A177-3AD203B41FA5}">
                      <a16:colId xmlns:a16="http://schemas.microsoft.com/office/drawing/2014/main" val="3141029240"/>
                    </a:ext>
                  </a:extLst>
                </a:gridCol>
              </a:tblGrid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TS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8870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0223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2322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Clayey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89360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Sand-Silt-Clay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013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1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77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Very 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171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r>
                        <a:rPr lang="en-US" sz="1600" dirty="0"/>
                        <a:t>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6238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r>
                        <a:rPr lang="en-US" sz="1600" dirty="0"/>
                        <a:t>Coarse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359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831E9E-0AB3-48EE-8EAB-BA97624D5697}"/>
              </a:ext>
            </a:extLst>
          </p:cNvPr>
          <p:cNvSpPr txBox="1"/>
          <p:nvPr/>
        </p:nvSpPr>
        <p:spPr>
          <a:xfrm>
            <a:off x="2132269" y="5817098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(From Lurton An Introduction to UWA, 2nd Ed.,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/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blipFill>
                <a:blip r:embed="rId4"/>
                <a:stretch>
                  <a:fillRect l="-2446" r="-21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E95ADEFF-8F9D-436C-9A47-669D207811E1}"/>
              </a:ext>
            </a:extLst>
          </p:cNvPr>
          <p:cNvSpPr/>
          <p:nvPr/>
        </p:nvSpPr>
        <p:spPr>
          <a:xfrm>
            <a:off x="7305931" y="27464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41F45DB9-BAD9-4FDC-818B-3C38F8F93617}"/>
              </a:ext>
            </a:extLst>
          </p:cNvPr>
          <p:cNvSpPr/>
          <p:nvPr/>
        </p:nvSpPr>
        <p:spPr>
          <a:xfrm>
            <a:off x="7305931" y="414327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DB1FDEF4-6FBF-4C59-9059-8B8D6FA523DE}"/>
              </a:ext>
            </a:extLst>
          </p:cNvPr>
          <p:cNvSpPr/>
          <p:nvPr/>
        </p:nvSpPr>
        <p:spPr>
          <a:xfrm>
            <a:off x="7305931" y="51258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5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Water </a:t>
            </a:r>
            <a:r>
              <a:rPr lang="en-US" dirty="0"/>
              <a:t>absorption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55719" y="1277413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Water absorbs signal power linearly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Coefficient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depends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signal</a:t>
            </a:r>
            <a:r>
              <a:rPr lang="it-IT" dirty="0">
                <a:latin typeface="Gill Sans Light"/>
                <a:cs typeface="Gill Sans Light"/>
              </a:rPr>
              <a:t> frequency and water temperature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/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=40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blipFill>
                <a:blip r:embed="rId4"/>
                <a:stretch>
                  <a:fillRect l="-1907" t="-2174" r="-19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518F1C7-B869-4524-9724-0FCD26E1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03403"/>
              </p:ext>
            </p:extLst>
          </p:nvPr>
        </p:nvGraphicFramePr>
        <p:xfrm>
          <a:off x="339365" y="2525251"/>
          <a:ext cx="84722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55">
                  <a:extLst>
                    <a:ext uri="{9D8B030D-6E8A-4147-A177-3AD203B41FA5}">
                      <a16:colId xmlns:a16="http://schemas.microsoft.com/office/drawing/2014/main" val="3218379640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35091884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8662275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011881978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317947671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79356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5623847"/>
                    </a:ext>
                  </a:extLst>
                </a:gridCol>
              </a:tblGrid>
              <a:tr h="24451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Temperature</a:t>
                      </a:r>
                    </a:p>
                    <a:p>
                      <a:pPr algn="ctr"/>
                      <a:r>
                        <a:rPr lang="en-US" b="1" dirty="0"/>
                        <a:t>(°C)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Absorption (dB/km)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1451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Frequency (kHz)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0553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2389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  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1.3  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8567368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6574434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91140704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0.05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0.29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938869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F389-9DE4-48C9-B6C1-503D83CA1F4D}"/>
              </a:ext>
            </a:extLst>
          </p:cNvPr>
          <p:cNvSpPr txBox="1"/>
          <p:nvPr/>
        </p:nvSpPr>
        <p:spPr>
          <a:xfrm>
            <a:off x="3143670" y="5387935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Engineering ToolBox, (2014). </a:t>
            </a:r>
            <a:r>
              <a:rPr lang="en-US" i="1" dirty="0">
                <a:latin typeface="Gill Sans Light"/>
              </a:rPr>
              <a:t>Sea Water - Attenuation of Sound</a:t>
            </a:r>
            <a:endParaRPr lang="en-US" dirty="0">
              <a:latin typeface="Gill Sans Light"/>
            </a:endParaRPr>
          </a:p>
        </p:txBody>
      </p:sp>
      <p:sp>
        <p:nvSpPr>
          <p:cNvPr id="2" name="Freccia in su 1">
            <a:extLst>
              <a:ext uri="{FF2B5EF4-FFF2-40B4-BE49-F238E27FC236}">
                <a16:creationId xmlns:a16="http://schemas.microsoft.com/office/drawing/2014/main" id="{D89062DD-1B43-4684-BD84-6D90ADB501B2}"/>
              </a:ext>
            </a:extLst>
          </p:cNvPr>
          <p:cNvSpPr/>
          <p:nvPr/>
        </p:nvSpPr>
        <p:spPr>
          <a:xfrm>
            <a:off x="6890994" y="4887854"/>
            <a:ext cx="348791" cy="2726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shapes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types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coefficient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and </a:t>
            </a:r>
            <a:r>
              <a:rPr lang="en-US" dirty="0"/>
              <a:t>measurement</a:t>
            </a:r>
            <a:r>
              <a:rPr lang="it-IT" dirty="0"/>
              <a:t> </a:t>
            </a:r>
            <a:r>
              <a:rPr lang="en-US" dirty="0"/>
              <a:t>errors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99538" y="1437388"/>
            <a:ext cx="5280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 the </a:t>
            </a:r>
            <a:r>
              <a:rPr lang="en-US" dirty="0">
                <a:latin typeface="Gill Sans Light"/>
                <a:cs typeface="Gill Sans Light"/>
              </a:rPr>
              <a:t>real</a:t>
            </a:r>
            <a:r>
              <a:rPr lang="it-IT" dirty="0">
                <a:latin typeface="Gill Sans Light"/>
                <a:cs typeface="Gill Sans Light"/>
              </a:rPr>
              <a:t> world sampling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Various</a:t>
            </a:r>
            <a:r>
              <a:rPr lang="it-IT" dirty="0">
                <a:latin typeface="Gill Sans Light"/>
                <a:cs typeface="Gill Sans Light"/>
              </a:rPr>
              <a:t> sources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Ambient </a:t>
            </a:r>
            <a:r>
              <a:rPr lang="en-US" dirty="0">
                <a:latin typeface="Gill Sans Light"/>
                <a:cs typeface="Gill Sans Light"/>
              </a:rPr>
              <a:t>conditions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sea</a:t>
            </a:r>
            <a:r>
              <a:rPr lang="it-IT" dirty="0">
                <a:latin typeface="Gill Sans Light"/>
                <a:cs typeface="Gill Sans Light"/>
              </a:rPr>
              <a:t> state, </a:t>
            </a:r>
            <a:r>
              <a:rPr lang="en-US" dirty="0">
                <a:latin typeface="Gill Sans Light"/>
                <a:cs typeface="Gill Sans Light"/>
              </a:rPr>
              <a:t>wind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Vehicles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traffic</a:t>
            </a:r>
            <a:r>
              <a:rPr lang="it-IT" dirty="0">
                <a:latin typeface="Gill Sans Light"/>
                <a:cs typeface="Gill Sans Light"/>
              </a:rPr>
              <a:t> and AUV </a:t>
            </a:r>
            <a:r>
              <a:rPr lang="en-US" dirty="0">
                <a:latin typeface="Gill Sans Light"/>
                <a:cs typeface="Gill Sans Light"/>
              </a:rPr>
              <a:t>itself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Measurement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</a:t>
            </a:r>
            <a:r>
              <a:rPr lang="en-US" dirty="0">
                <a:latin typeface="Gill Sans Light"/>
                <a:cs typeface="Gill Sans Light"/>
              </a:rPr>
              <a:t>also</a:t>
            </a:r>
            <a:r>
              <a:rPr lang="it-IT" dirty="0">
                <a:latin typeface="Gill Sans Light"/>
                <a:cs typeface="Gill Sans Light"/>
              </a:rPr>
              <a:t>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Incorrect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sensor</a:t>
            </a:r>
            <a:r>
              <a:rPr lang="it-IT" dirty="0">
                <a:latin typeface="Gill Sans Light"/>
                <a:cs typeface="Gill Sans Light"/>
              </a:rPr>
              <a:t> position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Imperfections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Systematic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easily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corrected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too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thus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supposed as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approximations can be 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Any variation from that approximation is modeled as a white gaussian process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FFEB12-B7B1-437B-9E3D-33EB6AB4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99" y="1465949"/>
            <a:ext cx="2975288" cy="41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</a:t>
            </a:r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How to compute </a:t>
                </a:r>
                <a:r>
                  <a:rPr lang="en-US" dirty="0">
                    <a:latin typeface="Gill Sans Light"/>
                    <a:cs typeface="Gill Sans Light"/>
                  </a:rPr>
                  <a:t>noise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variance</a:t>
                </a:r>
                <a:r>
                  <a:rPr lang="it-IT" dirty="0">
                    <a:latin typeface="Gill Sans Light"/>
                    <a:cs typeface="Gill Sans Light"/>
                  </a:rPr>
                  <a:t>?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It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depends</a:t>
                </a:r>
                <a:r>
                  <a:rPr lang="it-IT" dirty="0">
                    <a:latin typeface="Gill Sans Light"/>
                    <a:cs typeface="Gill Sans Light"/>
                  </a:rPr>
                  <a:t> on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depth</a:t>
                </a:r>
                <a:r>
                  <a:rPr lang="it-IT" dirty="0">
                    <a:latin typeface="Gill Sans Light"/>
                    <a:cs typeface="Gill Sans Light"/>
                  </a:rPr>
                  <a:t>, water, </a:t>
                </a:r>
                <a:r>
                  <a:rPr lang="en-US" dirty="0">
                    <a:latin typeface="Gill Sans Light"/>
                    <a:cs typeface="Gill Sans Light"/>
                  </a:rPr>
                  <a:t>signal</a:t>
                </a:r>
                <a:r>
                  <a:rPr lang="it-IT" dirty="0">
                    <a:latin typeface="Gill Sans Light"/>
                    <a:cs typeface="Gill Sans Light"/>
                  </a:rPr>
                  <a:t> frequency, …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Let’s use</a:t>
                </a:r>
                <a:r>
                  <a:rPr lang="en-US" b="1" dirty="0">
                    <a:latin typeface="Gill Sans Light"/>
                    <a:cs typeface="Gill Sans Light"/>
                  </a:rPr>
                  <a:t> EA640 echosounder </a:t>
                </a:r>
                <a:r>
                  <a:rPr lang="en-US" dirty="0">
                    <a:latin typeface="Gill Sans Light"/>
                    <a:cs typeface="Gill Sans Light"/>
                  </a:rPr>
                  <a:t>data from Kongsberg Maritime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</a:rPr>
                  <a:t>At 12 kHz has a resolution of </a:t>
                </a:r>
                <a:r>
                  <a:rPr lang="en-US" b="1" dirty="0">
                    <a:latin typeface="Gill Sans Light"/>
                  </a:rPr>
                  <a:t>19.6 cm</a:t>
                </a:r>
                <a:endParaRPr lang="en-US" b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Assumptions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«Medium»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 from the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neutral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=200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Gill Sans Light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=110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≅177.8279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−0.196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=110.0192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=109.9809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</a:endParaRPr>
              </a:p>
              <a:p>
                <a:pPr algn="ctr"/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Random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error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must be in the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interval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  <m:t>−0.02; +0. 02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𝝈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.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𝟎𝟎𝟓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𝒅𝑩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 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blipFill>
                <a:blip r:embed="rId4"/>
                <a:stretch>
                  <a:fillRect l="-69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51E3E41C-7637-4C43-8D39-9D86C9DF3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055" y="2473307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Interpolation</a:t>
            </a:r>
            <a:r>
              <a:rPr lang="it-IT" dirty="0"/>
              <a:t> with </a:t>
            </a:r>
            <a:r>
              <a:rPr lang="en-US" dirty="0"/>
              <a:t>noise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649A7B-10F5-4FEB-ACFE-16C9294C9A5D}"/>
              </a:ext>
            </a:extLst>
          </p:cNvPr>
          <p:cNvSpPr txBox="1"/>
          <p:nvPr/>
        </p:nvSpPr>
        <p:spPr>
          <a:xfrm>
            <a:off x="1374688" y="1607070"/>
            <a:ext cx="528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first test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done</a:t>
            </a:r>
            <a:r>
              <a:rPr lang="it-IT" dirty="0">
                <a:latin typeface="Gill Sans Light"/>
                <a:cs typeface="Gill Sans Light"/>
              </a:rPr>
              <a:t> with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Testing how methods are influenced by not perfect data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Filtering data can improve performances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filters can change interpolation method results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latin typeface="Gill Sans Light"/>
                <a:cs typeface="Gill Sans Light"/>
              </a:rPr>
              <a:t>To do</a:t>
            </a:r>
            <a:r>
              <a:rPr lang="en-US" i="1" dirty="0">
                <a:latin typeface="Gill Sans Light"/>
                <a:cs typeface="Gill Sans Light"/>
              </a:rPr>
              <a:t>: evaluate performances with different filters</a:t>
            </a:r>
          </a:p>
        </p:txBody>
      </p:sp>
    </p:spTree>
    <p:extLst>
      <p:ext uri="{BB962C8B-B14F-4D97-AF65-F5344CB8AC3E}">
        <p14:creationId xmlns:p14="http://schemas.microsoft.com/office/powerpoint/2010/main" val="391735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494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447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8766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994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40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84917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4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Tested</a:t>
            </a:r>
            <a:r>
              <a:rPr lang="it-IT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178571" r="-101773" b="-11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278571" r="-101773" b="-10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378571" r="-101773" b="-9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51786" r="-101773" b="-7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434021" r="-101773" b="-310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539583" r="-101773" b="-213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32990" r="-101773" b="-1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732990" r="-101773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34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988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26196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47707" y="1148304"/>
            <a:ext cx="6565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 outlier is a data point that differs significantly from other observations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 magnitude than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 generated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Matlab implements a function </a:t>
            </a:r>
            <a:r>
              <a:rPr lang="en-US" i="1" dirty="0">
                <a:latin typeface="Gill Sans Light"/>
                <a:cs typeface="Gill Sans Light"/>
              </a:rPr>
              <a:t>filloutliers</a:t>
            </a:r>
            <a:r>
              <a:rPr lang="en-US" dirty="0">
                <a:latin typeface="Gill Sans Light"/>
                <a:cs typeface="Gill Sans Light"/>
              </a:rPr>
              <a:t> which identifies and replaces outliers accordingly to the methods specified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Parameters used during the test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‘fillmethod’ → </a:t>
            </a:r>
            <a:r>
              <a:rPr lang="en-US" i="1" dirty="0">
                <a:latin typeface="Gill Sans Light"/>
                <a:cs typeface="Gill Sans Light"/>
              </a:rPr>
              <a:t>‘linear’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‘findmethod’ → </a:t>
            </a:r>
            <a:r>
              <a:rPr lang="en-US" i="1" dirty="0">
                <a:latin typeface="Gill Sans Light"/>
                <a:cs typeface="Gill Sans Light"/>
              </a:rPr>
              <a:t>‘gesd’</a:t>
            </a:r>
            <a:endParaRPr lang="it-IT" i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i="1" dirty="0">
                <a:latin typeface="Gill Sans Light"/>
                <a:cs typeface="Gill Sans Light"/>
              </a:rPr>
              <a:t>To do: </a:t>
            </a:r>
            <a:r>
              <a:rPr lang="en-US" i="1" dirty="0">
                <a:latin typeface="Gill Sans Light"/>
                <a:cs typeface="Gill Sans Light"/>
              </a:rPr>
              <a:t>evaluate</a:t>
            </a:r>
            <a:r>
              <a:rPr lang="it-IT" i="1" dirty="0">
                <a:latin typeface="Gill Sans Light"/>
                <a:cs typeface="Gill Sans Light"/>
              </a:rPr>
              <a:t> performances with </a:t>
            </a:r>
            <a:r>
              <a:rPr lang="en-US" i="1" dirty="0">
                <a:latin typeface="Gill Sans Light"/>
                <a:cs typeface="Gill Sans Light"/>
              </a:rPr>
              <a:t>different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outlier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rejection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methods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mappa, tavolo&#10;&#10;Descrizione generata automaticamente">
            <a:extLst>
              <a:ext uri="{FF2B5EF4-FFF2-40B4-BE49-F238E27FC236}">
                <a16:creationId xmlns:a16="http://schemas.microsoft.com/office/drawing/2014/main" id="{A3110F85-69AF-4F90-98CB-DC0D28EA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3" y="4051977"/>
            <a:ext cx="8360125" cy="23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u="none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513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258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69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42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Simulations with both noise and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Performances increasing and decreasing number of samples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Physical mission bounds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Ideal case </a:t>
            </a:r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10 m x 10 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10 x 50 samples </a:t>
                </a:r>
                <a:r>
                  <a:rPr lang="en-ZA" dirty="0">
                    <a:latin typeface="Gill Sans Light"/>
                    <a:cs typeface="Gill Sans Light"/>
                  </a:rPr>
                  <a:t>required</a:t>
                </a:r>
                <a:r>
                  <a:rPr lang="it-IT" dirty="0">
                    <a:latin typeface="Gill Sans Light"/>
                    <a:cs typeface="Gill Sans Light"/>
                  </a:rPr>
                  <a:t> by user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Granularity for computation: 1 cm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Neutral seabed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water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noise, no outliers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mission depth: 100m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 level: 200 dB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Detection threshold: 90 dB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r>
                  <a:rPr lang="en-US" dirty="0">
                    <a:latin typeface="Gill Sans Light"/>
                    <a:cs typeface="Gill Sans Light"/>
                  </a:rPr>
                  <a:t>Results are evaluated using Mean Square Error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and execution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, computing 95% confidence interval on 5 repetitions)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blipFill>
                <a:blip r:embed="rId4"/>
                <a:stretch>
                  <a:fillRect l="-78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10704" y="1148304"/>
            <a:ext cx="3186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Plane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Step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BDD8A-6DFF-49B4-904D-36B29F16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0" y="1461487"/>
            <a:ext cx="7919071" cy="2187013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042205-D539-4E85-9883-0B343C24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84" y="4086521"/>
            <a:ext cx="7916617" cy="21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EE8DF4-1081-42F8-94CB-2F8D94EC0E88}"/>
              </a:ext>
            </a:extLst>
          </p:cNvPr>
          <p:cNvSpPr txBox="1"/>
          <p:nvPr/>
        </p:nvSpPr>
        <p:spPr>
          <a:xfrm>
            <a:off x="951321" y="1148304"/>
            <a:ext cx="362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Product of sinusoids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 Gaussian surface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4C57F6D-ABE1-4F28-94EE-EB42F5DE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6" y="4016223"/>
            <a:ext cx="7870550" cy="21611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1BC8A6-F876-4518-9102-EE04F308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6" y="1502821"/>
            <a:ext cx="7826390" cy="21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54" y="1270893"/>
            <a:ext cx="2960574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88" y="1270895"/>
            <a:ext cx="2960573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83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1338</Words>
  <Application>Microsoft Office PowerPoint</Application>
  <PresentationFormat>Presentazione su schermo (4:3)</PresentationFormat>
  <Paragraphs>537</Paragraphs>
  <Slides>36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76</cp:revision>
  <dcterms:created xsi:type="dcterms:W3CDTF">2015-08-31T13:52:36Z</dcterms:created>
  <dcterms:modified xsi:type="dcterms:W3CDTF">2019-05-14T10:02:35Z</dcterms:modified>
</cp:coreProperties>
</file>