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57" r:id="rId4"/>
    <p:sldId id="290" r:id="rId5"/>
    <p:sldId id="291" r:id="rId6"/>
    <p:sldId id="292" r:id="rId7"/>
    <p:sldId id="285" r:id="rId8"/>
    <p:sldId id="293" r:id="rId9"/>
    <p:sldId id="263" r:id="rId10"/>
    <p:sldId id="284" r:id="rId11"/>
    <p:sldId id="287" r:id="rId12"/>
    <p:sldId id="282" r:id="rId13"/>
    <p:sldId id="288" r:id="rId14"/>
    <p:sldId id="294" r:id="rId15"/>
    <p:sldId id="286" r:id="rId16"/>
    <p:sldId id="289" r:id="rId17"/>
    <p:sldId id="295" r:id="rId18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39" autoAdjust="0"/>
    <p:restoredTop sz="95226" autoAdjust="0"/>
  </p:normalViewPr>
  <p:slideViewPr>
    <p:cSldViewPr snapToGrid="0" snapToObjects="1">
      <p:cViewPr varScale="1">
        <p:scale>
          <a:sx n="82" d="100"/>
          <a:sy n="82" d="100"/>
        </p:scale>
        <p:origin x="1349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A5780-C903-4978-8C5C-CC56200581D3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395BB-575F-4B8D-BDB5-1D314BA51C2E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3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95BB-575F-4B8D-BDB5-1D314BA51C2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480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95BB-575F-4B8D-BDB5-1D314BA51C2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43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95BB-575F-4B8D-BDB5-1D314BA51C2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866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95BB-575F-4B8D-BDB5-1D314BA51C2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83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NOTA: dire che il migliore è il più vicino all’origine vuol dire minimizzare J = MSE^2 + TIME^2 -&gt;Hanno lo stesso peso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95BB-575F-4B8D-BDB5-1D314BA51C2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01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95BB-575F-4B8D-BDB5-1D314BA51C2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26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95BB-575F-4B8D-BDB5-1D314BA51C2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504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95BB-575F-4B8D-BDB5-1D314BA51C2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697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RBF: out of </a:t>
            </a:r>
            <a:r>
              <a:rPr lang="en-US" noProof="0" dirty="0"/>
              <a:t>memory</a:t>
            </a:r>
            <a:r>
              <a:rPr lang="it-IT" dirty="0"/>
              <a:t> </a:t>
            </a:r>
            <a:r>
              <a:rPr lang="en-US" noProof="0" dirty="0"/>
              <a:t>error</a:t>
            </a:r>
          </a:p>
          <a:p>
            <a:r>
              <a:rPr lang="en-US" noProof="0" dirty="0"/>
              <a:t>Kriging</a:t>
            </a:r>
            <a:r>
              <a:rPr lang="it-IT" dirty="0"/>
              <a:t>: out of </a:t>
            </a:r>
            <a:r>
              <a:rPr lang="en-US" noProof="0" dirty="0"/>
              <a:t>memory</a:t>
            </a:r>
            <a:r>
              <a:rPr lang="it-IT" dirty="0"/>
              <a:t> </a:t>
            </a:r>
            <a:r>
              <a:rPr lang="en-US" noProof="0" dirty="0"/>
              <a:t>error</a:t>
            </a:r>
            <a:r>
              <a:rPr lang="it-IT" dirty="0"/>
              <a:t> possibile e tempo di esecuzione dell’ordine delle ore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95BB-575F-4B8D-BDB5-1D314BA51C2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129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95BB-575F-4B8D-BDB5-1D314BA51C2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279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28/05/2019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814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28/05/2019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480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28/05/2019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568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28/05/2019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678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28/05/2019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861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28/05/2019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840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28/05/2019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166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28/05/2019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693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28/05/2019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486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28/05/2019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03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28/05/2019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621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B5D2-CA2A-6548-955E-9897154AE4E2}" type="datetimeFigureOut">
              <a:rPr lang="it-IT" smtClean="0"/>
              <a:t>28/05/2019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751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3.jpg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3.jpg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g"/><Relationship Id="rId4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9" name="CasellaDiTesto 1"/>
          <p:cNvSpPr txBox="1">
            <a:spLocks noChangeArrowheads="1"/>
          </p:cNvSpPr>
          <p:nvPr/>
        </p:nvSpPr>
        <p:spPr bwMode="auto">
          <a:xfrm>
            <a:off x="942679" y="783762"/>
            <a:ext cx="569379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sz="2800" dirty="0"/>
              <a:t>Bathymetry interpolation algorithms using AUV mission data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270E5BA-6BB7-41D7-9222-991AC6F01234}"/>
              </a:ext>
            </a:extLst>
          </p:cNvPr>
          <p:cNvSpPr txBox="1"/>
          <p:nvPr/>
        </p:nvSpPr>
        <p:spPr>
          <a:xfrm>
            <a:off x="6769343" y="4808561"/>
            <a:ext cx="1918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Gill Sans Light"/>
                <a:cs typeface="Gill Sans Light"/>
              </a:rPr>
              <a:t>Alessia </a:t>
            </a:r>
            <a:r>
              <a:rPr lang="en-US" dirty="0">
                <a:latin typeface="Gill Sans Light"/>
                <a:cs typeface="Gill Sans Light"/>
              </a:rPr>
              <a:t>Annecchini</a:t>
            </a:r>
          </a:p>
          <a:p>
            <a:pPr algn="r"/>
            <a:r>
              <a:rPr lang="it-IT" dirty="0">
                <a:latin typeface="Gill Sans Light"/>
                <a:cs typeface="Gill Sans Light"/>
              </a:rPr>
              <a:t>Alessia Guida</a:t>
            </a:r>
          </a:p>
          <a:p>
            <a:pPr algn="r"/>
            <a:r>
              <a:rPr lang="it-IT" dirty="0">
                <a:latin typeface="Gill Sans Light"/>
                <a:cs typeface="Gill Sans Light"/>
              </a:rPr>
              <a:t>Lorenzo Irace</a:t>
            </a:r>
          </a:p>
          <a:p>
            <a:pPr algn="r"/>
            <a:r>
              <a:rPr lang="it-IT" dirty="0">
                <a:latin typeface="Gill Sans Light"/>
                <a:cs typeface="Gill Sans Light"/>
              </a:rPr>
              <a:t>Giuseppe Longo</a:t>
            </a:r>
          </a:p>
        </p:txBody>
      </p:sp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4B736D2A-3D1D-42A8-9769-93458A3B9C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111" b="5185"/>
          <a:stretch/>
        </p:blipFill>
        <p:spPr>
          <a:xfrm>
            <a:off x="553854" y="1751654"/>
            <a:ext cx="6328095" cy="365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41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Real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8831"/>
          <a:stretch/>
        </p:blipFill>
        <p:spPr>
          <a:xfrm>
            <a:off x="174156" y="1218096"/>
            <a:ext cx="2713154" cy="442180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8540"/>
          <a:stretch/>
        </p:blipFill>
        <p:spPr>
          <a:xfrm>
            <a:off x="2982897" y="1218096"/>
            <a:ext cx="2722895" cy="442180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1380" y="1218096"/>
            <a:ext cx="3342620" cy="442180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371976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371976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Kriging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371976"/>
            <a:ext cx="215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Nearest</a:t>
            </a:r>
            <a:r>
              <a:rPr lang="it-IT" dirty="0">
                <a:latin typeface="Gill Sans Light"/>
              </a:rPr>
              <a:t> </a:t>
            </a:r>
            <a:r>
              <a:rPr lang="en-GB" dirty="0">
                <a:latin typeface="Gill Sans Light"/>
              </a:rPr>
              <a:t>neighbour</a:t>
            </a:r>
          </a:p>
        </p:txBody>
      </p:sp>
    </p:spTree>
    <p:extLst>
      <p:ext uri="{BB962C8B-B14F-4D97-AF65-F5344CB8AC3E}">
        <p14:creationId xmlns:p14="http://schemas.microsoft.com/office/powerpoint/2010/main" val="1238166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Performances trade-off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1209359" y="1334382"/>
                <a:ext cx="656546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Each algorithm has its pros and cons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Fast algorithms can have low quality results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Good quality results can imply high computational cost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A way to visualize an appropriate trade-off is to plot performances in a </a:t>
                </a:r>
                <a:r>
                  <a:rPr lang="en-US" b="1" dirty="0">
                    <a:latin typeface="Gill Sans Light"/>
                    <a:cs typeface="Gill Sans Light"/>
                  </a:rPr>
                  <a:t>Time-MSE plane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An algorithm is a point in the plane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An algorithms is better that another if it’s closer to axes origin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Gill Sans Light"/>
                      </a:rPr>
                      <m:t>(0,0) 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is the ideal algorithm: no error, no execution time</a:t>
                </a:r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359" y="1334382"/>
                <a:ext cx="6565460" cy="2585323"/>
              </a:xfrm>
              <a:prstGeom prst="rect">
                <a:avLst/>
              </a:prstGeom>
              <a:blipFill>
                <a:blip r:embed="rId5"/>
                <a:stretch>
                  <a:fillRect l="-557" t="-1415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ttore a gomito 2">
            <a:extLst>
              <a:ext uri="{FF2B5EF4-FFF2-40B4-BE49-F238E27FC236}">
                <a16:creationId xmlns:a16="http://schemas.microsoft.com/office/drawing/2014/main" id="{1030F556-301B-4E11-A745-8312ED865986}"/>
              </a:ext>
            </a:extLst>
          </p:cNvPr>
          <p:cNvCxnSpPr>
            <a:cxnSpLocks/>
          </p:cNvCxnSpPr>
          <p:nvPr/>
        </p:nvCxnSpPr>
        <p:spPr>
          <a:xfrm>
            <a:off x="3508453" y="4257568"/>
            <a:ext cx="1669901" cy="1534893"/>
          </a:xfrm>
          <a:prstGeom prst="bentConnector3">
            <a:avLst>
              <a:gd name="adj1" fmla="val 271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4F6E2D2-BAC5-4706-99F2-1EA98E500A7B}"/>
              </a:ext>
            </a:extLst>
          </p:cNvPr>
          <p:cNvSpPr txBox="1"/>
          <p:nvPr/>
        </p:nvSpPr>
        <p:spPr>
          <a:xfrm>
            <a:off x="4034754" y="5791243"/>
            <a:ext cx="98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Time</a:t>
            </a:r>
            <a:endParaRPr lang="en-US" sz="1400" b="1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36E9E530-CA76-4DB9-B275-59F27C8D0CA5}"/>
              </a:ext>
            </a:extLst>
          </p:cNvPr>
          <p:cNvSpPr txBox="1"/>
          <p:nvPr/>
        </p:nvSpPr>
        <p:spPr>
          <a:xfrm>
            <a:off x="3108343" y="4784345"/>
            <a:ext cx="400110" cy="48133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it-IT" sz="1400" b="1" dirty="0"/>
              <a:t>MSE</a:t>
            </a:r>
            <a:endParaRPr lang="en-US" sz="1400" b="1" dirty="0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AD28B377-C433-4D93-94EE-B7B390E69149}"/>
              </a:ext>
            </a:extLst>
          </p:cNvPr>
          <p:cNvCxnSpPr/>
          <p:nvPr/>
        </p:nvCxnSpPr>
        <p:spPr>
          <a:xfrm flipH="1">
            <a:off x="4034754" y="4574276"/>
            <a:ext cx="779706" cy="783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E558ACD-A889-4AF5-9CD7-17EBD6677D41}"/>
              </a:ext>
            </a:extLst>
          </p:cNvPr>
          <p:cNvSpPr txBox="1"/>
          <p:nvPr/>
        </p:nvSpPr>
        <p:spPr>
          <a:xfrm rot="18887957">
            <a:off x="4040299" y="4646828"/>
            <a:ext cx="765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accent3"/>
                </a:solidFill>
              </a:rPr>
              <a:t>Better</a:t>
            </a:r>
            <a:endParaRPr lang="en-US" sz="1400" b="1" dirty="0">
              <a:solidFill>
                <a:schemeClr val="accent3"/>
              </a:solidFill>
            </a:endParaRPr>
          </a:p>
        </p:txBody>
      </p:sp>
      <p:sp>
        <p:nvSpPr>
          <p:cNvPr id="25" name="Segno di moltiplicazione 24">
            <a:extLst>
              <a:ext uri="{FF2B5EF4-FFF2-40B4-BE49-F238E27FC236}">
                <a16:creationId xmlns:a16="http://schemas.microsoft.com/office/drawing/2014/main" id="{03EB50B4-8C07-4438-B9C7-62462C18CEE0}"/>
              </a:ext>
            </a:extLst>
          </p:cNvPr>
          <p:cNvSpPr/>
          <p:nvPr/>
        </p:nvSpPr>
        <p:spPr>
          <a:xfrm>
            <a:off x="3929434" y="4340821"/>
            <a:ext cx="203628" cy="24067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egno di moltiplicazione 25">
            <a:extLst>
              <a:ext uri="{FF2B5EF4-FFF2-40B4-BE49-F238E27FC236}">
                <a16:creationId xmlns:a16="http://schemas.microsoft.com/office/drawing/2014/main" id="{3B7F09AD-CF0E-4C43-AA4F-41E981D6B520}"/>
              </a:ext>
            </a:extLst>
          </p:cNvPr>
          <p:cNvSpPr/>
          <p:nvPr/>
        </p:nvSpPr>
        <p:spPr>
          <a:xfrm>
            <a:off x="4083893" y="5458619"/>
            <a:ext cx="203628" cy="24067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Segno di moltiplicazione 26">
            <a:extLst>
              <a:ext uri="{FF2B5EF4-FFF2-40B4-BE49-F238E27FC236}">
                <a16:creationId xmlns:a16="http://schemas.microsoft.com/office/drawing/2014/main" id="{B5C7A911-91F0-4B33-90A7-AB9BC2EE916F}"/>
              </a:ext>
            </a:extLst>
          </p:cNvPr>
          <p:cNvSpPr/>
          <p:nvPr/>
        </p:nvSpPr>
        <p:spPr>
          <a:xfrm>
            <a:off x="3409478" y="5655083"/>
            <a:ext cx="203628" cy="24067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243029B-8B8B-40A4-BA0E-4D1F81F3C52D}"/>
              </a:ext>
            </a:extLst>
          </p:cNvPr>
          <p:cNvSpPr txBox="1"/>
          <p:nvPr/>
        </p:nvSpPr>
        <p:spPr>
          <a:xfrm>
            <a:off x="2974621" y="5659471"/>
            <a:ext cx="56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</a:rPr>
              <a:t>Best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9" name="Segno di moltiplicazione 28">
            <a:extLst>
              <a:ext uri="{FF2B5EF4-FFF2-40B4-BE49-F238E27FC236}">
                <a16:creationId xmlns:a16="http://schemas.microsoft.com/office/drawing/2014/main" id="{FBBFF795-8C5F-42B3-97B3-B0435468F705}"/>
              </a:ext>
            </a:extLst>
          </p:cNvPr>
          <p:cNvSpPr/>
          <p:nvPr/>
        </p:nvSpPr>
        <p:spPr>
          <a:xfrm>
            <a:off x="4986612" y="4588980"/>
            <a:ext cx="203628" cy="24067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2BA278C-5826-41A0-8F07-646F1E9A73C9}"/>
                  </a:ext>
                </a:extLst>
              </p:cNvPr>
              <p:cNvSpPr txBox="1"/>
              <p:nvPr/>
            </p:nvSpPr>
            <p:spPr>
              <a:xfrm>
                <a:off x="6190861" y="4731150"/>
                <a:ext cx="1812932" cy="280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𝐸𝑋𝐸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2BA278C-5826-41A0-8F07-646F1E9A7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861" y="4731150"/>
                <a:ext cx="1812932" cy="280846"/>
              </a:xfrm>
              <a:prstGeom prst="rect">
                <a:avLst/>
              </a:prstGeom>
              <a:blipFill>
                <a:blip r:embed="rId6"/>
                <a:stretch>
                  <a:fillRect l="-5724" t="-2174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833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Real </a:t>
            </a:r>
            <a:r>
              <a:rPr lang="en-US" dirty="0"/>
              <a:t>seabed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BC5E980-5239-483D-A671-0F6CDDB0B6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038" t="5311" r="8367" b="4266"/>
          <a:stretch/>
        </p:blipFill>
        <p:spPr>
          <a:xfrm>
            <a:off x="69987" y="1436442"/>
            <a:ext cx="9004025" cy="398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46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Real </a:t>
            </a:r>
            <a:r>
              <a:rPr lang="en-US" dirty="0"/>
              <a:t>seabed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BC5E980-5239-483D-A671-0F6CDDB0B6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995" t="5311" r="8367" b="7724"/>
          <a:stretch/>
        </p:blipFill>
        <p:spPr>
          <a:xfrm>
            <a:off x="52938" y="1362269"/>
            <a:ext cx="9038124" cy="4339207"/>
          </a:xfrm>
          <a:prstGeom prst="rect">
            <a:avLst/>
          </a:prstGeom>
        </p:spPr>
      </p:pic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CA3030DC-81F8-4DC4-9AD5-CD2CB7161A73}"/>
              </a:ext>
            </a:extLst>
          </p:cNvPr>
          <p:cNvCxnSpPr>
            <a:cxnSpLocks/>
          </p:cNvCxnSpPr>
          <p:nvPr/>
        </p:nvCxnSpPr>
        <p:spPr>
          <a:xfrm flipV="1">
            <a:off x="597160" y="1402958"/>
            <a:ext cx="0" cy="4750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A81AC7C-AAE7-4124-A057-F44A1412405C}"/>
              </a:ext>
            </a:extLst>
          </p:cNvPr>
          <p:cNvSpPr txBox="1"/>
          <p:nvPr/>
        </p:nvSpPr>
        <p:spPr>
          <a:xfrm>
            <a:off x="680328" y="1341049"/>
            <a:ext cx="1455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Nearest</a:t>
            </a:r>
            <a:r>
              <a:rPr lang="it-IT" sz="1400" dirty="0"/>
              <a:t> </a:t>
            </a:r>
            <a:r>
              <a:rPr lang="en-GB" sz="1400" dirty="0"/>
              <a:t>Neighbour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9DF5F118-FF8C-464B-9D8D-1CC6DF8CB357}"/>
              </a:ext>
            </a:extLst>
          </p:cNvPr>
          <p:cNvCxnSpPr/>
          <p:nvPr/>
        </p:nvCxnSpPr>
        <p:spPr>
          <a:xfrm>
            <a:off x="7997896" y="5225142"/>
            <a:ext cx="8346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A05F34A-EDA8-43C1-AE1A-1A4FC822F43B}"/>
              </a:ext>
            </a:extLst>
          </p:cNvPr>
          <p:cNvSpPr txBox="1"/>
          <p:nvPr/>
        </p:nvSpPr>
        <p:spPr>
          <a:xfrm>
            <a:off x="7997896" y="4906755"/>
            <a:ext cx="919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Kriging</a:t>
            </a:r>
          </a:p>
        </p:txBody>
      </p:sp>
    </p:spTree>
    <p:extLst>
      <p:ext uri="{BB962C8B-B14F-4D97-AF65-F5344CB8AC3E}">
        <p14:creationId xmlns:p14="http://schemas.microsoft.com/office/powerpoint/2010/main" val="1545228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Real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8831"/>
          <a:stretch/>
        </p:blipFill>
        <p:spPr>
          <a:xfrm>
            <a:off x="174156" y="1218096"/>
            <a:ext cx="2713154" cy="442180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8540"/>
          <a:stretch/>
        </p:blipFill>
        <p:spPr>
          <a:xfrm>
            <a:off x="2982897" y="1218096"/>
            <a:ext cx="2722895" cy="442180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1380" y="1218096"/>
            <a:ext cx="3342619" cy="442180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371976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371976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Kriging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371976"/>
            <a:ext cx="222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ill Sans Light"/>
              </a:rPr>
              <a:t>Minimum curvature</a:t>
            </a:r>
            <a:endParaRPr lang="en-GB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687428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Gaussian</a:t>
            </a:r>
            <a:r>
              <a:rPr lang="it-IT" dirty="0"/>
              <a:t> </a:t>
            </a:r>
            <a:r>
              <a:rPr lang="en-US" dirty="0"/>
              <a:t>seabed 100m x 100m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E822487-7D15-436F-A150-F557726F8E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7326021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it-IT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𝒆𝒙𝒆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1.7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1.190 ± 0.067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2.6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0.014 ± 0.003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3.3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0.010 ± 0.003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1.7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1.140 ± 0.036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2.2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417.554 ± 1.786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57.300 ± 2.871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1209.800 ± 38.591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E822487-7D15-436F-A150-F557726F8E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7326021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104" t="-2778" r="-101104" b="-678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661" t="-2778" r="-881" b="-678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1.7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1.190 ± 0.067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2.6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0.014 ± 0.003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3.3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0.010 ± 0.003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1.7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1.140 ± 0.036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2.2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417.554 ± 1.786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57.300 ± 2.871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1209.800 ± 38.591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93621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Gaussian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 100m x 100m: </a:t>
            </a:r>
            <a:r>
              <a:rPr lang="en-US" dirty="0"/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BC5E980-5239-483D-A671-0F6CDDB0B6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474" t="1627" r="8367" b="4265"/>
          <a:stretch/>
        </p:blipFill>
        <p:spPr>
          <a:xfrm>
            <a:off x="0" y="1348716"/>
            <a:ext cx="8936952" cy="461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16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Gaussian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 100m x 100m: </a:t>
            </a:r>
            <a:r>
              <a:rPr lang="en-US" dirty="0"/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8831"/>
          <a:stretch>
            <a:fillRect/>
          </a:stretch>
        </p:blipFill>
        <p:spPr>
          <a:xfrm>
            <a:off x="265822" y="1218096"/>
            <a:ext cx="2722896" cy="442180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8540"/>
          <a:stretch>
            <a:fillRect/>
          </a:stretch>
        </p:blipFill>
        <p:spPr>
          <a:xfrm>
            <a:off x="2982897" y="1218096"/>
            <a:ext cx="2722895" cy="442180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1380" y="1218096"/>
            <a:ext cx="3342619" cy="442180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371976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37197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Linear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371976"/>
            <a:ext cx="222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ill Sans Light"/>
              </a:rPr>
              <a:t>Minimum curvature</a:t>
            </a:r>
            <a:endParaRPr lang="en-GB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733546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Previously</a:t>
            </a:r>
            <a:r>
              <a:rPr lang="it-IT" dirty="0"/>
              <a:t> on </a:t>
            </a:r>
            <a:r>
              <a:rPr lang="en-US" dirty="0"/>
              <a:t>this</a:t>
            </a:r>
            <a:r>
              <a:rPr lang="it-IT" dirty="0"/>
              <a:t> </a:t>
            </a:r>
            <a:r>
              <a:rPr lang="en-US" dirty="0"/>
              <a:t>topic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128416" y="1385370"/>
            <a:ext cx="62339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Most performant algorithms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Ideal case: spline interpolation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Noise: kriging and spline interpolation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Outliers: kriging and linear interpolation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But kriging is slow...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Noise and outliers: linear interpolation</a:t>
            </a:r>
          </a:p>
          <a:p>
            <a:pPr marL="1200150" lvl="2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Performances indexes: MSE and </a:t>
            </a:r>
            <a:r>
              <a:rPr lang="en-US" dirty="0">
                <a:latin typeface="Gill Sans Light"/>
                <a:cs typeface="Gill Sans Light"/>
              </a:rPr>
              <a:t>execution</a:t>
            </a:r>
            <a:r>
              <a:rPr lang="it-IT" dirty="0">
                <a:latin typeface="Gill Sans Light"/>
                <a:cs typeface="Gill Sans Light"/>
              </a:rPr>
              <a:t> time (</a:t>
            </a:r>
            <a:r>
              <a:rPr lang="en-US" dirty="0">
                <a:latin typeface="Gill Sans Light"/>
                <a:cs typeface="Gill Sans Light"/>
              </a:rPr>
              <a:t>computing 95% confidence interval on 5 repetitions)</a:t>
            </a: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Physical bounds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Sample density incidence</a:t>
            </a:r>
          </a:p>
        </p:txBody>
      </p:sp>
    </p:spTree>
    <p:extLst>
      <p:ext uri="{BB962C8B-B14F-4D97-AF65-F5344CB8AC3E}">
        <p14:creationId xmlns:p14="http://schemas.microsoft.com/office/powerpoint/2010/main" val="155717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Lineup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2314047" y="2350616"/>
            <a:ext cx="5299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Path</a:t>
            </a:r>
          </a:p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</a:rPr>
              <a:t>Real </a:t>
            </a:r>
            <a:r>
              <a:rPr lang="en-US" dirty="0">
                <a:latin typeface="Gill Sans Light"/>
              </a:rPr>
              <a:t>bathymetry</a:t>
            </a:r>
            <a:r>
              <a:rPr lang="it-IT" dirty="0">
                <a:latin typeface="Gill Sans Light"/>
              </a:rPr>
              <a:t> data</a:t>
            </a:r>
          </a:p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</a:rPr>
              <a:t>Trade-off plots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006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1137843" y="1385370"/>
                <a:ext cx="6233918" cy="4863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AUV is supposed to move back and forth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No steering in the inspected area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No navigation error</a:t>
                </a:r>
              </a:p>
              <a:p>
                <a:pPr marL="742950" lvl="1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Samples among directions are chosen by users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i="1" dirty="0">
                    <a:latin typeface="Gill Sans Light"/>
                    <a:cs typeface="Gill Sans Light"/>
                  </a:rPr>
                  <a:t>X samples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i="1" dirty="0">
                    <a:latin typeface="Gill Sans Light"/>
                    <a:cs typeface="Gill Sans Light"/>
                  </a:rPr>
                  <a:t>Y samples</a:t>
                </a:r>
              </a:p>
              <a:p>
                <a:pPr marL="285750" indent="-285750">
                  <a:buFont typeface="Arial"/>
                  <a:buChar char="•"/>
                </a:pPr>
                <a:endParaRPr lang="en-US" i="1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Gill Sans Light"/>
                      </a:rPr>
                      <m:t>𝑛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samples means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  <a:cs typeface="Gill Sans Light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Gill Sans Light"/>
                      </a:rPr>
                      <m:t>𝑛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Gill Sans Light"/>
                      </a:rPr>
                      <m:t>−1)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intervals</a:t>
                </a:r>
              </a:p>
              <a:p>
                <a:pPr marL="285750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Seabed is represented as a set of points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Intervals have to be represented as indexes count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In order to fully cover the area </a:t>
                </a:r>
                <a:r>
                  <a:rPr lang="en-US" i="1" dirty="0">
                    <a:latin typeface="Gill Sans Light"/>
                    <a:cs typeface="Gill Sans Light"/>
                  </a:rPr>
                  <a:t>ceil function </a:t>
                </a:r>
                <a:r>
                  <a:rPr lang="en-US" dirty="0">
                    <a:latin typeface="Gill Sans Light"/>
                    <a:cs typeface="Gill Sans Light"/>
                  </a:rPr>
                  <a:t>must be used</a:t>
                </a:r>
              </a:p>
              <a:p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  <a:cs typeface="Gill Sans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∆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𝑖𝑛𝑑𝑒𝑥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 = </m:t>
                      </m:r>
                      <m:d>
                        <m:dPr>
                          <m:begChr m:val="⌈"/>
                          <m:endChr m:val="⌉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𝑠𝑒𝑎𝑏𝑒𝑑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𝑠𝑖𝑑𝑒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𝑝𝑜𝑖𝑛𝑡𝑠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  <a:p>
                <a:pPr marL="742950" lvl="1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843" y="1385370"/>
                <a:ext cx="6233918" cy="4863576"/>
              </a:xfrm>
              <a:prstGeom prst="rect">
                <a:avLst/>
              </a:prstGeom>
              <a:blipFill>
                <a:blip r:embed="rId4"/>
                <a:stretch>
                  <a:fillRect l="-685" t="-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464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Path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316749" y="1412752"/>
            <a:ext cx="6233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i="1" dirty="0">
                <a:latin typeface="Gill Sans Light"/>
                <a:cs typeface="Gill Sans Light"/>
              </a:rPr>
              <a:t>X samples set to 15</a:t>
            </a:r>
          </a:p>
          <a:p>
            <a:pPr marL="285750" indent="-285750">
              <a:buFont typeface="Arial"/>
              <a:buChar char="•"/>
            </a:pPr>
            <a:r>
              <a:rPr lang="en-US" i="1" dirty="0">
                <a:latin typeface="Gill Sans Light"/>
                <a:cs typeface="Gill Sans Light"/>
              </a:rPr>
              <a:t>Y samples set to 10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7409AA4-BFCA-42DE-8A28-AF1A5A1B3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898" y="1148304"/>
            <a:ext cx="6624466" cy="496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05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1137843" y="1385370"/>
                <a:ext cx="6233918" cy="4354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Intervals approximation can lead to take sampling points outside the area of interest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Cumulative error introduces an offset</a:t>
                </a:r>
              </a:p>
              <a:p>
                <a:pPr marL="742950" lvl="1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There are at most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Gill Sans Light"/>
                      </a:rPr>
                      <m:t>𝑘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points outside the are if</a:t>
                </a:r>
              </a:p>
              <a:p>
                <a:pPr marL="285750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𝑒𝑟𝑟𝑜𝑟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 ≤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𝑘</m:t>
                      </m:r>
                      <m:d>
                        <m:dPr>
                          <m:begChr m:val="⌈"/>
                          <m:endChr m:val="⌉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ll Sans Light"/>
                            </a:rPr>
                            <m:t>∆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  <a:p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∆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 =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#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𝑠𝑒𝑎𝑏𝑒𝑑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𝑠𝑖𝑑𝑒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𝑝𝑜𝑖𝑛𝑡𝑠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endParaRPr lang="en-US" i="1" dirty="0">
                  <a:latin typeface="Gill Sans Light"/>
                  <a:ea typeface="Cambria Math" panose="02040503050406030204" pitchFamily="18" charset="0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ea typeface="Cambria Math" panose="02040503050406030204" pitchFamily="18" charset="0"/>
                    <a:cs typeface="Gill Sans Light"/>
                  </a:rPr>
                  <a:t>This condition can be written as</a:t>
                </a:r>
              </a:p>
              <a:p>
                <a:pPr marL="285750" indent="-285750">
                  <a:buFont typeface="Arial"/>
                  <a:buChar char="•"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  <a:cs typeface="Gill Sans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⌈"/>
                              <m:endChr m:val="⌉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∆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ll Sans Light"/>
                            </a:rPr>
                            <m:t>∆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  <a:p>
                <a:pPr marL="742950" lvl="1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843" y="1385370"/>
                <a:ext cx="6233918" cy="4354718"/>
              </a:xfrm>
              <a:prstGeom prst="rect">
                <a:avLst/>
              </a:prstGeom>
              <a:blipFill>
                <a:blip r:embed="rId4"/>
                <a:stretch>
                  <a:fillRect l="-685" t="-699" r="-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tangolo 1">
            <a:extLst>
              <a:ext uri="{FF2B5EF4-FFF2-40B4-BE49-F238E27FC236}">
                <a16:creationId xmlns:a16="http://schemas.microsoft.com/office/drawing/2014/main" id="{50AD3B94-BC01-4A79-8B90-39B00D5997ED}"/>
              </a:ext>
            </a:extLst>
          </p:cNvPr>
          <p:cNvSpPr/>
          <p:nvPr/>
        </p:nvSpPr>
        <p:spPr>
          <a:xfrm>
            <a:off x="3265715" y="4758612"/>
            <a:ext cx="1894114" cy="78377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6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U</a:t>
            </a:r>
            <a:r>
              <a:rPr lang="en-US" dirty="0"/>
              <a:t>sing real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/>
              <p:cNvSpPr txBox="1"/>
              <p:nvPr/>
            </p:nvSpPr>
            <p:spPr>
              <a:xfrm>
                <a:off x="1137843" y="1385370"/>
                <a:ext cx="6923806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Map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Source: GEBCO project (</a:t>
                </a:r>
                <a:r>
                  <a:rPr lang="en-US" i="1" dirty="0">
                    <a:solidFill>
                      <a:srgbClr val="0070C0"/>
                    </a:solidFill>
                    <a:latin typeface="Gill Sans Light"/>
                    <a:cs typeface="Gill Sans Light"/>
                  </a:rPr>
                  <a:t>www.gebco.net</a:t>
                </a:r>
                <a:r>
                  <a:rPr lang="en-US" dirty="0">
                    <a:latin typeface="Gill Sans Light"/>
                    <a:cs typeface="Gill Sans Light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Mirror: BODC (</a:t>
                </a:r>
                <a:r>
                  <a:rPr lang="en-US" i="1" dirty="0">
                    <a:solidFill>
                      <a:srgbClr val="0070C0"/>
                    </a:solidFill>
                    <a:latin typeface="Gill Sans Light"/>
                    <a:cs typeface="Gill Sans Light"/>
                  </a:rPr>
                  <a:t>www.bodc.ac.uk</a:t>
                </a:r>
                <a:r>
                  <a:rPr lang="en-US" dirty="0">
                    <a:latin typeface="Gill Sans Light"/>
                    <a:cs typeface="Gill Sans Light"/>
                  </a:rPr>
                  <a:t>)</a:t>
                </a:r>
                <a:endParaRPr lang="it-IT" b="1" dirty="0">
                  <a:latin typeface="Gill Sans Light"/>
                  <a:cs typeface="Gill Sans Ligh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Gill Sans Light"/>
                    <a:cs typeface="Gill Sans Light"/>
                  </a:rPr>
                  <a:t>Area </a:t>
                </a:r>
                <a:r>
                  <a:rPr lang="en-US" dirty="0">
                    <a:latin typeface="Gill Sans Light"/>
                    <a:cs typeface="Gill Sans Light"/>
                  </a:rPr>
                  <a:t>dimensions</a:t>
                </a:r>
                <a:r>
                  <a:rPr lang="it-IT" dirty="0">
                    <a:latin typeface="Gill Sans Light"/>
                    <a:cs typeface="Gill Sans Light"/>
                  </a:rPr>
                  <a:t>: </a:t>
                </a:r>
                <a:r>
                  <a:rPr lang="en-US" dirty="0">
                    <a:latin typeface="Gill Sans Light"/>
                    <a:cs typeface="Gill Sans Light"/>
                  </a:rPr>
                  <a:t>approximately</a:t>
                </a:r>
                <a:r>
                  <a:rPr lang="it-IT" dirty="0">
                    <a:latin typeface="Gill Sans Light"/>
                    <a:cs typeface="Gill Sans Light"/>
                  </a:rPr>
                  <a:t> 100km x 100km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Gill Sans Light"/>
                    <a:cs typeface="Gill Sans Light"/>
                  </a:rPr>
                  <a:t>Area points: 220 x 275</a:t>
                </a:r>
                <a:endParaRPr lang="en-US" dirty="0">
                  <a:latin typeface="Gill Sans Light"/>
                  <a:cs typeface="Gill Sans Light"/>
                </a:endParaRP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Location: Mediterranean Sea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Samples: 56 x 56</a:t>
                </a:r>
              </a:p>
              <a:p>
                <a:pPr marL="742950" lvl="1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Mission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Mission depth: 2650 m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Noise on sampling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𝜎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=0.005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𝑑𝐵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) not filtered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Outliers (not perfect rejection)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Signal frequency: 10 kHz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Signal duration: 16 ms</a:t>
                </a:r>
              </a:p>
              <a:p>
                <a:pPr marL="285750" indent="-285750">
                  <a:buFont typeface="Arial"/>
                  <a:buChar char="•"/>
                </a:pPr>
                <a:endParaRPr lang="it-IT" dirty="0">
                  <a:latin typeface="Gill Sans Light"/>
                  <a:cs typeface="Gill Sans Light"/>
                </a:endParaRPr>
              </a:p>
            </p:txBody>
          </p:sp>
        </mc:Choice>
        <mc:Fallback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843" y="1385370"/>
                <a:ext cx="6923806" cy="4247317"/>
              </a:xfrm>
              <a:prstGeom prst="rect">
                <a:avLst/>
              </a:prstGeom>
              <a:blipFill>
                <a:blip r:embed="rId5"/>
                <a:stretch>
                  <a:fillRect l="-617" t="-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www.gebco.net/images/logos/gebco-logo.png">
            <a:extLst>
              <a:ext uri="{FF2B5EF4-FFF2-40B4-BE49-F238E27FC236}">
                <a16:creationId xmlns:a16="http://schemas.microsoft.com/office/drawing/2014/main" id="{84CFCFDD-B740-4547-86BF-42A0C6A5C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272" y="5354188"/>
            <a:ext cx="791621" cy="802416"/>
          </a:xfrm>
          <a:prstGeom prst="rect">
            <a:avLst/>
          </a:prstGeom>
          <a:ln w="88900" cap="sq" cmpd="thickThin">
            <a:solidFill>
              <a:schemeClr val="bg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bodc-logo-colour-white.png (1006Ã236)">
            <a:extLst>
              <a:ext uri="{FF2B5EF4-FFF2-40B4-BE49-F238E27FC236}">
                <a16:creationId xmlns:a16="http://schemas.microsoft.com/office/drawing/2014/main" id="{F43F4355-6D46-4D06-A8F2-976C5935A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746" y="5338388"/>
            <a:ext cx="3083767" cy="723293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853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U</a:t>
            </a:r>
            <a:r>
              <a:rPr lang="en-US" dirty="0"/>
              <a:t>sing real data</a:t>
            </a:r>
          </a:p>
        </p:txBody>
      </p:sp>
      <p:pic>
        <p:nvPicPr>
          <p:cNvPr id="3" name="Immagine 2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D5C8EE49-FF74-4D5F-B269-850B9E1490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588" y="1148304"/>
            <a:ext cx="6880823" cy="4822508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1EB13B31-26C7-4938-A0D4-63E51865DAA1}"/>
              </a:ext>
            </a:extLst>
          </p:cNvPr>
          <p:cNvSpPr/>
          <p:nvPr/>
        </p:nvSpPr>
        <p:spPr>
          <a:xfrm>
            <a:off x="3635829" y="4214949"/>
            <a:ext cx="329681" cy="28240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211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Real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E822487-7D15-436F-A150-F557726F8E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9025397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it-IT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𝒆𝒙𝒆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0.113 ± 0.102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13.3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9.639 ± 0.233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8.6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0.002 ± 0.001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47.0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0.001 ± 0.001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0.079 ± 0.020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7.6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7.704 ± 0.560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2.453 ± 0.374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19.4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20.982 ± 2.133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7.3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80.654 ± 13.102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E822487-7D15-436F-A150-F557726F8E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9025397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04" t="-2778" r="-101104" b="-678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61" t="-2778" r="-881" b="-678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0.113 ± 0.102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13.3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9.639 ± 0.233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8.6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0.002 ± 0.001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47.0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0.001 ± 0.001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0.079 ± 0.020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7.6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7.704 ± 0.560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2.453 ± 0.374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19.4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20.982 ± 2.133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7.3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80.654 ± 13.102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775442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2795</TotalTime>
  <Words>607</Words>
  <Application>Microsoft Office PowerPoint</Application>
  <PresentationFormat>Presentazione su schermo (4:3)</PresentationFormat>
  <Paragraphs>180</Paragraphs>
  <Slides>17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Gill Sans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Ufficio Comunicazione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dcasfasf</dc:title>
  <dc:creator>Bruno Sereni</dc:creator>
  <cp:lastModifiedBy>LORENZO IRACE</cp:lastModifiedBy>
  <cp:revision>157</cp:revision>
  <dcterms:created xsi:type="dcterms:W3CDTF">2015-08-31T13:52:36Z</dcterms:created>
  <dcterms:modified xsi:type="dcterms:W3CDTF">2019-05-28T12:42:52Z</dcterms:modified>
</cp:coreProperties>
</file>