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5" r:id="rId11"/>
    <p:sldId id="274" r:id="rId12"/>
    <p:sldId id="277" r:id="rId13"/>
    <p:sldId id="276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D0AAFA33-3492-4B53-BC4F-8C550BFB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Bathymetry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6BD0D01-81D4-4551-9B2C-55D3E752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417638"/>
            <a:ext cx="9018399" cy="4396469"/>
          </a:xfr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Shepard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E863DB5-2AB9-4CBC-AF01-3D641C8C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24" y="3834062"/>
            <a:ext cx="8913438" cy="2446186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34559-732F-4EA5-BC4E-B18AD4041764}"/>
              </a:ext>
            </a:extLst>
          </p:cNvPr>
          <p:cNvSpPr txBox="1"/>
          <p:nvPr/>
        </p:nvSpPr>
        <p:spPr>
          <a:xfrm>
            <a:off x="3997567" y="1181771"/>
            <a:ext cx="50338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assigned values to unknown points are calculated with a weighted average of the values available at the known points. </a:t>
            </a:r>
            <a:r>
              <a:rPr lang="it-IT" dirty="0"/>
              <a:t>The weights are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follows: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p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real</a:t>
            </a:r>
            <a:r>
              <a:rPr lang="it-IT" dirty="0"/>
              <a:t> positive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the power </a:t>
            </a:r>
            <a:r>
              <a:rPr lang="it-IT" dirty="0" err="1"/>
              <a:t>parameter</a:t>
            </a:r>
            <a:r>
              <a:rPr lang="it-IT" dirty="0"/>
              <a:t>.</a:t>
            </a:r>
          </a:p>
          <a:p>
            <a:endParaRPr lang="it-IT" sz="1000" dirty="0"/>
          </a:p>
          <a:p>
            <a:r>
              <a:rPr lang="it-IT" dirty="0" err="1"/>
              <a:t>Error</a:t>
            </a:r>
            <a:r>
              <a:rPr lang="it-IT" dirty="0"/>
              <a:t>: 8.7874 e-04 with p=4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DC39EA6-39D2-4C42-8371-06C5FB028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957" y="2368675"/>
            <a:ext cx="1390650" cy="5143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D27983-D918-46BF-B1FA-75269E953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42" y="1291683"/>
            <a:ext cx="3592337" cy="21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9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Kriging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7CCA982-C1EC-483F-986A-AD013D2F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3857364"/>
            <a:ext cx="8229600" cy="225851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0CE45A-8633-4D02-94B2-7CDC92817570}"/>
              </a:ext>
            </a:extLst>
          </p:cNvPr>
          <p:cNvSpPr txBox="1"/>
          <p:nvPr/>
        </p:nvSpPr>
        <p:spPr>
          <a:xfrm>
            <a:off x="4525667" y="1668137"/>
            <a:ext cx="4259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of interpolation for which the interpolated values are modeled by a Gaussian process governed by prior covariances.</a:t>
            </a:r>
          </a:p>
          <a:p>
            <a:endParaRPr lang="en-US" dirty="0"/>
          </a:p>
          <a:p>
            <a:r>
              <a:rPr lang="en-US" dirty="0"/>
              <a:t>Error: 3.3846 e-05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99BEFED-E6CF-4987-AB1A-022BF4EDB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764" y="1348350"/>
            <a:ext cx="2841269" cy="24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07564-FAC5-48B0-B1D4-0ADBEFDF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71A7C-F21C-447D-BB3A-B7D04678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42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A2B75-EFB6-4152-8B2F-C07992C9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483" y="1746574"/>
            <a:ext cx="6123033" cy="12836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6600" dirty="0"/>
              <a:t>Work in Progress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0F13E2-C0CE-4176-A2B9-9C2B93D6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772" y="3267748"/>
            <a:ext cx="1876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D0AAFA33-3492-4B53-BC4F-8C550BFB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Interpolation</a:t>
            </a:r>
            <a:r>
              <a:rPr lang="it-IT" dirty="0"/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FE71-05CE-44AF-BB8C-E672E173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Linear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/>
              <a:t>RBF</a:t>
            </a:r>
          </a:p>
          <a:p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/>
              <a:t>Natural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 err="1"/>
              <a:t>Biharmonic</a:t>
            </a:r>
            <a:r>
              <a:rPr lang="it-IT" dirty="0"/>
              <a:t> </a:t>
            </a:r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/>
              <a:t>Minimum Curvature</a:t>
            </a:r>
          </a:p>
          <a:p>
            <a:r>
              <a:rPr lang="it-IT" dirty="0" err="1"/>
              <a:t>Shepard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 err="1"/>
              <a:t>Kriging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78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Linear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9F18FD1A-C7C9-4B60-A8E7-F572BB67E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4433" y="1417638"/>
            <a:ext cx="3332596" cy="2113353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3B94E5-706B-422A-B022-89B3AD3BF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5" y="3654457"/>
            <a:ext cx="8777034" cy="2411273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2DA366B-9F00-41B0-A609-2E5B540BDB60}"/>
              </a:ext>
            </a:extLst>
          </p:cNvPr>
          <p:cNvSpPr/>
          <p:nvPr/>
        </p:nvSpPr>
        <p:spPr>
          <a:xfrm>
            <a:off x="3997567" y="18066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method fits a different linear polynomial between each pair of data points for curves, or between sets of three points for surfaces.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Error</a:t>
            </a:r>
            <a:r>
              <a:rPr lang="it-IT" dirty="0"/>
              <a:t>: 1.8280 e-04</a:t>
            </a:r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RBF</a:t>
            </a:r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DC7B301D-5D95-421D-AD74-673199F4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013" y="1396536"/>
            <a:ext cx="4064927" cy="2032464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16CA96-2B3F-4A55-9785-9E91C0F6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8" y="3429000"/>
            <a:ext cx="9144000" cy="25042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9BF576B-4A33-4E9C-A188-030DA4F6CC3B}"/>
              </a:ext>
            </a:extLst>
          </p:cNvPr>
          <p:cNvSpPr/>
          <p:nvPr/>
        </p:nvSpPr>
        <p:spPr>
          <a:xfrm>
            <a:off x="4761426" y="1861075"/>
            <a:ext cx="38457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Method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neural</a:t>
            </a:r>
            <a:r>
              <a:rPr lang="it-IT" dirty="0"/>
              <a:t> networks.</a:t>
            </a:r>
          </a:p>
          <a:p>
            <a:r>
              <a:rPr lang="it-IT" dirty="0" err="1"/>
              <a:t>Hidden</a:t>
            </a:r>
            <a:r>
              <a:rPr lang="it-IT" dirty="0"/>
              <a:t> Layer: 561  </a:t>
            </a:r>
            <a:r>
              <a:rPr lang="it-IT" dirty="0" err="1"/>
              <a:t>neurons</a:t>
            </a:r>
            <a:endParaRPr lang="it-IT" dirty="0"/>
          </a:p>
          <a:p>
            <a:r>
              <a:rPr lang="it-IT" dirty="0"/>
              <a:t>Output Layer: 1 </a:t>
            </a:r>
            <a:r>
              <a:rPr lang="it-IT" dirty="0" err="1"/>
              <a:t>neuron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Error</a:t>
            </a:r>
            <a:r>
              <a:rPr lang="it-IT" dirty="0"/>
              <a:t>: 0.0208</a:t>
            </a:r>
          </a:p>
        </p:txBody>
      </p:sp>
    </p:spTree>
    <p:extLst>
      <p:ext uri="{BB962C8B-B14F-4D97-AF65-F5344CB8AC3E}">
        <p14:creationId xmlns:p14="http://schemas.microsoft.com/office/powerpoint/2010/main" val="380439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C0E6980-1F2E-4B5C-BB0C-F4EABBFD7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5730" y="1582748"/>
            <a:ext cx="3148818" cy="2080469"/>
          </a:xfrm>
          <a:prstGeom prst="rect">
            <a:avLst/>
          </a:prstGeom>
        </p:spPr>
      </p:pic>
      <p:pic>
        <p:nvPicPr>
          <p:cNvPr id="10" name="Segnaposto contenuto 5">
            <a:extLst>
              <a:ext uri="{FF2B5EF4-FFF2-40B4-BE49-F238E27FC236}">
                <a16:creationId xmlns:a16="http://schemas.microsoft.com/office/drawing/2014/main" id="{1D358AFF-C80F-46E6-85A2-1360F667C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" y="3931391"/>
            <a:ext cx="8229600" cy="225733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6EFC92A-16D4-4F19-94A5-E64346038D9A}"/>
              </a:ext>
            </a:extLst>
          </p:cNvPr>
          <p:cNvSpPr/>
          <p:nvPr/>
        </p:nvSpPr>
        <p:spPr>
          <a:xfrm>
            <a:off x="4369439" y="183158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interpolated value at a query point is based on a cubic interpolation of the values at neighboring grid points in each respective dimension. </a:t>
            </a:r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1.8710 e-06</a:t>
            </a:r>
          </a:p>
        </p:txBody>
      </p:sp>
    </p:spTree>
    <p:extLst>
      <p:ext uri="{BB962C8B-B14F-4D97-AF65-F5344CB8AC3E}">
        <p14:creationId xmlns:p14="http://schemas.microsoft.com/office/powerpoint/2010/main" val="10879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Neighbour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662B11D0-15D7-409F-AD22-48B1B8970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9032" y="1489224"/>
            <a:ext cx="3228535" cy="20754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6544E1F-02EE-47CD-A45B-E79564CD8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9389"/>
            <a:ext cx="9144000" cy="250553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C6642C-40C3-4576-B632-7A4426EC0F9D}"/>
              </a:ext>
            </a:extLst>
          </p:cNvPr>
          <p:cNvSpPr/>
          <p:nvPr/>
        </p:nvSpPr>
        <p:spPr>
          <a:xfrm>
            <a:off x="4114800" y="169570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method sets the value of an interpolated point to the value of the nearest data point. Therefore, this method does not generate any new data points.</a:t>
            </a:r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0.0019</a:t>
            </a:r>
          </a:p>
        </p:txBody>
      </p:sp>
    </p:spTree>
    <p:extLst>
      <p:ext uri="{BB962C8B-B14F-4D97-AF65-F5344CB8AC3E}">
        <p14:creationId xmlns:p14="http://schemas.microsoft.com/office/powerpoint/2010/main" val="297225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Natural </a:t>
            </a:r>
            <a:r>
              <a:rPr lang="it-IT" dirty="0" err="1"/>
              <a:t>Neighbour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C62D8D5C-89B3-4D86-A21A-38DB715C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6523" y="3738707"/>
            <a:ext cx="8229600" cy="2258515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B7A755-1E45-4C5E-8E76-539CCD07A4C7}"/>
              </a:ext>
            </a:extLst>
          </p:cNvPr>
          <p:cNvSpPr txBox="1"/>
          <p:nvPr/>
        </p:nvSpPr>
        <p:spPr>
          <a:xfrm>
            <a:off x="3974123" y="30175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10DB38-F351-46D9-8323-C59DDB11DB88}"/>
              </a:ext>
            </a:extLst>
          </p:cNvPr>
          <p:cNvSpPr txBox="1"/>
          <p:nvPr/>
        </p:nvSpPr>
        <p:spPr>
          <a:xfrm>
            <a:off x="4572000" y="1384932"/>
            <a:ext cx="3364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Technique for reconstructing a surface from irregularly distributed sample points. </a:t>
            </a:r>
          </a:p>
          <a:p>
            <a:r>
              <a:rPr lang="en-US" dirty="0"/>
              <a:t>This method is an efficient tradeoff between linear and cubic interpolation.</a:t>
            </a:r>
          </a:p>
          <a:p>
            <a:endParaRPr lang="en-US" dirty="0"/>
          </a:p>
          <a:p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1.8280  e-04</a:t>
            </a:r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102C0C0-D5CE-42E2-8E3F-7497C43E1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522" y="1500672"/>
            <a:ext cx="2712601" cy="21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Biharmonic</a:t>
            </a:r>
            <a:r>
              <a:rPr lang="it-IT" dirty="0"/>
              <a:t> </a:t>
            </a:r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D5F9B6C-FF3C-42A7-A06C-0F2DE9C6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675554"/>
            <a:ext cx="8686800" cy="2382743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0A4D75-E126-44BA-812F-FD1D93D45415}"/>
              </a:ext>
            </a:extLst>
          </p:cNvPr>
          <p:cNvSpPr txBox="1"/>
          <p:nvPr/>
        </p:nvSpPr>
        <p:spPr>
          <a:xfrm>
            <a:off x="1181686" y="1502044"/>
            <a:ext cx="6358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combination of biharmonic radial basis functions.</a:t>
            </a:r>
          </a:p>
          <a:p>
            <a:r>
              <a:rPr lang="en-US" dirty="0"/>
              <a:t>Unlike the other methods, this interpolation is not based on a triangulation.</a:t>
            </a:r>
          </a:p>
          <a:p>
            <a:endParaRPr lang="en-US" dirty="0"/>
          </a:p>
          <a:p>
            <a:r>
              <a:rPr lang="en-US" dirty="0"/>
              <a:t>Error: 1.0247 e-04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382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Minimum Curvature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882048-FA6B-4B4D-A05E-514AF57E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3863181"/>
            <a:ext cx="8229600" cy="2257335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58B3DC-AE50-4309-85EC-FFB54DF212D2}"/>
              </a:ext>
            </a:extLst>
          </p:cNvPr>
          <p:cNvSpPr txBox="1"/>
          <p:nvPr/>
        </p:nvSpPr>
        <p:spPr>
          <a:xfrm>
            <a:off x="4572001" y="1417638"/>
            <a:ext cx="328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Fitting of </a:t>
            </a:r>
            <a:r>
              <a:rPr lang="it-IT" dirty="0" err="1"/>
              <a:t>traditional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</a:t>
            </a:r>
            <a:r>
              <a:rPr lang="it-IT" dirty="0" err="1"/>
              <a:t>two-dimensional</a:t>
            </a:r>
            <a:r>
              <a:rPr lang="it-IT" dirty="0"/>
              <a:t> </a:t>
            </a:r>
            <a:r>
              <a:rPr lang="it-IT" dirty="0" err="1"/>
              <a:t>splines</a:t>
            </a:r>
            <a:r>
              <a:rPr lang="it-IT" dirty="0"/>
              <a:t> to the </a:t>
            </a:r>
            <a:r>
              <a:rPr lang="it-IT" dirty="0" err="1"/>
              <a:t>observed</a:t>
            </a:r>
            <a:r>
              <a:rPr lang="it-IT" dirty="0"/>
              <a:t> data. The </a:t>
            </a:r>
            <a:r>
              <a:rPr lang="it-IT" dirty="0" err="1"/>
              <a:t>surface</a:t>
            </a:r>
            <a:r>
              <a:rPr lang="it-IT" dirty="0"/>
              <a:t> must pass </a:t>
            </a:r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data points and must </a:t>
            </a:r>
            <a:r>
              <a:rPr lang="it-IT" dirty="0" err="1"/>
              <a:t>have</a:t>
            </a:r>
            <a:r>
              <a:rPr lang="it-IT" dirty="0"/>
              <a:t> minimum curvature.</a:t>
            </a:r>
          </a:p>
          <a:p>
            <a:endParaRPr lang="it-IT" dirty="0"/>
          </a:p>
          <a:p>
            <a:r>
              <a:rPr lang="it-IT" dirty="0" err="1"/>
              <a:t>Error</a:t>
            </a:r>
            <a:r>
              <a:rPr lang="it-IT" dirty="0"/>
              <a:t>: 1.2566 e-05</a:t>
            </a:r>
          </a:p>
        </p:txBody>
      </p:sp>
      <p:pic>
        <p:nvPicPr>
          <p:cNvPr id="1026" name="Picture 2" descr="Risultati immagini per minimum curvature">
            <a:extLst>
              <a:ext uri="{FF2B5EF4-FFF2-40B4-BE49-F238E27FC236}">
                <a16:creationId xmlns:a16="http://schemas.microsoft.com/office/drawing/2014/main" id="{EFCA40CD-B043-4D0C-8467-43A6D2F1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1517075"/>
            <a:ext cx="3100168" cy="22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20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275</Words>
  <Application>Microsoft Office PowerPoint</Application>
  <PresentationFormat>Presentazione su schermo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di Office</vt:lpstr>
      <vt:lpstr>Bathymetry</vt:lpstr>
      <vt:lpstr>Interpolation Method</vt:lpstr>
      <vt:lpstr> Linear Interpolation</vt:lpstr>
      <vt:lpstr>RBF</vt:lpstr>
      <vt:lpstr>Spline Interpolation</vt:lpstr>
      <vt:lpstr> Nearest Neighbour Interpolation</vt:lpstr>
      <vt:lpstr> Natural Neighbour Interpolation</vt:lpstr>
      <vt:lpstr>Biharmonic spline interpolation</vt:lpstr>
      <vt:lpstr>Minimum Curvature</vt:lpstr>
      <vt:lpstr>Shepard Interpolation</vt:lpstr>
      <vt:lpstr>Kriging Interpolation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50</cp:revision>
  <dcterms:created xsi:type="dcterms:W3CDTF">2015-08-31T13:52:36Z</dcterms:created>
  <dcterms:modified xsi:type="dcterms:W3CDTF">2019-05-07T10:18:21Z</dcterms:modified>
</cp:coreProperties>
</file>