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61" r:id="rId3"/>
    <p:sldId id="257" r:id="rId4"/>
    <p:sldId id="285" r:id="rId5"/>
    <p:sldId id="263" r:id="rId6"/>
    <p:sldId id="284" r:id="rId7"/>
    <p:sldId id="297" r:id="rId8"/>
    <p:sldId id="286" r:id="rId9"/>
    <p:sldId id="287" r:id="rId10"/>
    <p:sldId id="288" r:id="rId11"/>
    <p:sldId id="289" r:id="rId12"/>
    <p:sldId id="291" r:id="rId13"/>
    <p:sldId id="292" r:id="rId14"/>
    <p:sldId id="293" r:id="rId15"/>
    <p:sldId id="294" r:id="rId16"/>
    <p:sldId id="295" r:id="rId17"/>
    <p:sldId id="296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282" r:id="rId28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39" autoAdjust="0"/>
    <p:restoredTop sz="95226" autoAdjust="0"/>
  </p:normalViewPr>
  <p:slideViewPr>
    <p:cSldViewPr snapToGrid="0" snapToObjects="1">
      <p:cViewPr varScale="1">
        <p:scale>
          <a:sx n="82" d="100"/>
          <a:sy n="82" d="100"/>
        </p:scale>
        <p:origin x="1349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A5780-C903-4978-8C5C-CC56200581D3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395BB-575F-4B8D-BDB5-1D314BA51C2E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3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R = 562.3413</a:t>
            </a:r>
          </a:p>
          <a:p>
            <a:r>
              <a:rPr lang="it-IT" dirty="0"/>
              <a:t>T_R = 0.3749 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1 </a:t>
            </a:r>
            <a:r>
              <a:rPr lang="it-IT" dirty="0" err="1"/>
              <a:t>kn</a:t>
            </a:r>
            <a:r>
              <a:rPr lang="it-IT" dirty="0"/>
              <a:t> 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0,514 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m/s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395BB-575F-4B8D-BDB5-1D314BA51C2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118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Sabbia fine</a:t>
            </a:r>
          </a:p>
          <a:p>
            <a:r>
              <a:rPr lang="it-IT" dirty="0"/>
              <a:t>Acqua a 20°C</a:t>
            </a:r>
          </a:p>
          <a:p>
            <a:r>
              <a:rPr lang="it-IT" dirty="0"/>
              <a:t>R =61.6991 m</a:t>
            </a:r>
          </a:p>
          <a:p>
            <a:r>
              <a:rPr lang="it-IT" dirty="0"/>
              <a:t>T_R = 0.0411 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1 </a:t>
            </a:r>
            <a:r>
              <a:rPr lang="it-IT" dirty="0" err="1"/>
              <a:t>kn</a:t>
            </a:r>
            <a:r>
              <a:rPr lang="it-IT" dirty="0"/>
              <a:t> 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0,514 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m/s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395BB-575F-4B8D-BDB5-1D314BA51C2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255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21/05/2019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814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21/05/2019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480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21/05/2019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568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21/05/2019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678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21/05/2019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861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21/05/2019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840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21/05/2019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166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21/05/2019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693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21/05/2019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486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21/05/2019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003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21/05/2019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621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5B5D2-CA2A-6548-955E-9897154AE4E2}" type="datetimeFigureOut">
              <a:rPr lang="it-IT" smtClean="0"/>
              <a:t>21/05/2019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751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6.jp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.emf"/><Relationship Id="rId7" Type="http://schemas.openxmlformats.org/officeDocument/2006/relationships/image" Target="../media/image29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g"/><Relationship Id="rId5" Type="http://schemas.openxmlformats.org/officeDocument/2006/relationships/image" Target="../media/image8.jpg"/><Relationship Id="rId4" Type="http://schemas.openxmlformats.org/officeDocument/2006/relationships/image" Target="../media/image15.jpg"/><Relationship Id="rId9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.emf"/><Relationship Id="rId7" Type="http://schemas.openxmlformats.org/officeDocument/2006/relationships/image" Target="../media/image3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g"/><Relationship Id="rId5" Type="http://schemas.openxmlformats.org/officeDocument/2006/relationships/image" Target="../media/image7.jpg"/><Relationship Id="rId4" Type="http://schemas.openxmlformats.org/officeDocument/2006/relationships/image" Target="../media/image14.jpg"/><Relationship Id="rId9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emf"/><Relationship Id="rId7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9.jpg"/><Relationship Id="rId4" Type="http://schemas.openxmlformats.org/officeDocument/2006/relationships/image" Target="../media/image19.jpg"/><Relationship Id="rId9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9" name="CasellaDiTesto 1"/>
          <p:cNvSpPr txBox="1">
            <a:spLocks noChangeArrowheads="1"/>
          </p:cNvSpPr>
          <p:nvPr/>
        </p:nvSpPr>
        <p:spPr bwMode="auto">
          <a:xfrm>
            <a:off x="942679" y="783762"/>
            <a:ext cx="569379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sz="2800" dirty="0"/>
              <a:t>Bathymetry interpolation algorithms using AUV mission data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270E5BA-6BB7-41D7-9222-991AC6F01234}"/>
              </a:ext>
            </a:extLst>
          </p:cNvPr>
          <p:cNvSpPr txBox="1"/>
          <p:nvPr/>
        </p:nvSpPr>
        <p:spPr>
          <a:xfrm>
            <a:off x="6769343" y="4808561"/>
            <a:ext cx="1918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Gill Sans Light"/>
                <a:cs typeface="Gill Sans Light"/>
              </a:rPr>
              <a:t>Alessia </a:t>
            </a:r>
            <a:r>
              <a:rPr lang="en-US" dirty="0">
                <a:latin typeface="Gill Sans Light"/>
                <a:cs typeface="Gill Sans Light"/>
              </a:rPr>
              <a:t>Annecchini</a:t>
            </a:r>
          </a:p>
          <a:p>
            <a:pPr algn="r"/>
            <a:r>
              <a:rPr lang="it-IT" dirty="0">
                <a:latin typeface="Gill Sans Light"/>
                <a:cs typeface="Gill Sans Light"/>
              </a:rPr>
              <a:t>Alessia Guida</a:t>
            </a:r>
          </a:p>
          <a:p>
            <a:pPr algn="r"/>
            <a:r>
              <a:rPr lang="it-IT" dirty="0">
                <a:latin typeface="Gill Sans Light"/>
                <a:cs typeface="Gill Sans Light"/>
              </a:rPr>
              <a:t>Lorenzo Irace</a:t>
            </a:r>
          </a:p>
          <a:p>
            <a:pPr algn="r"/>
            <a:r>
              <a:rPr lang="it-IT" dirty="0">
                <a:latin typeface="Gill Sans Light"/>
                <a:cs typeface="Gill Sans Light"/>
              </a:rPr>
              <a:t>Giuseppe Longo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81FDD17-93F5-4300-A7BB-E90C7DEBAB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340" r="7500" b="419"/>
          <a:stretch/>
        </p:blipFill>
        <p:spPr>
          <a:xfrm>
            <a:off x="942679" y="1859421"/>
            <a:ext cx="5885427" cy="390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41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No </a:t>
            </a:r>
            <a:r>
              <a:rPr lang="en-US" dirty="0"/>
              <a:t>signals</a:t>
            </a:r>
            <a:r>
              <a:rPr lang="it-IT" dirty="0"/>
              <a:t> </a:t>
            </a:r>
            <a:r>
              <a:rPr lang="en-US" dirty="0"/>
              <a:t>overlapping</a:t>
            </a:r>
            <a:r>
              <a:rPr lang="it-IT" dirty="0"/>
              <a:t> </a:t>
            </a:r>
            <a:r>
              <a:rPr lang="en-US" dirty="0"/>
              <a:t>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1128416" y="1394797"/>
                <a:ext cx="6233918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𝑆𝑁𝑅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𝐷𝑇</m:t>
                      </m:r>
                    </m:oMath>
                  </m:oMathPara>
                </a14:m>
                <a:endParaRPr lang="en-US" dirty="0">
                  <a:latin typeface="Gill Sans Light"/>
                  <a:cs typeface="Gill Sans Ligh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𝑆𝑁𝑅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𝑆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𝑁</m:t>
                      </m:r>
                    </m:oMath>
                  </m:oMathPara>
                </a14:m>
                <a:endParaRPr lang="it-IT" b="0" dirty="0">
                  <a:latin typeface="Gill Sans Light"/>
                  <a:cs typeface="Gill Sans Light"/>
                </a:endParaRPr>
              </a:p>
              <a:p>
                <a:endParaRPr lang="it-IT" b="0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cs typeface="Gill Sans Light"/>
                      </a:rPr>
                      <m:t>𝑆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: received signal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cs typeface="Gill Sans Light"/>
                      </a:rPr>
                      <m:t>𝑁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: noise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𝑆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𝑆𝐿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−2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𝑇𝐿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𝑇𝑆</m:t>
                      </m:r>
                    </m:oMath>
                  </m:oMathPara>
                </a14:m>
                <a:endParaRPr lang="en-US" dirty="0">
                  <a:latin typeface="Gill Sans Light"/>
                  <a:cs typeface="Gill Sans Light"/>
                </a:endParaRPr>
              </a:p>
              <a:p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cs typeface="Gill Sans Light"/>
                      </a:rPr>
                      <m:t>𝑆𝐿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: source level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cs typeface="Gill Sans Light"/>
                      </a:rPr>
                      <m:t>𝑇𝐿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: transmission loss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cs typeface="Gill Sans Light"/>
                      </a:rPr>
                      <m:t>𝑇</m:t>
                    </m:r>
                    <m:r>
                      <a:rPr lang="it-IT" i="1">
                        <a:latin typeface="Cambria Math" panose="02040503050406030204" pitchFamily="18" charset="0"/>
                        <a:cs typeface="Gill Sans Light"/>
                      </a:rPr>
                      <m:t>𝑆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: target strength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𝑇𝐿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=40 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Gill Sans Light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Gill Sans Light"/>
                            </a:rPr>
                            <m:t>𝑅</m:t>
                          </m:r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𝛼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𝑅</m:t>
                      </m:r>
                    </m:oMath>
                  </m:oMathPara>
                </a14:m>
                <a:endParaRPr lang="it-IT" b="0" dirty="0">
                  <a:latin typeface="Gill Sans Light"/>
                  <a:ea typeface="Cambria Math" panose="02040503050406030204" pitchFamily="18" charset="0"/>
                  <a:cs typeface="Gill Sans Light"/>
                </a:endParaRPr>
              </a:p>
              <a:p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Spherical spreading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𝛼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: water absorption coefficient (GUI)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cs typeface="Gill Sans Light"/>
                      </a:rPr>
                      <m:t>𝑅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: distance traveled by signal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416" y="1394797"/>
                <a:ext cx="6233918" cy="4524315"/>
              </a:xfrm>
              <a:prstGeom prst="rect">
                <a:avLst/>
              </a:prstGeom>
              <a:blipFill>
                <a:blip r:embed="rId4"/>
                <a:stretch>
                  <a:fillRect l="-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1590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No </a:t>
            </a:r>
            <a:r>
              <a:rPr lang="en-US" dirty="0"/>
              <a:t>signals</a:t>
            </a:r>
            <a:r>
              <a:rPr lang="it-IT" dirty="0"/>
              <a:t> </a:t>
            </a:r>
            <a:r>
              <a:rPr lang="en-US" dirty="0"/>
              <a:t>overlapping</a:t>
            </a:r>
            <a:r>
              <a:rPr lang="it-IT" dirty="0"/>
              <a:t> </a:t>
            </a:r>
            <a:r>
              <a:rPr lang="en-US" dirty="0"/>
              <a:t>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1128416" y="1394797"/>
                <a:ext cx="6233918" cy="3899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Gill Sans Light"/>
                    <a:cs typeface="Gill Sans Light"/>
                  </a:rPr>
                  <a:t>We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  <a:r>
                  <a:rPr lang="en-US" dirty="0">
                    <a:latin typeface="Gill Sans Light"/>
                    <a:cs typeface="Gill Sans Light"/>
                  </a:rPr>
                  <a:t>need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cs typeface="Gill Sans Light"/>
                      </a:rPr>
                      <m:t>𝑅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to compute travel time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𝑇𝐿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𝑆𝐿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𝑇𝑆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Gill Sans Light"/>
                  <a:cs typeface="Gill Sans Light"/>
                </a:endParaRPr>
              </a:p>
              <a:p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Using this value we can found a solution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Gill Sans Light"/>
                      </a:rPr>
                      <m:t>𝑅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from the transmission loss equation</a:t>
                </a:r>
              </a:p>
              <a:p>
                <a:endParaRPr lang="en-US" dirty="0">
                  <a:latin typeface="Gill Sans Light"/>
                  <a:cs typeface="Gill Sans Ligh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it-IT" b="0" dirty="0">
                  <a:latin typeface="Gill Sans Light"/>
                </a:endParaRPr>
              </a:p>
              <a:p>
                <a:endParaRPr lang="it-IT" b="0" dirty="0">
                  <a:latin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Gill Sans Light"/>
                      </a:rPr>
                      <m:t>𝑐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: sound speed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416" y="1394797"/>
                <a:ext cx="6233918" cy="3899529"/>
              </a:xfrm>
              <a:prstGeom prst="rect">
                <a:avLst/>
              </a:prstGeom>
              <a:blipFill>
                <a:blip r:embed="rId4"/>
                <a:stretch>
                  <a:fillRect l="-587" t="-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74D2CBA2-A923-4383-8349-262B27B09E82}"/>
                  </a:ext>
                </a:extLst>
              </p:cNvPr>
              <p:cNvSpPr txBox="1"/>
              <p:nvPr/>
            </p:nvSpPr>
            <p:spPr>
              <a:xfrm>
                <a:off x="2945666" y="4808326"/>
                <a:ext cx="2880000" cy="972000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𝐴𝑈𝑉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74D2CBA2-A923-4383-8349-262B27B09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666" y="4808326"/>
                <a:ext cx="2880000" cy="97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1923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EA640 </a:t>
            </a:r>
            <a:r>
              <a:rPr lang="en-US" dirty="0"/>
              <a:t>echosounder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137843" y="1385370"/>
            <a:ext cx="623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95AC025-9741-4E84-9CB8-D780AA0B4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16" y="1148304"/>
            <a:ext cx="8209168" cy="478335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30DACC4D-AAA5-4799-87BE-63FB61F87D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4113" y="5434126"/>
            <a:ext cx="914087" cy="720035"/>
          </a:xfrm>
          <a:prstGeom prst="rect">
            <a:avLst/>
          </a:prstGeom>
        </p:spPr>
      </p:pic>
      <p:sp>
        <p:nvSpPr>
          <p:cNvPr id="5" name="Freccia a sinistra 4">
            <a:extLst>
              <a:ext uri="{FF2B5EF4-FFF2-40B4-BE49-F238E27FC236}">
                <a16:creationId xmlns:a16="http://schemas.microsoft.com/office/drawing/2014/main" id="{8BE2AA2C-C786-4EA2-9FA3-2FFC02F70FB8}"/>
              </a:ext>
            </a:extLst>
          </p:cNvPr>
          <p:cNvSpPr/>
          <p:nvPr/>
        </p:nvSpPr>
        <p:spPr>
          <a:xfrm>
            <a:off x="3614878" y="2248292"/>
            <a:ext cx="255126" cy="19796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ccia a sinistra 11">
            <a:extLst>
              <a:ext uri="{FF2B5EF4-FFF2-40B4-BE49-F238E27FC236}">
                <a16:creationId xmlns:a16="http://schemas.microsoft.com/office/drawing/2014/main" id="{CF23EC92-27FD-4CE5-996D-149706712A3C}"/>
              </a:ext>
            </a:extLst>
          </p:cNvPr>
          <p:cNvSpPr/>
          <p:nvPr/>
        </p:nvSpPr>
        <p:spPr>
          <a:xfrm>
            <a:off x="2353257" y="2674069"/>
            <a:ext cx="255126" cy="19796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568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Ping</a:t>
            </a:r>
            <a:r>
              <a:rPr lang="it-IT" dirty="0"/>
              <a:t> rate </a:t>
            </a:r>
            <a:r>
              <a:rPr lang="en-US" dirty="0"/>
              <a:t>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1128416" y="1394797"/>
                <a:ext cx="6233918" cy="4344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Gill Sans Light"/>
                    <a:cs typeface="Gill Sans Light"/>
                  </a:rPr>
                  <a:t>Ping rate </a:t>
                </a:r>
                <a:r>
                  <a:rPr lang="en-US" dirty="0">
                    <a:latin typeface="Gill Sans Light"/>
                    <a:cs typeface="Gill Sans Light"/>
                  </a:rPr>
                  <a:t>is</a:t>
                </a:r>
                <a:r>
                  <a:rPr lang="it-IT" dirty="0">
                    <a:latin typeface="Gill Sans Light"/>
                    <a:cs typeface="Gill Sans Light"/>
                  </a:rPr>
                  <a:t> limited by </a:t>
                </a:r>
                <a:r>
                  <a:rPr lang="en-US" dirty="0">
                    <a:latin typeface="Gill Sans Light"/>
                    <a:cs typeface="Gill Sans Light"/>
                  </a:rPr>
                  <a:t>echosounder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  <a:r>
                  <a:rPr lang="en-US" dirty="0">
                    <a:latin typeface="Gill Sans Light"/>
                    <a:cs typeface="Gill Sans Light"/>
                  </a:rPr>
                  <a:t>characteristics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Ping</a:t>
                </a:r>
                <a:r>
                  <a:rPr lang="it-IT" dirty="0">
                    <a:latin typeface="Gill Sans Light"/>
                    <a:cs typeface="Gill Sans Light"/>
                  </a:rPr>
                  <a:t> rate can be </a:t>
                </a:r>
                <a:r>
                  <a:rPr lang="en-US" dirty="0">
                    <a:latin typeface="Gill Sans Light"/>
                    <a:cs typeface="Gill Sans Light"/>
                  </a:rPr>
                  <a:t>computed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  <a:r>
                  <a:rPr lang="en-US" dirty="0">
                    <a:latin typeface="Gill Sans Light"/>
                    <a:cs typeface="Gill Sans Light"/>
                  </a:rPr>
                  <a:t>as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𝑝𝑟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𝑠𝑎𝑚𝑝𝑙𝑒𝑠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𝑑𝑢𝑟𝑎𝑡𝑖𝑜𝑛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Gill Sans Light"/>
                  <a:cs typeface="Gill Sans Light"/>
                </a:endParaRPr>
              </a:p>
              <a:p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Using previous variables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𝑡𝑟𝑎𝑣𝑒𝑙𝑒𝑑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𝑑𝑖𝑠𝑡𝑎𝑛𝑐𝑒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𝑑𝑖𝑠𝑡𝑎𝑛𝑐𝑒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𝑏𝑒𝑡𝑤𝑒𝑒𝑛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𝑠𝑎𝑚𝑝𝑙𝑒𝑠</m:t>
                              </m:r>
                            </m:den>
                          </m:f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𝐴𝑈𝑉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it-IT" dirty="0">
                  <a:latin typeface="Gill Sans Light"/>
                </a:endParaRPr>
              </a:p>
              <a:p>
                <a:endParaRPr lang="it-IT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Thus</a:t>
                </a:r>
              </a:p>
              <a:p>
                <a:endParaRPr lang="en-US" dirty="0">
                  <a:latin typeface="Gill Sans Light"/>
                  <a:cs typeface="Gill Sans Ligh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𝑝𝑟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𝐴𝑈𝑉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latin typeface="Gill Sans Light"/>
                  <a:cs typeface="Gill Sans Light"/>
                </a:endParaRPr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416" y="1394797"/>
                <a:ext cx="6233918" cy="4344459"/>
              </a:xfrm>
              <a:prstGeom prst="rect">
                <a:avLst/>
              </a:prstGeom>
              <a:blipFill>
                <a:blip r:embed="rId4"/>
                <a:stretch>
                  <a:fillRect l="-587" t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484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Ping</a:t>
            </a:r>
            <a:r>
              <a:rPr lang="it-IT" dirty="0"/>
              <a:t> rate </a:t>
            </a:r>
            <a:r>
              <a:rPr lang="en-US" dirty="0"/>
              <a:t>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1128416" y="1394797"/>
                <a:ext cx="6233918" cy="3276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𝑝𝑟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&lt;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𝑀𝐴𝑋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Gill Sans Light"/>
                  <a:cs typeface="Gill Sans Ligh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𝐴𝑈𝑉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&lt; 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𝑀𝐴𝑋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Gill Sans Light"/>
                  <a:cs typeface="Gill Sans Light"/>
                </a:endParaRPr>
              </a:p>
              <a:p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From floor function definition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⌊"/>
                          <m:endChr m:val="⌋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it-IT" i="1" dirty="0">
                  <a:latin typeface="Gill Sans Ligh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⌊"/>
                          <m:endChr m:val="⌋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i="1" dirty="0">
                  <a:latin typeface="Gill Sans Light"/>
                </a:endParaRPr>
              </a:p>
              <a:p>
                <a:endParaRPr lang="it-IT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Thus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𝐴𝑈𝑉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&lt; 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𝑀𝐴𝑋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Gill Sans Light"/>
                  <a:cs typeface="Gill Sans Light"/>
                </a:endParaRPr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416" y="1394797"/>
                <a:ext cx="6233918" cy="3276090"/>
              </a:xfrm>
              <a:prstGeom prst="rect">
                <a:avLst/>
              </a:prstGeom>
              <a:blipFill>
                <a:blip r:embed="rId4"/>
                <a:stretch>
                  <a:fillRect l="-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60F1C98B-A114-437A-9A14-AE8F3AA86F92}"/>
                  </a:ext>
                </a:extLst>
              </p:cNvPr>
              <p:cNvSpPr txBox="1"/>
              <p:nvPr/>
            </p:nvSpPr>
            <p:spPr>
              <a:xfrm>
                <a:off x="2739338" y="4977900"/>
                <a:ext cx="3012074" cy="648000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𝐴𝑈𝑉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𝑝𝑟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𝑀𝐴𝑋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+1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60F1C98B-A114-437A-9A14-AE8F3AA86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338" y="4977900"/>
                <a:ext cx="3012074" cy="648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5569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a 1">
                <a:extLst>
                  <a:ext uri="{FF2B5EF4-FFF2-40B4-BE49-F238E27FC236}">
                    <a16:creationId xmlns:a16="http://schemas.microsoft.com/office/drawing/2014/main" id="{10237D5A-2487-4D79-B153-31172AB545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3002531"/>
                  </p:ext>
                </p:extLst>
              </p:nvPr>
            </p:nvGraphicFramePr>
            <p:xfrm>
              <a:off x="1524000" y="2529509"/>
              <a:ext cx="6096000" cy="2160778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2866583499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31263660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=10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endParaRPr lang="it-IT" b="0" i="1" dirty="0">
                            <a:latin typeface="Gill Sans Light"/>
                            <a:ea typeface="Cambria Math" panose="02040503050406030204" pitchFamily="18" charset="0"/>
                          </a:endParaRPr>
                        </a:p>
                        <a:p>
                          <a:pPr marL="285750" indent="-285750">
                            <a:buFont typeface="Arial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=50</m:t>
                              </m:r>
                            </m:oMath>
                          </a14:m>
                          <a:endParaRPr lang="en-US" i="1" dirty="0">
                            <a:latin typeface="Gill Sans Light"/>
                            <a:cs typeface="Gill Sans Light"/>
                          </a:endParaRPr>
                        </a:p>
                        <a:p>
                          <a:pPr marL="285750" indent="-285750">
                            <a:buFont typeface="Arial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ll Sans Light"/>
                                </a:rPr>
                                <m:t>∆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ll Sans Light"/>
                                </a:rPr>
                                <m:t>𝑥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ll Sans Light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=0.20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endParaRPr lang="en-US" i="1" dirty="0">
                            <a:latin typeface="Gill Sans Light"/>
                            <a:cs typeface="Gill Sans Light"/>
                          </a:endParaRPr>
                        </a:p>
                        <a:p>
                          <a:pPr marL="285750" indent="-285750">
                            <a:buFont typeface="Arial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=16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𝑚𝑠</m:t>
                              </m:r>
                            </m:oMath>
                          </a14:m>
                          <a:r>
                            <a:rPr lang="en-US" dirty="0">
                              <a:latin typeface="Gill Sans Light"/>
                              <a:cs typeface="Gill Sans Light"/>
                            </a:rPr>
                            <a:t> </a:t>
                          </a:r>
                        </a:p>
                        <a:p>
                          <a:pPr marL="285750" indent="-285750">
                            <a:buFont typeface="Arial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𝑆𝐿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=200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𝑑𝐵</m:t>
                              </m:r>
                            </m:oMath>
                          </a14:m>
                          <a:endParaRPr lang="it-IT" b="0" dirty="0">
                            <a:latin typeface="Gill Sans Light"/>
                            <a:cs typeface="Gill Sans Light"/>
                          </a:endParaRPr>
                        </a:p>
                        <a:p>
                          <a:pPr marL="285750" indent="-285750">
                            <a:buFont typeface="Arial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𝐷𝑇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=90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𝑑𝐵</m:t>
                              </m:r>
                            </m:oMath>
                          </a14:m>
                          <a:endParaRPr lang="it-IT" b="0" dirty="0">
                            <a:latin typeface="Gill Sans Light"/>
                            <a:cs typeface="Gill Sans Light"/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𝑇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cs typeface="Gill Sans Light"/>
                                </a:rPr>
                                <m:t>𝑆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=0</m:t>
                              </m:r>
                            </m:oMath>
                          </a14:m>
                          <a:endParaRPr lang="it-IT" b="0" dirty="0">
                            <a:latin typeface="Gill Sans Light"/>
                            <a:cs typeface="Gill Sans Light"/>
                          </a:endParaRP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ll Sans Light"/>
                                </a:rPr>
                                <m:t>𝛼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ll Sans Light"/>
                                </a:rPr>
                                <m:t>=0</m:t>
                              </m:r>
                            </m:oMath>
                          </a14:m>
                          <a:endParaRPr lang="en-US" dirty="0">
                            <a:latin typeface="Gill Sans Light"/>
                            <a:cs typeface="Gill Sans Light"/>
                          </a:endParaRPr>
                        </a:p>
                        <a:p>
                          <a:pPr marL="285750" marR="0" lvl="0" indent="-28575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𝑁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=0</m:t>
                              </m:r>
                            </m:oMath>
                          </a14:m>
                          <a:endParaRPr lang="en-US" dirty="0">
                            <a:latin typeface="Gill Sans Light"/>
                            <a:cs typeface="Gill Sans Light"/>
                          </a:endParaRP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𝑐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=1500</m:t>
                              </m:r>
                              <m:f>
                                <m:fPr>
                                  <m:type m:val="lin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endParaRPr lang="en-US" dirty="0">
                            <a:latin typeface="Gill Sans Light"/>
                            <a:cs typeface="Gill Sans Light"/>
                          </a:endParaRP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𝑝𝑟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𝑀𝐴𝑋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=20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𝐻𝑧</m:t>
                              </m:r>
                            </m:oMath>
                          </a14:m>
                          <a:r>
                            <a:rPr lang="en-US" dirty="0">
                              <a:latin typeface="Gill Sans Light"/>
                              <a:cs typeface="Gill Sans Light"/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51692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a 1">
                <a:extLst>
                  <a:ext uri="{FF2B5EF4-FFF2-40B4-BE49-F238E27FC236}">
                    <a16:creationId xmlns:a16="http://schemas.microsoft.com/office/drawing/2014/main" id="{10237D5A-2487-4D79-B153-31172AB545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3002531"/>
                  </p:ext>
                </p:extLst>
              </p:nvPr>
            </p:nvGraphicFramePr>
            <p:xfrm>
              <a:off x="1524000" y="2529509"/>
              <a:ext cx="6096000" cy="2160778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2866583499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3126366011"/>
                        </a:ext>
                      </a:extLst>
                    </a:gridCol>
                  </a:tblGrid>
                  <a:tr h="21607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562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5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51692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72242C5-AA5A-475F-A02E-D18165D45F66}"/>
              </a:ext>
            </a:extLst>
          </p:cNvPr>
          <p:cNvSpPr txBox="1"/>
          <p:nvPr/>
        </p:nvSpPr>
        <p:spPr>
          <a:xfrm>
            <a:off x="4835950" y="2583283"/>
            <a:ext cx="2088000" cy="79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r"/>
            <a:r>
              <a:rPr lang="it-IT" dirty="0">
                <a:latin typeface="Gill Sans Light"/>
              </a:rPr>
              <a:t>Ideal case</a:t>
            </a:r>
            <a:endParaRPr lang="en-US" dirty="0">
              <a:latin typeface="Gill Sans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1B4B36F6-0DBE-4131-BD71-584B8E0FFBB2}"/>
                  </a:ext>
                </a:extLst>
              </p:cNvPr>
              <p:cNvSpPr txBox="1"/>
              <p:nvPr/>
            </p:nvSpPr>
            <p:spPr>
              <a:xfrm>
                <a:off x="1128416" y="4620449"/>
                <a:ext cx="6233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𝐴𝑈𝑉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0.2612,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4.2</m:t>
                          </m:r>
                        </m:e>
                      </m:d>
                      <m:f>
                        <m:fPr>
                          <m:type m:val="lin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0.2612</m:t>
                      </m:r>
                      <m:f>
                        <m:fPr>
                          <m:type m:val="lin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0.51 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𝑘𝑛</m:t>
                      </m:r>
                    </m:oMath>
                  </m:oMathPara>
                </a14:m>
                <a:endParaRPr lang="en-US" dirty="0">
                  <a:latin typeface="Gill Sans Light"/>
                  <a:cs typeface="Gill Sans Light"/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1B4B36F6-0DBE-4131-BD71-584B8E0FF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416" y="4620449"/>
                <a:ext cx="6233918" cy="369332"/>
              </a:xfrm>
              <a:prstGeom prst="rect">
                <a:avLst/>
              </a:prstGeom>
              <a:blipFill>
                <a:blip r:embed="rId6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E9388588-EF22-4529-8BDC-42250F4C6DEE}"/>
                  </a:ext>
                </a:extLst>
              </p:cNvPr>
              <p:cNvSpPr txBox="1"/>
              <p:nvPr/>
            </p:nvSpPr>
            <p:spPr>
              <a:xfrm>
                <a:off x="1280816" y="1386938"/>
                <a:ext cx="6233918" cy="71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𝐴𝑈𝑉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den>
                          </m:f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𝑝𝑟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𝑀𝐴𝑋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latin typeface="Gill Sans Light"/>
                  <a:cs typeface="Gill Sans Light"/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E9388588-EF22-4529-8BDC-42250F4C6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816" y="1386938"/>
                <a:ext cx="6233918" cy="7101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6971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1128416" y="1394797"/>
                <a:ext cx="6233918" cy="71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𝐴𝑈𝑉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den>
                          </m:f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𝑝𝑟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𝑀𝐴𝑋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latin typeface="Gill Sans Light"/>
                  <a:cs typeface="Gill Sans Light"/>
                </a:endParaRPr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416" y="1394797"/>
                <a:ext cx="6233918" cy="7101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a 1">
                <a:extLst>
                  <a:ext uri="{FF2B5EF4-FFF2-40B4-BE49-F238E27FC236}">
                    <a16:creationId xmlns:a16="http://schemas.microsoft.com/office/drawing/2014/main" id="{10237D5A-2487-4D79-B153-31172AB545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8950638"/>
                  </p:ext>
                </p:extLst>
              </p:nvPr>
            </p:nvGraphicFramePr>
            <p:xfrm>
              <a:off x="1524000" y="2529509"/>
              <a:ext cx="6096000" cy="2160778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2866583499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31263660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=10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endParaRPr lang="it-IT" b="0" i="1" dirty="0">
                            <a:latin typeface="Gill Sans Light"/>
                            <a:ea typeface="Cambria Math" panose="02040503050406030204" pitchFamily="18" charset="0"/>
                          </a:endParaRPr>
                        </a:p>
                        <a:p>
                          <a:pPr marL="285750" indent="-285750">
                            <a:buFont typeface="Arial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=50</m:t>
                              </m:r>
                            </m:oMath>
                          </a14:m>
                          <a:endParaRPr lang="en-US" i="1" dirty="0">
                            <a:latin typeface="Gill Sans Light"/>
                            <a:cs typeface="Gill Sans Light"/>
                          </a:endParaRPr>
                        </a:p>
                        <a:p>
                          <a:pPr marL="285750" indent="-285750">
                            <a:buFont typeface="Arial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ll Sans Light"/>
                                </a:rPr>
                                <m:t>∆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ll Sans Light"/>
                                </a:rPr>
                                <m:t>𝑥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ll Sans Light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=0.20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endParaRPr lang="en-US" i="1" dirty="0">
                            <a:latin typeface="Gill Sans Light"/>
                            <a:cs typeface="Gill Sans Light"/>
                          </a:endParaRPr>
                        </a:p>
                        <a:p>
                          <a:pPr marL="285750" indent="-285750">
                            <a:buFont typeface="Arial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=16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𝑚𝑠</m:t>
                              </m:r>
                            </m:oMath>
                          </a14:m>
                          <a:r>
                            <a:rPr lang="en-US" dirty="0">
                              <a:latin typeface="Gill Sans Light"/>
                              <a:cs typeface="Gill Sans Light"/>
                            </a:rPr>
                            <a:t> </a:t>
                          </a:r>
                        </a:p>
                        <a:p>
                          <a:pPr marL="285750" indent="-285750">
                            <a:buFont typeface="Arial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𝑆𝐿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=200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𝑑𝐵</m:t>
                              </m:r>
                            </m:oMath>
                          </a14:m>
                          <a:endParaRPr lang="it-IT" b="0" dirty="0">
                            <a:latin typeface="Gill Sans Light"/>
                            <a:cs typeface="Gill Sans Light"/>
                          </a:endParaRPr>
                        </a:p>
                        <a:p>
                          <a:pPr marL="285750" indent="-285750">
                            <a:buFont typeface="Arial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𝐷𝑇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=90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𝑑𝐵</m:t>
                              </m:r>
                            </m:oMath>
                          </a14:m>
                          <a:endParaRPr lang="it-IT" b="0" dirty="0">
                            <a:latin typeface="Gill Sans Light"/>
                            <a:cs typeface="Gill Sans Light"/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𝑇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cs typeface="Gill Sans Light"/>
                                </a:rPr>
                                <m:t>𝑆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=−8.3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𝑑𝐵</m:t>
                              </m:r>
                            </m:oMath>
                          </a14:m>
                          <a:endParaRPr lang="it-IT" b="0" dirty="0">
                            <a:latin typeface="Gill Sans Light"/>
                            <a:cs typeface="Gill Sans Light"/>
                          </a:endParaRP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ll Sans Light"/>
                                </a:rPr>
                                <m:t>𝛼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ll Sans Light"/>
                                </a:rPr>
                                <m:t>=0.72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ll Sans Light"/>
                                </a:rPr>
                                <m:t>𝑑𝑏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ll Sans Light"/>
                                </a:rPr>
                                <m:t>/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ll Sans Light"/>
                                </a:rPr>
                                <m:t>𝑘𝑚</m:t>
                              </m:r>
                            </m:oMath>
                          </a14:m>
                          <a:endParaRPr lang="en-US" dirty="0">
                            <a:latin typeface="Gill Sans Light"/>
                            <a:cs typeface="Gill Sans Light"/>
                          </a:endParaRPr>
                        </a:p>
                        <a:p>
                          <a:pPr marL="285750" marR="0" lvl="0" indent="-28575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𝑁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=30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𝑑𝐵</m:t>
                              </m:r>
                            </m:oMath>
                          </a14:m>
                          <a:endParaRPr lang="en-US" dirty="0">
                            <a:latin typeface="Gill Sans Light"/>
                            <a:cs typeface="Gill Sans Light"/>
                          </a:endParaRP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𝑐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Gill Sans Light"/>
                                </a:rPr>
                                <m:t>=1500</m:t>
                              </m:r>
                              <m:f>
                                <m:fPr>
                                  <m:type m:val="lin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endParaRPr lang="en-US" dirty="0">
                            <a:latin typeface="Gill Sans Light"/>
                            <a:cs typeface="Gill Sans Light"/>
                          </a:endParaRP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𝑝𝑟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𝑀𝐴𝑋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=20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𝐻𝑧</m:t>
                              </m:r>
                            </m:oMath>
                          </a14:m>
                          <a:r>
                            <a:rPr lang="en-US" dirty="0">
                              <a:latin typeface="Gill Sans Light"/>
                              <a:cs typeface="Gill Sans Light"/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51692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a 1">
                <a:extLst>
                  <a:ext uri="{FF2B5EF4-FFF2-40B4-BE49-F238E27FC236}">
                    <a16:creationId xmlns:a16="http://schemas.microsoft.com/office/drawing/2014/main" id="{10237D5A-2487-4D79-B153-31172AB545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8950638"/>
                  </p:ext>
                </p:extLst>
              </p:nvPr>
            </p:nvGraphicFramePr>
            <p:xfrm>
              <a:off x="1524000" y="2529509"/>
              <a:ext cx="6096000" cy="2160778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2866583499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3126366011"/>
                        </a:ext>
                      </a:extLst>
                    </a:gridCol>
                  </a:tblGrid>
                  <a:tr h="21607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562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000" t="-5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51692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72242C5-AA5A-475F-A02E-D18165D45F66}"/>
              </a:ext>
            </a:extLst>
          </p:cNvPr>
          <p:cNvSpPr txBox="1"/>
          <p:nvPr/>
        </p:nvSpPr>
        <p:spPr>
          <a:xfrm>
            <a:off x="4835950" y="2570720"/>
            <a:ext cx="3096000" cy="79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Possible</a:t>
            </a:r>
            <a:r>
              <a:rPr lang="it-IT" dirty="0">
                <a:latin typeface="Gill Sans Light"/>
              </a:rPr>
              <a:t> case</a:t>
            </a:r>
            <a:endParaRPr lang="en-US" dirty="0">
              <a:latin typeface="Gill Sans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1B4B36F6-0DBE-4131-BD71-584B8E0FFBB2}"/>
                  </a:ext>
                </a:extLst>
              </p:cNvPr>
              <p:cNvSpPr txBox="1"/>
              <p:nvPr/>
            </p:nvSpPr>
            <p:spPr>
              <a:xfrm>
                <a:off x="1128416" y="4620449"/>
                <a:ext cx="6233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𝐴𝑈𝑉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2.0353 ,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4.2</m:t>
                          </m:r>
                        </m:e>
                      </m:d>
                      <m:f>
                        <m:fPr>
                          <m:type m:val="lin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2.0353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≅3.96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𝑘𝑛</m:t>
                      </m:r>
                    </m:oMath>
                  </m:oMathPara>
                </a14:m>
                <a:endParaRPr lang="en-US" dirty="0">
                  <a:latin typeface="Gill Sans Light"/>
                  <a:cs typeface="Gill Sans Light"/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1B4B36F6-0DBE-4131-BD71-584B8E0FF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416" y="4620449"/>
                <a:ext cx="6233918" cy="369332"/>
              </a:xfrm>
              <a:prstGeom prst="rect">
                <a:avLst/>
              </a:prstGeom>
              <a:blipFill>
                <a:blip r:embed="rId7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662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Samples </a:t>
            </a:r>
            <a:r>
              <a:rPr lang="en-US" dirty="0"/>
              <a:t>density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128416" y="1394797"/>
            <a:ext cx="62339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ill Sans Light"/>
                <a:cs typeface="Gill Sans Light"/>
              </a:rPr>
              <a:t>Users can </a:t>
            </a:r>
            <a:r>
              <a:rPr lang="en-US" dirty="0">
                <a:latin typeface="Gill Sans Light"/>
                <a:cs typeface="Gill Sans Light"/>
              </a:rPr>
              <a:t>change</a:t>
            </a:r>
            <a:r>
              <a:rPr lang="it-IT" dirty="0">
                <a:latin typeface="Gill Sans Light"/>
                <a:cs typeface="Gill Sans Light"/>
              </a:rPr>
              <a:t> the </a:t>
            </a:r>
            <a:r>
              <a:rPr lang="en-US" dirty="0">
                <a:latin typeface="Gill Sans Light"/>
                <a:cs typeface="Gill Sans Light"/>
              </a:rPr>
              <a:t>number</a:t>
            </a:r>
            <a:r>
              <a:rPr lang="it-IT" dirty="0">
                <a:latin typeface="Gill Sans Light"/>
                <a:cs typeface="Gill Sans Light"/>
              </a:rPr>
              <a:t> of samples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ill Sans Light"/>
                <a:cs typeface="Gill Sans Light"/>
              </a:rPr>
              <a:t>More samples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Gill Sans Light"/>
                <a:cs typeface="Gill Sans Light"/>
              </a:rPr>
              <a:t>Samples </a:t>
            </a:r>
            <a:r>
              <a:rPr lang="en-US" dirty="0">
                <a:latin typeface="Gill Sans Light"/>
                <a:cs typeface="Gill Sans Light"/>
              </a:rPr>
              <a:t>affected</a:t>
            </a:r>
            <a:r>
              <a:rPr lang="it-IT" dirty="0">
                <a:latin typeface="Gill Sans Light"/>
                <a:cs typeface="Gill Sans Light"/>
              </a:rPr>
              <a:t> by </a:t>
            </a:r>
            <a:r>
              <a:rPr lang="en-US" dirty="0">
                <a:latin typeface="Gill Sans Light"/>
                <a:cs typeface="Gill Sans Light"/>
              </a:rPr>
              <a:t>noise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  <a:cs typeface="Gill Sans Light"/>
              </a:rPr>
              <a:t>Outliers</a:t>
            </a:r>
            <a:r>
              <a:rPr lang="it-IT" dirty="0">
                <a:latin typeface="Gill Sans Light"/>
                <a:cs typeface="Gill Sans Light"/>
              </a:rPr>
              <a:t> are more </a:t>
            </a:r>
            <a:r>
              <a:rPr lang="en-US" dirty="0">
                <a:latin typeface="Gill Sans Light"/>
                <a:cs typeface="Gill Sans Light"/>
              </a:rPr>
              <a:t>likely</a:t>
            </a:r>
            <a:r>
              <a:rPr lang="it-IT" dirty="0">
                <a:latin typeface="Gill Sans Light"/>
                <a:cs typeface="Gill Sans Light"/>
              </a:rPr>
              <a:t> to be </a:t>
            </a:r>
            <a:r>
              <a:rPr lang="en-US" dirty="0">
                <a:latin typeface="Gill Sans Light"/>
                <a:cs typeface="Gill Sans Light"/>
              </a:rPr>
              <a:t>present</a:t>
            </a:r>
            <a:r>
              <a:rPr lang="it-IT" dirty="0">
                <a:latin typeface="Gill Sans Light"/>
                <a:cs typeface="Gill Sans Light"/>
              </a:rPr>
              <a:t> and </a:t>
            </a:r>
            <a:r>
              <a:rPr lang="en-US" dirty="0">
                <a:latin typeface="Gill Sans Light"/>
                <a:cs typeface="Gill Sans Light"/>
              </a:rPr>
              <a:t>not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rejected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  <a:cs typeface="Gill Sans Light"/>
              </a:rPr>
              <a:t>Higher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computational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complexity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  <a:cs typeface="Gill Sans Light"/>
              </a:rPr>
              <a:t>Slower</a:t>
            </a:r>
            <a:r>
              <a:rPr lang="it-IT" dirty="0">
                <a:latin typeface="Gill Sans Light"/>
                <a:cs typeface="Gill Sans Light"/>
              </a:rPr>
              <a:t> AUV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  <a:cs typeface="Gill Sans Light"/>
              </a:rPr>
              <a:t>Less</a:t>
            </a:r>
            <a:r>
              <a:rPr lang="it-IT" dirty="0">
                <a:latin typeface="Gill Sans Light"/>
                <a:cs typeface="Gill Sans Light"/>
              </a:rPr>
              <a:t> samples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  <a:cs typeface="Gill Sans Light"/>
              </a:rPr>
              <a:t>Less</a:t>
            </a:r>
            <a:r>
              <a:rPr lang="it-IT" dirty="0">
                <a:latin typeface="Gill Sans Light"/>
                <a:cs typeface="Gill Sans Light"/>
              </a:rPr>
              <a:t> data for 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Gill Sans Light"/>
                <a:cs typeface="Gill Sans Light"/>
              </a:rPr>
              <a:t>Lower </a:t>
            </a:r>
            <a:r>
              <a:rPr lang="en-US" dirty="0">
                <a:latin typeface="Gill Sans Light"/>
                <a:cs typeface="Gill Sans Light"/>
              </a:rPr>
              <a:t>computational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complexity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Gill Sans Light"/>
                <a:cs typeface="Gill Sans Light"/>
              </a:rPr>
              <a:t>Lower </a:t>
            </a:r>
            <a:r>
              <a:rPr lang="en-US" dirty="0">
                <a:latin typeface="Gill Sans Light"/>
                <a:cs typeface="Gill Sans Light"/>
              </a:rPr>
              <a:t>probability</a:t>
            </a:r>
            <a:r>
              <a:rPr lang="it-IT" dirty="0">
                <a:latin typeface="Gill Sans Light"/>
                <a:cs typeface="Gill Sans Light"/>
              </a:rPr>
              <a:t> of </a:t>
            </a:r>
            <a:r>
              <a:rPr lang="en-US" dirty="0">
                <a:latin typeface="Gill Sans Light"/>
                <a:cs typeface="Gill Sans Light"/>
              </a:rPr>
              <a:t>measuring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critical</a:t>
            </a:r>
            <a:r>
              <a:rPr lang="it-IT" dirty="0">
                <a:latin typeface="Gill Sans Light"/>
                <a:cs typeface="Gill Sans Light"/>
              </a:rPr>
              <a:t> points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  <a:cs typeface="Gill Sans Light"/>
              </a:rPr>
              <a:t>Faster</a:t>
            </a:r>
            <a:r>
              <a:rPr lang="it-IT" dirty="0">
                <a:latin typeface="Gill Sans Light"/>
                <a:cs typeface="Gill Sans Light"/>
              </a:rPr>
              <a:t> AUV (</a:t>
            </a:r>
            <a:r>
              <a:rPr lang="en-US" dirty="0">
                <a:latin typeface="Gill Sans Light"/>
                <a:cs typeface="Gill Sans Light"/>
              </a:rPr>
              <a:t>upper-bounded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velocity</a:t>
            </a:r>
            <a:r>
              <a:rPr lang="it-IT" dirty="0">
                <a:latin typeface="Gill Sans Light"/>
                <a:cs typeface="Gill Sans Ligh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ill Sans Light"/>
                <a:cs typeface="Gill Sans Light"/>
              </a:rPr>
              <a:t>Random </a:t>
            </a:r>
            <a:r>
              <a:rPr lang="en-US" dirty="0">
                <a:latin typeface="Gill Sans Light"/>
                <a:cs typeface="Gill Sans Light"/>
              </a:rPr>
              <a:t>Gaussian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seabed</a:t>
            </a:r>
            <a:r>
              <a:rPr lang="it-IT" dirty="0">
                <a:latin typeface="Gill Sans Light"/>
                <a:cs typeface="Gill Sans Light"/>
              </a:rPr>
              <a:t> for testing</a:t>
            </a:r>
          </a:p>
        </p:txBody>
      </p:sp>
    </p:spTree>
    <p:extLst>
      <p:ext uri="{BB962C8B-B14F-4D97-AF65-F5344CB8AC3E}">
        <p14:creationId xmlns:p14="http://schemas.microsoft.com/office/powerpoint/2010/main" val="2537137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25 x 10 samples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5E822487-7D15-436F-A150-F557726F8E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0113994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𝑀𝑆𝐸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it-IT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𝒆𝒙𝒆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2.4736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0.762870 ± 0.095290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5.3054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16.760720 ± 3.584874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2.7962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0.008283 ± 0.001686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5.4114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0.008183 ± 0.000878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2.4736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0.771853 ± 0.066545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2.1533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13.286861 ± 3.090218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2.1615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12.019924 ± 1.718154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3.0798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52.915326 ± 4.303706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2.0897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46.071008 ± 8.019892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5E822487-7D15-436F-A150-F557726F8E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0113994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104" t="-2778" r="-101104" b="-678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61" t="-2778" r="-881" b="-678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2.4736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0.762870 ± 0.095290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5.3054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16.760720 ± 3.584874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2.7962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0.008283 ± 0.001686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5.4114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0.008183 ± 0.000878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2.4736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0.771853 ± 0.066545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2.1533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13.286861 ± 3.090218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2.1615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12.019924 ± 1.718154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3.0798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52.915326 ± 4.303706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2.0897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46.071008 ± 8.019892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04555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25 x 10 samples</a:t>
            </a:r>
            <a:endParaRPr lang="en-US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4" cy="391641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8051" y="1273006"/>
            <a:ext cx="2957380" cy="391219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3885" y="1273008"/>
            <a:ext cx="2957379" cy="3912189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91AD66-C012-4222-A58B-78485B392537}"/>
              </a:ext>
            </a:extLst>
          </p:cNvPr>
          <p:cNvSpPr txBox="1"/>
          <p:nvPr/>
        </p:nvSpPr>
        <p:spPr>
          <a:xfrm>
            <a:off x="206606" y="518456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Original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3B0558-DC66-4F40-A218-8B709943BDAC}"/>
              </a:ext>
            </a:extLst>
          </p:cNvPr>
          <p:cNvSpPr txBox="1"/>
          <p:nvPr/>
        </p:nvSpPr>
        <p:spPr>
          <a:xfrm>
            <a:off x="3171009" y="518731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Kriging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4B78FE-A1BE-409F-8CB1-EC944ADDBB88}"/>
              </a:ext>
            </a:extLst>
          </p:cNvPr>
          <p:cNvSpPr txBox="1"/>
          <p:nvPr/>
        </p:nvSpPr>
        <p:spPr>
          <a:xfrm>
            <a:off x="6105368" y="5187310"/>
            <a:ext cx="215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Nearest</a:t>
            </a:r>
            <a:r>
              <a:rPr lang="it-IT" dirty="0">
                <a:latin typeface="Gill Sans Light"/>
              </a:rPr>
              <a:t> </a:t>
            </a:r>
            <a:r>
              <a:rPr lang="en-GB" dirty="0">
                <a:latin typeface="Gill Sans Light"/>
              </a:rPr>
              <a:t>neighbour</a:t>
            </a:r>
          </a:p>
        </p:txBody>
      </p:sp>
    </p:spTree>
    <p:extLst>
      <p:ext uri="{BB962C8B-B14F-4D97-AF65-F5344CB8AC3E}">
        <p14:creationId xmlns:p14="http://schemas.microsoft.com/office/powerpoint/2010/main" val="929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Previously</a:t>
            </a:r>
            <a:r>
              <a:rPr lang="it-IT" dirty="0"/>
              <a:t> on </a:t>
            </a:r>
            <a:r>
              <a:rPr lang="en-US" dirty="0"/>
              <a:t>this</a:t>
            </a:r>
            <a:r>
              <a:rPr lang="it-IT" dirty="0"/>
              <a:t> </a:t>
            </a:r>
            <a:r>
              <a:rPr lang="en-US" dirty="0"/>
              <a:t>topic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128416" y="1385370"/>
            <a:ext cx="62339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Most performant algorithms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Ideal case: spline interpolation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Noise: kriging and spline interpolation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Outliers: kriging and linear interpolation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But kriging is slow...</a:t>
            </a:r>
          </a:p>
          <a:p>
            <a:pPr marL="1200150" lvl="2" indent="-285750">
              <a:buFont typeface="Arial"/>
              <a:buChar char="•"/>
            </a:pP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Performances indexes: MSE and </a:t>
            </a:r>
            <a:r>
              <a:rPr lang="en-US" dirty="0">
                <a:latin typeface="Gill Sans Light"/>
                <a:cs typeface="Gill Sans Light"/>
              </a:rPr>
              <a:t>execution</a:t>
            </a:r>
            <a:r>
              <a:rPr lang="it-IT" dirty="0">
                <a:latin typeface="Gill Sans Light"/>
                <a:cs typeface="Gill Sans Light"/>
              </a:rPr>
              <a:t> time (</a:t>
            </a:r>
            <a:r>
              <a:rPr lang="en-US" dirty="0">
                <a:latin typeface="Gill Sans Light"/>
                <a:cs typeface="Gill Sans Light"/>
              </a:rPr>
              <a:t>computing 95% confidence interval on 5 repetitions)</a:t>
            </a: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Seabed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composition</a:t>
            </a:r>
            <a:r>
              <a:rPr lang="it-IT" dirty="0">
                <a:latin typeface="Gill Sans Light"/>
                <a:cs typeface="Gill Sans Light"/>
              </a:rPr>
              <a:t> and water </a:t>
            </a:r>
            <a:r>
              <a:rPr lang="en-US" dirty="0">
                <a:latin typeface="Gill Sans Light"/>
                <a:cs typeface="Gill Sans Light"/>
              </a:rPr>
              <a:t>absorption</a:t>
            </a:r>
          </a:p>
          <a:p>
            <a:pPr marL="285750" indent="-285750">
              <a:buFont typeface="Arial"/>
              <a:buChar char="•"/>
            </a:pP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GUI setup</a:t>
            </a:r>
          </a:p>
        </p:txBody>
      </p:sp>
    </p:spTree>
    <p:extLst>
      <p:ext uri="{BB962C8B-B14F-4D97-AF65-F5344CB8AC3E}">
        <p14:creationId xmlns:p14="http://schemas.microsoft.com/office/powerpoint/2010/main" val="1557179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50 x 10 samples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5E822487-7D15-436F-A150-F557726F8E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9250393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𝑀𝑆𝐸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it-IT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𝒆𝒙𝒆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1.9393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0.979798 ± 0.024702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4.6236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37.460120 ± 3.960108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2.3153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0.015477 ± 0.025418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4.7668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0.008748 ± 0.003283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1.9393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1.178560 ± 0.143918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1.5180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24.704136 ± 7.127264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1.5855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27.111282 ± 4.487095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2.2884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74.327256 ± 5.358215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1.2249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91.923460 ± 13.572509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5E822487-7D15-436F-A150-F557726F8E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9250393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104" t="-2778" r="-101104" b="-678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61" t="-2778" r="-881" b="-678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1.9393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0.979798 ± 0.024702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4.6236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37.460120 ± 3.960108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2.3153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0.015477 ± 0.025418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4.7668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0.008748 ± 0.003283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1.9393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1.178560 ± 0.143918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1.5180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24.704136 ± 7.127264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1.5855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27.111282 ± 4.487095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2.2884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74.327256 ± 5.358215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1.2249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91.923460 ± 13.572509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99716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50 x 10 samples</a:t>
            </a:r>
            <a:endParaRPr lang="en-US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4" cy="391641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8051" y="1270893"/>
            <a:ext cx="2957380" cy="391641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3885" y="1270895"/>
            <a:ext cx="2957379" cy="3916415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91AD66-C012-4222-A58B-78485B392537}"/>
              </a:ext>
            </a:extLst>
          </p:cNvPr>
          <p:cNvSpPr txBox="1"/>
          <p:nvPr/>
        </p:nvSpPr>
        <p:spPr>
          <a:xfrm>
            <a:off x="206606" y="518456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Original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3B0558-DC66-4F40-A218-8B709943BDAC}"/>
              </a:ext>
            </a:extLst>
          </p:cNvPr>
          <p:cNvSpPr txBox="1"/>
          <p:nvPr/>
        </p:nvSpPr>
        <p:spPr>
          <a:xfrm>
            <a:off x="3171009" y="518731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Kriging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4B78FE-A1BE-409F-8CB1-EC944ADDBB88}"/>
              </a:ext>
            </a:extLst>
          </p:cNvPr>
          <p:cNvSpPr txBox="1"/>
          <p:nvPr/>
        </p:nvSpPr>
        <p:spPr>
          <a:xfrm>
            <a:off x="6105368" y="5187310"/>
            <a:ext cx="215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Gill Sans Light"/>
              </a:rPr>
              <a:t>Nearest</a:t>
            </a:r>
            <a:r>
              <a:rPr lang="it-IT" dirty="0">
                <a:latin typeface="Gill Sans Light"/>
              </a:rPr>
              <a:t> </a:t>
            </a:r>
            <a:r>
              <a:rPr lang="en-GB" dirty="0">
                <a:latin typeface="Gill Sans Light"/>
              </a:rPr>
              <a:t>neighbour</a:t>
            </a:r>
          </a:p>
        </p:txBody>
      </p:sp>
    </p:spTree>
    <p:extLst>
      <p:ext uri="{BB962C8B-B14F-4D97-AF65-F5344CB8AC3E}">
        <p14:creationId xmlns:p14="http://schemas.microsoft.com/office/powerpoint/2010/main" val="2905337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50 x 50 samples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5E822487-7D15-436F-A150-F557726F8E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8931577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𝑀𝑆𝐸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it-IT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𝒆𝒙𝒆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1.5946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0.864295 ± 0.053953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2.4046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0.010351 ± 0.004602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3.2817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0.008439 ± 0.003877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1.5946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0.862264 ± 0.053311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2.0046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104.586490 ± 7.493635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1.9814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31.690825 ± 6.107661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2.0829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300.709037 ± 65.118698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1.8167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752.686296 ± 135.727415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5E822487-7D15-436F-A150-F557726F8E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8931577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104" t="-2778" r="-101104" b="-678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61" t="-2778" r="-881" b="-678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1.5946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0.864295 ± 0.053953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2.4046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0.010351 ± 0.004602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3.2817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0.008439 ± 0.003877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1.5946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0.862264 ± 0.053311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2.0046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104.586490 ± 7.493635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1.9814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31.690825 ± 6.107661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2.0829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300.709037 ± 65.118698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1.8167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752.686296 ± 135.727415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35578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50 x 50 samples</a:t>
            </a:r>
            <a:endParaRPr lang="en-US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4" cy="391641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8051" y="1273006"/>
            <a:ext cx="2957380" cy="391219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3885" y="1273008"/>
            <a:ext cx="2957379" cy="3912189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91AD66-C012-4222-A58B-78485B392537}"/>
              </a:ext>
            </a:extLst>
          </p:cNvPr>
          <p:cNvSpPr txBox="1"/>
          <p:nvPr/>
        </p:nvSpPr>
        <p:spPr>
          <a:xfrm>
            <a:off x="206606" y="518456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Original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3B0558-DC66-4F40-A218-8B709943BDAC}"/>
              </a:ext>
            </a:extLst>
          </p:cNvPr>
          <p:cNvSpPr txBox="1"/>
          <p:nvPr/>
        </p:nvSpPr>
        <p:spPr>
          <a:xfrm>
            <a:off x="3171009" y="5187310"/>
            <a:ext cx="210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Natural </a:t>
            </a:r>
            <a:r>
              <a:rPr lang="en-GB" dirty="0">
                <a:latin typeface="Gill Sans Light"/>
              </a:rPr>
              <a:t>neighbour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4B78FE-A1BE-409F-8CB1-EC944ADDBB88}"/>
              </a:ext>
            </a:extLst>
          </p:cNvPr>
          <p:cNvSpPr txBox="1"/>
          <p:nvPr/>
        </p:nvSpPr>
        <p:spPr>
          <a:xfrm>
            <a:off x="6105368" y="5187310"/>
            <a:ext cx="215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Nearest</a:t>
            </a:r>
            <a:r>
              <a:rPr lang="it-IT" dirty="0">
                <a:latin typeface="Gill Sans Light"/>
              </a:rPr>
              <a:t> </a:t>
            </a:r>
            <a:r>
              <a:rPr lang="en-GB" dirty="0">
                <a:latin typeface="Gill Sans Light"/>
              </a:rPr>
              <a:t>neighbour</a:t>
            </a:r>
          </a:p>
        </p:txBody>
      </p:sp>
    </p:spTree>
    <p:extLst>
      <p:ext uri="{BB962C8B-B14F-4D97-AF65-F5344CB8AC3E}">
        <p14:creationId xmlns:p14="http://schemas.microsoft.com/office/powerpoint/2010/main" val="3400785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GB" dirty="0"/>
              <a:t>Nearest</a:t>
            </a:r>
            <a:r>
              <a:rPr lang="it-IT" dirty="0"/>
              <a:t> </a:t>
            </a:r>
            <a:r>
              <a:rPr lang="en-GB" dirty="0"/>
              <a:t>neighbour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3" cy="391641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9646" y="1273006"/>
            <a:ext cx="2954189" cy="391219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3885" y="1273008"/>
            <a:ext cx="2957378" cy="39121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591AD66-C012-4222-A58B-78485B392537}"/>
                  </a:ext>
                </a:extLst>
              </p:cNvPr>
              <p:cNvSpPr txBox="1"/>
              <p:nvPr/>
            </p:nvSpPr>
            <p:spPr>
              <a:xfrm>
                <a:off x="206606" y="5184568"/>
                <a:ext cx="229274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Gill Sans Light"/>
                  </a:rPr>
                  <a:t>250 samples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=5.4114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t-IT" b="0" dirty="0">
                  <a:latin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𝐸𝑋𝐸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=0.008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latin typeface="Gill Sans Light"/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591AD66-C012-4222-A58B-78485B392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06" y="5184568"/>
                <a:ext cx="2292744" cy="923330"/>
              </a:xfrm>
              <a:prstGeom prst="rect">
                <a:avLst/>
              </a:prstGeom>
              <a:blipFill>
                <a:blip r:embed="rId7"/>
                <a:stretch>
                  <a:fillRect l="-1862" t="-3289"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173B0558-DC66-4F40-A218-8B709943BDAC}"/>
                  </a:ext>
                </a:extLst>
              </p:cNvPr>
              <p:cNvSpPr txBox="1"/>
              <p:nvPr/>
            </p:nvSpPr>
            <p:spPr>
              <a:xfrm>
                <a:off x="3171008" y="5187310"/>
                <a:ext cx="246250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ill Sans Light"/>
                  </a:rPr>
                  <a:t>500 samples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=4.7668 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t-IT" dirty="0">
                  <a:latin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𝐸𝑋𝐸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=0.008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latin typeface="Gill Sans Light"/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173B0558-DC66-4F40-A218-8B709943B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008" y="5187310"/>
                <a:ext cx="2462503" cy="923330"/>
              </a:xfrm>
              <a:prstGeom prst="rect">
                <a:avLst/>
              </a:prstGeom>
              <a:blipFill>
                <a:blip r:embed="rId8"/>
                <a:stretch>
                  <a:fillRect l="-1485" t="-3974" b="-7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B4B78FE-A1BE-409F-8CB1-EC944ADDBB88}"/>
                  </a:ext>
                </a:extLst>
              </p:cNvPr>
              <p:cNvSpPr txBox="1"/>
              <p:nvPr/>
            </p:nvSpPr>
            <p:spPr>
              <a:xfrm>
                <a:off x="6105368" y="5187310"/>
                <a:ext cx="234404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Gill Sans Light"/>
                  </a:rPr>
                  <a:t>2500 samples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3.2817 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t-IT" dirty="0">
                  <a:latin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𝐸𝑋𝐸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=0.008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latin typeface="Gill Sans Light"/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B4B78FE-A1BE-409F-8CB1-EC944ADDB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368" y="5187310"/>
                <a:ext cx="2344040" cy="923330"/>
              </a:xfrm>
              <a:prstGeom prst="rect">
                <a:avLst/>
              </a:prstGeom>
              <a:blipFill>
                <a:blip r:embed="rId9"/>
                <a:stretch>
                  <a:fillRect l="-1823" t="-3974" b="-7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8016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GB" dirty="0"/>
              <a:t>Kriging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3" cy="391641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9646" y="1273006"/>
            <a:ext cx="2954189" cy="391219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3885" y="1273008"/>
            <a:ext cx="2957378" cy="39121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591AD66-C012-4222-A58B-78485B392537}"/>
                  </a:ext>
                </a:extLst>
              </p:cNvPr>
              <p:cNvSpPr txBox="1"/>
              <p:nvPr/>
            </p:nvSpPr>
            <p:spPr>
              <a:xfrm>
                <a:off x="206606" y="5184568"/>
                <a:ext cx="229274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Gill Sans Light"/>
                  </a:rPr>
                  <a:t>250 samples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=2.0897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t-IT" b="0" dirty="0">
                  <a:latin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𝐸𝑋𝐸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=46.1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latin typeface="Gill Sans Light"/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591AD66-C012-4222-A58B-78485B392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06" y="5184568"/>
                <a:ext cx="2292744" cy="923330"/>
              </a:xfrm>
              <a:prstGeom prst="rect">
                <a:avLst/>
              </a:prstGeom>
              <a:blipFill>
                <a:blip r:embed="rId7"/>
                <a:stretch>
                  <a:fillRect l="-1862" t="-3289"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173B0558-DC66-4F40-A218-8B709943BDAC}"/>
                  </a:ext>
                </a:extLst>
              </p:cNvPr>
              <p:cNvSpPr txBox="1"/>
              <p:nvPr/>
            </p:nvSpPr>
            <p:spPr>
              <a:xfrm>
                <a:off x="3171008" y="5187310"/>
                <a:ext cx="246250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ill Sans Light"/>
                  </a:rPr>
                  <a:t>500 samples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=1.2249 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t-IT" dirty="0">
                  <a:latin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𝐸𝑋𝐸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91.9 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latin typeface="Gill Sans Light"/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173B0558-DC66-4F40-A218-8B709943B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008" y="5187310"/>
                <a:ext cx="2462503" cy="923330"/>
              </a:xfrm>
              <a:prstGeom prst="rect">
                <a:avLst/>
              </a:prstGeom>
              <a:blipFill>
                <a:blip r:embed="rId8"/>
                <a:stretch>
                  <a:fillRect l="-1485" t="-3974" b="-7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B4B78FE-A1BE-409F-8CB1-EC944ADDBB88}"/>
                  </a:ext>
                </a:extLst>
              </p:cNvPr>
              <p:cNvSpPr txBox="1"/>
              <p:nvPr/>
            </p:nvSpPr>
            <p:spPr>
              <a:xfrm>
                <a:off x="6105368" y="5187310"/>
                <a:ext cx="234404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Gill Sans Light"/>
                  </a:rPr>
                  <a:t>2500 samples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1.8167 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t-IT" dirty="0">
                  <a:latin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𝐸𝑋𝐸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752.7 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latin typeface="Gill Sans Light"/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B4B78FE-A1BE-409F-8CB1-EC944ADDB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368" y="5187310"/>
                <a:ext cx="2344040" cy="923330"/>
              </a:xfrm>
              <a:prstGeom prst="rect">
                <a:avLst/>
              </a:prstGeom>
              <a:blipFill>
                <a:blip r:embed="rId9"/>
                <a:stretch>
                  <a:fillRect l="-1823" t="-3974" b="-7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727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Linear</a:t>
            </a:r>
            <a:endParaRPr lang="en-US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2" cy="391641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9646" y="1273006"/>
            <a:ext cx="2954188" cy="391219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3885" y="1273008"/>
            <a:ext cx="2957377" cy="39121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591AD66-C012-4222-A58B-78485B392537}"/>
                  </a:ext>
                </a:extLst>
              </p:cNvPr>
              <p:cNvSpPr txBox="1"/>
              <p:nvPr/>
            </p:nvSpPr>
            <p:spPr>
              <a:xfrm>
                <a:off x="206606" y="5184568"/>
                <a:ext cx="229274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Gill Sans Light"/>
                  </a:rPr>
                  <a:t>250 samples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=2.4736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t-IT" b="0" dirty="0">
                  <a:latin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𝐸𝑋𝐸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=0.763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latin typeface="Gill Sans Light"/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591AD66-C012-4222-A58B-78485B392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06" y="5184568"/>
                <a:ext cx="2292744" cy="923330"/>
              </a:xfrm>
              <a:prstGeom prst="rect">
                <a:avLst/>
              </a:prstGeom>
              <a:blipFill>
                <a:blip r:embed="rId7"/>
                <a:stretch>
                  <a:fillRect l="-1862" t="-3289"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173B0558-DC66-4F40-A218-8B709943BDAC}"/>
                  </a:ext>
                </a:extLst>
              </p:cNvPr>
              <p:cNvSpPr txBox="1"/>
              <p:nvPr/>
            </p:nvSpPr>
            <p:spPr>
              <a:xfrm>
                <a:off x="3171008" y="5187310"/>
                <a:ext cx="246250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ill Sans Light"/>
                  </a:rPr>
                  <a:t>500 samples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=1.9393 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t-IT" dirty="0">
                  <a:latin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𝐸𝑋𝐸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0.98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latin typeface="Gill Sans Light"/>
                </a:endParaRPr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173B0558-DC66-4F40-A218-8B709943B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008" y="5187310"/>
                <a:ext cx="2462503" cy="923330"/>
              </a:xfrm>
              <a:prstGeom prst="rect">
                <a:avLst/>
              </a:prstGeom>
              <a:blipFill>
                <a:blip r:embed="rId8"/>
                <a:stretch>
                  <a:fillRect l="-1485" t="-3974" b="-7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B4B78FE-A1BE-409F-8CB1-EC944ADDBB88}"/>
                  </a:ext>
                </a:extLst>
              </p:cNvPr>
              <p:cNvSpPr txBox="1"/>
              <p:nvPr/>
            </p:nvSpPr>
            <p:spPr>
              <a:xfrm>
                <a:off x="6105368" y="5187310"/>
                <a:ext cx="234404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Gill Sans Light"/>
                  </a:rPr>
                  <a:t>2500 samples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1.5946 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t-IT" dirty="0">
                  <a:latin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𝐸𝑋𝐸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0.864 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latin typeface="Gill Sans Light"/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B4B78FE-A1BE-409F-8CB1-EC944ADDB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368" y="5187310"/>
                <a:ext cx="2344040" cy="923330"/>
              </a:xfrm>
              <a:prstGeom prst="rect">
                <a:avLst/>
              </a:prstGeom>
              <a:blipFill>
                <a:blip r:embed="rId9"/>
                <a:stretch>
                  <a:fillRect l="-1823" t="-3974" b="-7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4845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To do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289270" y="1932819"/>
            <a:ext cx="6565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Gill Sans Light"/>
                <a:cs typeface="Gill Sans Light"/>
              </a:rPr>
              <a:t>Noise filtering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Gill Sans Light"/>
                <a:cs typeface="Gill Sans Light"/>
              </a:rPr>
              <a:t>Different outliers replacement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Gill Sans Light"/>
                <a:cs typeface="Gill Sans Light"/>
              </a:rPr>
              <a:t>Path drawing</a:t>
            </a:r>
          </a:p>
        </p:txBody>
      </p:sp>
    </p:spTree>
    <p:extLst>
      <p:ext uri="{BB962C8B-B14F-4D97-AF65-F5344CB8AC3E}">
        <p14:creationId xmlns:p14="http://schemas.microsoft.com/office/powerpoint/2010/main" val="2371546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Lineup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2314047" y="2350616"/>
            <a:ext cx="5299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Outliers + noise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Mission physical bounds</a:t>
            </a:r>
          </a:p>
          <a:p>
            <a:pPr marL="285750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Samples </a:t>
            </a:r>
            <a:r>
              <a:rPr lang="en-US" dirty="0">
                <a:latin typeface="Gill Sans Light"/>
                <a:cs typeface="Gill Sans Light"/>
              </a:rPr>
              <a:t>density</a:t>
            </a:r>
          </a:p>
          <a:p>
            <a:pPr marL="285750" indent="-285750">
              <a:buFont typeface="Arial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006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Outliers</a:t>
            </a:r>
            <a:r>
              <a:rPr lang="it-IT" dirty="0"/>
              <a:t> + </a:t>
            </a:r>
            <a:r>
              <a:rPr lang="en-US" dirty="0"/>
              <a:t>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1137843" y="1385370"/>
                <a:ext cx="6233918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Different magnitude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Higher for outliers</a:t>
                </a:r>
              </a:p>
              <a:p>
                <a:pPr marL="742950" lvl="1" indent="-285750">
                  <a:buFont typeface="Arial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Noise not filtered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White Gaussian process 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Standard deviation </a:t>
                </a:r>
                <a14:m>
                  <m:oMath xmlns:m="http://schemas.openxmlformats.org/officeDocument/2006/math">
                    <m:r>
                      <a:rPr lang="it-IT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𝜎</m:t>
                    </m:r>
                    <m:r>
                      <a:rPr lang="it-IT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=0.005 </m:t>
                    </m:r>
                    <m:r>
                      <a:rPr lang="it-IT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𝑑𝐵</m:t>
                    </m:r>
                  </m:oMath>
                </a14:m>
                <a:endParaRPr lang="it-IT" b="1" dirty="0">
                  <a:latin typeface="Gill Sans Light"/>
                  <a:cs typeface="Gill Sans Light"/>
                </a:endParaRPr>
              </a:p>
              <a:p>
                <a:pPr marL="742950" lvl="1" indent="-285750">
                  <a:buFont typeface="Arial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Random Gaussian seabed</a:t>
                </a:r>
              </a:p>
              <a:p>
                <a:pPr marL="285750" indent="-285750">
                  <a:buFont typeface="Arial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Outliers rejection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Matlab </a:t>
                </a:r>
                <a:r>
                  <a:rPr lang="en-US" i="1" dirty="0">
                    <a:latin typeface="Gill Sans Light"/>
                    <a:cs typeface="Gill Sans Light"/>
                  </a:rPr>
                  <a:t>filloutliers</a:t>
                </a:r>
                <a:r>
                  <a:rPr lang="en-US" dirty="0">
                    <a:latin typeface="Gill Sans Light"/>
                    <a:cs typeface="Gill Sans Light"/>
                  </a:rPr>
                  <a:t> method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Not perfect</a:t>
                </a:r>
              </a:p>
              <a:p>
                <a:pPr marL="285750" indent="-285750">
                  <a:buFont typeface="Arial"/>
                  <a:buChar char="•"/>
                </a:pPr>
                <a:endParaRPr lang="it-IT" dirty="0">
                  <a:latin typeface="Gill Sans Light"/>
                  <a:cs typeface="Gill Sans Light"/>
                </a:endParaRPr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843" y="1385370"/>
                <a:ext cx="6233918" cy="3693319"/>
              </a:xfrm>
              <a:prstGeom prst="rect">
                <a:avLst/>
              </a:prstGeom>
              <a:blipFill>
                <a:blip r:embed="rId4"/>
                <a:stretch>
                  <a:fillRect l="-685" t="-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2574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Gaussian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5E822487-7D15-436F-A150-F557726F8E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2959283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𝑀𝑆𝐸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it-IT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it-IT" sz="1600" smtClean="0">
                                        <a:latin typeface="Cambria Math" panose="02040503050406030204" pitchFamily="18" charset="0"/>
                                      </a:rPr>
                                      <m:t>𝒆𝒙𝒆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it-IT" sz="16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1.9393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0.979798 ± 0.024702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4.6236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37.460120 ± 3.960108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2.3153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0.015477 ± 0.025418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4.7668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0.008748 ± 0.003283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1.9393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1.178560 ± 0.143918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1.5180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24.704136 ± 7.127264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1.5855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27.111282 ± 4.487095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2.2884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74.327256 ± 5.358215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1.2249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91.923460 ± 13.572509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5E822487-7D15-436F-A150-F557726F8E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2959283"/>
                  </p:ext>
                </p:extLst>
              </p:nvPr>
            </p:nvGraphicFramePr>
            <p:xfrm>
              <a:off x="418314" y="1134760"/>
              <a:ext cx="8307372" cy="5107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88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2762742">
                      <a:extLst>
                        <a:ext uri="{9D8B030D-6E8A-4147-A177-3AD203B41FA5}">
                          <a16:colId xmlns:a16="http://schemas.microsoft.com/office/drawing/2014/main" val="1712283754"/>
                        </a:ext>
                      </a:extLst>
                    </a:gridCol>
                  </a:tblGrid>
                  <a:tr h="658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104" t="-2778" r="-101104" b="-678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61" t="-2778" r="-881" b="-678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1.9393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/>
                            <a:t>0.979798 ± 0.024702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4.6236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37.460120 ± 3.960108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2.3153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0.015477 ± 0.025418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none" dirty="0"/>
                            <a:t>Nearest </a:t>
                          </a:r>
                          <a:r>
                            <a:rPr lang="en-GB" sz="1600" u="none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4.7668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0.008748 ± 0.003283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</a:t>
                          </a:r>
                          <a:r>
                            <a:rPr lang="en-GB" sz="1600" noProof="0" dirty="0"/>
                            <a:t>neighbour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1.9393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1.178560 ± 0.143918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1.5180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24.704136 ± 7.127264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1.5855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27.111282 ± 4.487095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 (p =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2.2884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74.327256 ± 5.358215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494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1.2249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91.923460 ± 13.572509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77544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Gaussian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4" cy="391641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8051" y="1270893"/>
            <a:ext cx="2957380" cy="391641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3885" y="1270895"/>
            <a:ext cx="2957379" cy="3916415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91AD66-C012-4222-A58B-78485B392537}"/>
              </a:ext>
            </a:extLst>
          </p:cNvPr>
          <p:cNvSpPr txBox="1"/>
          <p:nvPr/>
        </p:nvSpPr>
        <p:spPr>
          <a:xfrm>
            <a:off x="206606" y="518456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Original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3B0558-DC66-4F40-A218-8B709943BDAC}"/>
              </a:ext>
            </a:extLst>
          </p:cNvPr>
          <p:cNvSpPr txBox="1"/>
          <p:nvPr/>
        </p:nvSpPr>
        <p:spPr>
          <a:xfrm>
            <a:off x="3171009" y="518731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Kriging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4B78FE-A1BE-409F-8CB1-EC944ADDBB88}"/>
              </a:ext>
            </a:extLst>
          </p:cNvPr>
          <p:cNvSpPr txBox="1"/>
          <p:nvPr/>
        </p:nvSpPr>
        <p:spPr>
          <a:xfrm>
            <a:off x="6105368" y="5187310"/>
            <a:ext cx="215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Nearest</a:t>
            </a:r>
            <a:r>
              <a:rPr lang="it-IT" dirty="0">
                <a:latin typeface="Gill Sans Light"/>
              </a:rPr>
              <a:t> </a:t>
            </a:r>
            <a:r>
              <a:rPr lang="en-GB" dirty="0">
                <a:latin typeface="Gill Sans Light"/>
              </a:rPr>
              <a:t>neighbour</a:t>
            </a:r>
          </a:p>
        </p:txBody>
      </p:sp>
    </p:spTree>
    <p:extLst>
      <p:ext uri="{BB962C8B-B14F-4D97-AF65-F5344CB8AC3E}">
        <p14:creationId xmlns:p14="http://schemas.microsoft.com/office/powerpoint/2010/main" val="1238166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Gaussian</a:t>
            </a:r>
            <a:r>
              <a:rPr lang="it-IT" dirty="0"/>
              <a:t> </a:t>
            </a:r>
            <a:r>
              <a:rPr lang="en-US" dirty="0"/>
              <a:t>seabed</a:t>
            </a:r>
            <a:r>
              <a:rPr lang="it-IT" dirty="0"/>
              <a:t>: </a:t>
            </a:r>
            <a:r>
              <a:rPr lang="en-US" dirty="0"/>
              <a:t>results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D3EF6E-0169-4426-840F-95D10307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" y="1280423"/>
            <a:ext cx="2960574" cy="391641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BCE33DC-2718-441A-9D1F-7F339559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8051" y="1270893"/>
            <a:ext cx="2957380" cy="391641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6ABE7C-251C-400A-9F82-814F5ADC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3885" y="1270895"/>
            <a:ext cx="2957379" cy="3916414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91AD66-C012-4222-A58B-78485B392537}"/>
              </a:ext>
            </a:extLst>
          </p:cNvPr>
          <p:cNvSpPr txBox="1"/>
          <p:nvPr/>
        </p:nvSpPr>
        <p:spPr>
          <a:xfrm>
            <a:off x="206606" y="518456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Original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3B0558-DC66-4F40-A218-8B709943BDAC}"/>
              </a:ext>
            </a:extLst>
          </p:cNvPr>
          <p:cNvSpPr txBox="1"/>
          <p:nvPr/>
        </p:nvSpPr>
        <p:spPr>
          <a:xfrm>
            <a:off x="3171009" y="518731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Light"/>
              </a:rPr>
              <a:t>Kriging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4B78FE-A1BE-409F-8CB1-EC944ADDBB88}"/>
              </a:ext>
            </a:extLst>
          </p:cNvPr>
          <p:cNvSpPr txBox="1"/>
          <p:nvPr/>
        </p:nvSpPr>
        <p:spPr>
          <a:xfrm>
            <a:off x="6105368" y="518731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ill Sans Light"/>
              </a:rPr>
              <a:t>Linear</a:t>
            </a:r>
            <a:endParaRPr lang="en-US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107317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About the mission: </a:t>
            </a:r>
            <a:r>
              <a:rPr lang="en-US" dirty="0"/>
              <a:t>physical</a:t>
            </a:r>
            <a:r>
              <a:rPr lang="it-IT" dirty="0"/>
              <a:t> bounds</a:t>
            </a:r>
            <a:endParaRPr lang="en-U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1137843" y="1385370"/>
            <a:ext cx="62339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AUV is supposed to move back and forth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No steering among the inspected area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No navigation error</a:t>
            </a:r>
          </a:p>
          <a:p>
            <a:pPr marL="742950" lvl="1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Transept spacing chosen by users</a:t>
            </a:r>
          </a:p>
          <a:p>
            <a:pPr marL="742950" lvl="1" indent="-285750">
              <a:buFont typeface="Arial"/>
              <a:buChar char="•"/>
            </a:pPr>
            <a:r>
              <a:rPr lang="en-US" i="1" dirty="0">
                <a:latin typeface="Gill Sans Light"/>
                <a:cs typeface="Gill Sans Light"/>
              </a:rPr>
              <a:t>Y samples </a:t>
            </a:r>
            <a:r>
              <a:rPr lang="en-US" dirty="0">
                <a:latin typeface="Gill Sans Light"/>
                <a:cs typeface="Gill Sans Light"/>
              </a:rPr>
              <a:t>specified in the GUI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A bound can be imposed by the AUV used (point mass in our case, no bound)</a:t>
            </a:r>
          </a:p>
          <a:p>
            <a:pPr marL="742950" lvl="1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AUV velocity constraints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No overlapping between consecutive signals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Echosounder characteristics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014645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No </a:t>
            </a:r>
            <a:r>
              <a:rPr lang="en-GB" dirty="0"/>
              <a:t>signals</a:t>
            </a:r>
            <a:r>
              <a:rPr lang="it-IT" dirty="0"/>
              <a:t> </a:t>
            </a:r>
            <a:r>
              <a:rPr lang="en-US" dirty="0"/>
              <a:t>overlapping</a:t>
            </a:r>
            <a:r>
              <a:rPr lang="it-IT" dirty="0"/>
              <a:t> </a:t>
            </a:r>
            <a:r>
              <a:rPr lang="en-US" dirty="0"/>
              <a:t>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1137843" y="1385370"/>
                <a:ext cx="6233918" cy="4397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Signal must go back and forth between AUV and seabed before the next ping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Gill Sans Light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Gill Sans Light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𝐴𝑈𝑉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 ∆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latin typeface="Gill Sans Light"/>
                  <a:cs typeface="Gill Sans Light"/>
                </a:endParaRPr>
              </a:p>
              <a:p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: signal “travel” time</a:t>
                </a: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: signal duration</a:t>
                </a: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𝐴𝑈𝑉</m:t>
                        </m:r>
                      </m:sub>
                    </m:sSub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: AUV velocity </a:t>
                </a: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∆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= 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: samples spacing</a:t>
                </a:r>
              </a:p>
              <a:p>
                <a:pPr marL="742950" lvl="1" indent="-285750">
                  <a:buFont typeface="Arial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: area X-axis length (</a:t>
                </a:r>
                <a:r>
                  <a:rPr lang="en-US" i="1" dirty="0">
                    <a:latin typeface="Gill Sans Light"/>
                    <a:cs typeface="Gill Sans Light"/>
                  </a:rPr>
                  <a:t>Seabed X</a:t>
                </a:r>
                <a:r>
                  <a:rPr lang="en-US" dirty="0">
                    <a:latin typeface="Gill Sans Light"/>
                    <a:cs typeface="Gill Sans Light"/>
                  </a:rPr>
                  <a:t> in the GUI)</a:t>
                </a:r>
              </a:p>
              <a:p>
                <a:pPr marL="742950" lvl="1" indent="-285750">
                  <a:buFont typeface="Arial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: samples among X-axis (</a:t>
                </a:r>
                <a:r>
                  <a:rPr lang="en-US" i="1" dirty="0">
                    <a:latin typeface="Gill Sans Light"/>
                    <a:cs typeface="Gill Sans Light"/>
                  </a:rPr>
                  <a:t>X samples</a:t>
                </a:r>
                <a:r>
                  <a:rPr lang="en-US" dirty="0">
                    <a:latin typeface="Gill Sans Light"/>
                    <a:cs typeface="Gill Sans Light"/>
                  </a:rPr>
                  <a:t> in the GUI)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Travel time is maximum for the maximum detectable distance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𝑆𝑁𝑅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𝐷𝑇</m:t>
                      </m:r>
                    </m:oMath>
                  </m:oMathPara>
                </a14:m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cs typeface="Gill Sans Light"/>
                      </a:rPr>
                      <m:t>𝑆𝑁𝑅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: signal noise ratio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cs typeface="Gill Sans Light"/>
                      </a:rPr>
                      <m:t>𝐷𝑇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 : detection threshold</a:t>
                </a:r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843" y="1385370"/>
                <a:ext cx="6233918" cy="4397871"/>
              </a:xfrm>
              <a:prstGeom prst="rect">
                <a:avLst/>
              </a:prstGeom>
              <a:blipFill>
                <a:blip r:embed="rId4"/>
                <a:stretch>
                  <a:fillRect l="-685" t="-693" r="-98" b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25426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1069</Words>
  <Application>Microsoft Office PowerPoint</Application>
  <PresentationFormat>Presentazione su schermo (4:3)</PresentationFormat>
  <Paragraphs>356</Paragraphs>
  <Slides>27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 Math</vt:lpstr>
      <vt:lpstr>Gill Sans Light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Ufficio Comunicazione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dcasfasf</dc:title>
  <dc:creator>Bruno Sereni</dc:creator>
  <cp:lastModifiedBy>LORENZO IRACE</cp:lastModifiedBy>
  <cp:revision>122</cp:revision>
  <dcterms:created xsi:type="dcterms:W3CDTF">2015-08-31T13:52:36Z</dcterms:created>
  <dcterms:modified xsi:type="dcterms:W3CDTF">2019-05-21T12:28:07Z</dcterms:modified>
</cp:coreProperties>
</file>