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95226" autoAdjust="0"/>
  </p:normalViewPr>
  <p:slideViewPr>
    <p:cSldViewPr snapToGrid="0" snapToObjects="1">
      <p:cViewPr>
        <p:scale>
          <a:sx n="82" d="100"/>
          <a:sy n="82" d="100"/>
        </p:scale>
        <p:origin x="10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00DEE-0BC6-46D8-BF6F-D3854AA4D9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AEB522-F17B-4149-B6A4-D1860A601780}">
      <dgm:prSet phldrT="[Testo]"/>
      <dgm:spPr>
        <a:solidFill>
          <a:srgbClr val="0F406B"/>
        </a:solidFill>
      </dgm:spPr>
      <dgm:t>
        <a:bodyPr/>
        <a:lstStyle/>
        <a:p>
          <a:r>
            <a:rPr lang="en-US" noProof="0" dirty="0"/>
            <a:t>Seabed</a:t>
          </a:r>
          <a:r>
            <a:rPr lang="it-IT" dirty="0"/>
            <a:t> generation</a:t>
          </a:r>
          <a:endParaRPr lang="en-US" dirty="0"/>
        </a:p>
      </dgm:t>
    </dgm:pt>
    <dgm:pt modelId="{2ECF3067-0030-4A12-AD5F-38AF45774F8B}" type="parTrans" cxnId="{25C6D7DD-7999-4BB2-B003-024982366CCF}">
      <dgm:prSet/>
      <dgm:spPr/>
      <dgm:t>
        <a:bodyPr/>
        <a:lstStyle/>
        <a:p>
          <a:endParaRPr lang="en-US"/>
        </a:p>
      </dgm:t>
    </dgm:pt>
    <dgm:pt modelId="{A4E99943-07AF-4803-AA45-EFBA9B8F9307}" type="sibTrans" cxnId="{25C6D7DD-7999-4BB2-B003-024982366CCF}">
      <dgm:prSet/>
      <dgm:spPr/>
      <dgm:t>
        <a:bodyPr/>
        <a:lstStyle/>
        <a:p>
          <a:endParaRPr lang="en-US"/>
        </a:p>
      </dgm:t>
    </dgm:pt>
    <dgm:pt modelId="{120F110D-1FF5-4629-8DAE-DC949A5B691B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Mission </a:t>
          </a:r>
          <a:r>
            <a:rPr lang="en-US" noProof="0" dirty="0"/>
            <a:t>simulation</a:t>
          </a:r>
        </a:p>
      </dgm:t>
    </dgm:pt>
    <dgm:pt modelId="{A6C86B6F-165D-4555-A61B-0EB1769162E1}" type="parTrans" cxnId="{AD04CECA-6041-430A-9C99-29354D7606B1}">
      <dgm:prSet/>
      <dgm:spPr/>
      <dgm:t>
        <a:bodyPr/>
        <a:lstStyle/>
        <a:p>
          <a:endParaRPr lang="en-US"/>
        </a:p>
      </dgm:t>
    </dgm:pt>
    <dgm:pt modelId="{0435F1DE-638A-4438-B318-5988AFCB6E30}" type="sibTrans" cxnId="{AD04CECA-6041-430A-9C99-29354D7606B1}">
      <dgm:prSet/>
      <dgm:spPr/>
      <dgm:t>
        <a:bodyPr/>
        <a:lstStyle/>
        <a:p>
          <a:endParaRPr lang="en-US"/>
        </a:p>
      </dgm:t>
    </dgm:pt>
    <dgm:pt modelId="{E22500BB-449E-4AF9-A541-0706C9F40049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Samples </a:t>
          </a:r>
          <a:r>
            <a:rPr lang="en-US" noProof="0" dirty="0"/>
            <a:t>elaboration</a:t>
          </a:r>
        </a:p>
      </dgm:t>
    </dgm:pt>
    <dgm:pt modelId="{8ABC321E-8E74-482C-8D41-35A95FC912A0}" type="parTrans" cxnId="{2A7B6F0F-99AF-4486-8982-1FFC4BB15A7A}">
      <dgm:prSet/>
      <dgm:spPr/>
      <dgm:t>
        <a:bodyPr/>
        <a:lstStyle/>
        <a:p>
          <a:endParaRPr lang="en-US"/>
        </a:p>
      </dgm:t>
    </dgm:pt>
    <dgm:pt modelId="{C6D74AA1-2DAC-4F50-8085-DE41A0051251}" type="sibTrans" cxnId="{2A7B6F0F-99AF-4486-8982-1FFC4BB15A7A}">
      <dgm:prSet/>
      <dgm:spPr/>
      <dgm:t>
        <a:bodyPr/>
        <a:lstStyle/>
        <a:p>
          <a:endParaRPr lang="en-US"/>
        </a:p>
      </dgm:t>
    </dgm:pt>
    <dgm:pt modelId="{65812738-9513-45BB-BD34-5E1E60FDF7C6}">
      <dgm:prSet phldrT="[Testo]"/>
      <dgm:spPr/>
      <dgm:t>
        <a:bodyPr/>
        <a:lstStyle/>
        <a:p>
          <a:r>
            <a:rPr lang="it-IT" dirty="0"/>
            <a:t>Samples </a:t>
          </a:r>
          <a:r>
            <a:rPr lang="en-US" noProof="0" dirty="0"/>
            <a:t>as</a:t>
          </a:r>
          <a:r>
            <a:rPr lang="it-IT" dirty="0"/>
            <a:t> </a:t>
          </a:r>
          <a:r>
            <a:rPr lang="en-US" noProof="0" dirty="0"/>
            <a:t>signal</a:t>
          </a:r>
          <a:r>
            <a:rPr lang="it-IT" dirty="0"/>
            <a:t> power </a:t>
          </a:r>
          <a:r>
            <a:rPr lang="en-US" noProof="0" dirty="0"/>
            <a:t>collected</a:t>
          </a:r>
          <a:r>
            <a:rPr lang="it-IT" dirty="0"/>
            <a:t> by </a:t>
          </a:r>
          <a:r>
            <a:rPr lang="en-US" noProof="0" dirty="0"/>
            <a:t>sensor</a:t>
          </a:r>
        </a:p>
      </dgm:t>
    </dgm:pt>
    <dgm:pt modelId="{E123F638-084C-4132-9A69-554469F1F759}" type="parTrans" cxnId="{667D1344-06BE-4BE6-80FC-C557FB394EEE}">
      <dgm:prSet/>
      <dgm:spPr/>
      <dgm:t>
        <a:bodyPr/>
        <a:lstStyle/>
        <a:p>
          <a:endParaRPr lang="en-US"/>
        </a:p>
      </dgm:t>
    </dgm:pt>
    <dgm:pt modelId="{8A99A1CA-4198-488C-9ACB-E44895050CD2}" type="sibTrans" cxnId="{667D1344-06BE-4BE6-80FC-C557FB394EEE}">
      <dgm:prSet/>
      <dgm:spPr/>
      <dgm:t>
        <a:bodyPr/>
        <a:lstStyle/>
        <a:p>
          <a:endParaRPr lang="en-US"/>
        </a:p>
      </dgm:t>
    </dgm:pt>
    <dgm:pt modelId="{44FF6B10-FA97-4E92-B069-5EE0D049DABD}">
      <dgm:prSet phldrT="[Testo]"/>
      <dgm:spPr/>
      <dgm:t>
        <a:bodyPr/>
        <a:lstStyle/>
        <a:p>
          <a:r>
            <a:rPr lang="it-IT" dirty="0"/>
            <a:t>Power to </a:t>
          </a:r>
          <a:r>
            <a:rPr lang="en-US" noProof="0" dirty="0"/>
            <a:t>distance</a:t>
          </a:r>
        </a:p>
      </dgm:t>
    </dgm:pt>
    <dgm:pt modelId="{4DB4D873-DC51-42C1-B382-A3FC97943303}" type="parTrans" cxnId="{43405369-F7C7-4E50-BDF1-4C704562BAD1}">
      <dgm:prSet/>
      <dgm:spPr/>
      <dgm:t>
        <a:bodyPr/>
        <a:lstStyle/>
        <a:p>
          <a:endParaRPr lang="en-US"/>
        </a:p>
      </dgm:t>
    </dgm:pt>
    <dgm:pt modelId="{628FECEA-33B1-4805-B561-BC277162EF64}" type="sibTrans" cxnId="{43405369-F7C7-4E50-BDF1-4C704562BAD1}">
      <dgm:prSet/>
      <dgm:spPr/>
      <dgm:t>
        <a:bodyPr/>
        <a:lstStyle/>
        <a:p>
          <a:endParaRPr lang="en-US"/>
        </a:p>
      </dgm:t>
    </dgm:pt>
    <dgm:pt modelId="{59F040EA-94AE-4A1D-846A-112D0EE74164}">
      <dgm:prSet phldrT="[Testo]"/>
      <dgm:spPr/>
      <dgm:t>
        <a:bodyPr/>
        <a:lstStyle/>
        <a:p>
          <a:r>
            <a:rPr lang="en-US" noProof="0" dirty="0"/>
            <a:t>Outliers</a:t>
          </a:r>
          <a:r>
            <a:rPr lang="it-IT" dirty="0"/>
            <a:t> </a:t>
          </a:r>
          <a:r>
            <a:rPr lang="en-US" noProof="0" dirty="0"/>
            <a:t>rejection</a:t>
          </a:r>
        </a:p>
      </dgm:t>
    </dgm:pt>
    <dgm:pt modelId="{E31349D7-EF20-486D-A3F6-BAE855F8C2D8}" type="parTrans" cxnId="{81354BAF-E1FE-4ACC-A3C2-818152D8383D}">
      <dgm:prSet/>
      <dgm:spPr/>
      <dgm:t>
        <a:bodyPr/>
        <a:lstStyle/>
        <a:p>
          <a:endParaRPr lang="en-US"/>
        </a:p>
      </dgm:t>
    </dgm:pt>
    <dgm:pt modelId="{83F73374-7537-4770-A358-967AFC5BB5AA}" type="sibTrans" cxnId="{81354BAF-E1FE-4ACC-A3C2-818152D8383D}">
      <dgm:prSet/>
      <dgm:spPr/>
      <dgm:t>
        <a:bodyPr/>
        <a:lstStyle/>
        <a:p>
          <a:endParaRPr lang="en-US"/>
        </a:p>
      </dgm:t>
    </dgm:pt>
    <dgm:pt modelId="{BD357209-F463-4043-97AE-2504F345FCD6}">
      <dgm:prSet phldrT="[Testo]"/>
      <dgm:spPr/>
      <dgm:t>
        <a:bodyPr/>
        <a:lstStyle/>
        <a:p>
          <a:r>
            <a:rPr lang="it-IT" dirty="0"/>
            <a:t> </a:t>
          </a:r>
          <a:r>
            <a:rPr lang="en-US" noProof="0" dirty="0"/>
            <a:t>Seabed</a:t>
          </a:r>
          <a:r>
            <a:rPr lang="it-IT" dirty="0"/>
            <a:t> </a:t>
          </a:r>
          <a:r>
            <a:rPr lang="en-US" noProof="0" dirty="0"/>
            <a:t>matrix</a:t>
          </a:r>
        </a:p>
      </dgm:t>
    </dgm:pt>
    <dgm:pt modelId="{DFCCC7E3-1E72-4C51-B701-667CEF8E8693}" type="parTrans" cxnId="{BDDD8CAC-5285-4841-A84D-3457E2F5DD47}">
      <dgm:prSet/>
      <dgm:spPr/>
      <dgm:t>
        <a:bodyPr/>
        <a:lstStyle/>
        <a:p>
          <a:endParaRPr lang="en-US"/>
        </a:p>
      </dgm:t>
    </dgm:pt>
    <dgm:pt modelId="{6EBCD62C-9C2C-4458-ACE6-94D74C59D894}" type="sibTrans" cxnId="{BDDD8CAC-5285-4841-A84D-3457E2F5DD47}">
      <dgm:prSet/>
      <dgm:spPr/>
      <dgm:t>
        <a:bodyPr/>
        <a:lstStyle/>
        <a:p>
          <a:endParaRPr lang="en-US"/>
        </a:p>
      </dgm:t>
    </dgm:pt>
    <dgm:pt modelId="{8393D5B3-98E9-40AC-B309-5AFCEF128C46}" type="pres">
      <dgm:prSet presAssocID="{E0600DEE-0BC6-46D8-BF6F-D3854AA4D916}" presName="Name0" presStyleCnt="0">
        <dgm:presLayoutVars>
          <dgm:dir/>
          <dgm:animLvl val="lvl"/>
          <dgm:resizeHandles val="exact"/>
        </dgm:presLayoutVars>
      </dgm:prSet>
      <dgm:spPr/>
    </dgm:pt>
    <dgm:pt modelId="{CBB8DA57-2A93-4410-BD0A-C49AF0708284}" type="pres">
      <dgm:prSet presAssocID="{77AEB522-F17B-4149-B6A4-D1860A601780}" presName="composite" presStyleCnt="0"/>
      <dgm:spPr/>
    </dgm:pt>
    <dgm:pt modelId="{737A1BCC-5438-4045-B040-D73755E15184}" type="pres">
      <dgm:prSet presAssocID="{77AEB522-F17B-4149-B6A4-D1860A601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0F7100-3390-480F-9AB0-71F41A27E06C}" type="pres">
      <dgm:prSet presAssocID="{77AEB522-F17B-4149-B6A4-D1860A601780}" presName="desTx" presStyleLbl="revTx" presStyleIdx="0" presStyleCnt="3">
        <dgm:presLayoutVars>
          <dgm:bulletEnabled val="1"/>
        </dgm:presLayoutVars>
      </dgm:prSet>
      <dgm:spPr/>
    </dgm:pt>
    <dgm:pt modelId="{F9DAF727-7676-42D6-B716-ABDA1D6543C7}" type="pres">
      <dgm:prSet presAssocID="{A4E99943-07AF-4803-AA45-EFBA9B8F9307}" presName="space" presStyleCnt="0"/>
      <dgm:spPr/>
    </dgm:pt>
    <dgm:pt modelId="{D9475F5D-8529-460A-9B82-09F7DA0D9D67}" type="pres">
      <dgm:prSet presAssocID="{120F110D-1FF5-4629-8DAE-DC949A5B691B}" presName="composite" presStyleCnt="0"/>
      <dgm:spPr/>
    </dgm:pt>
    <dgm:pt modelId="{2056A297-ECB7-43DF-98C4-90B921A4544B}" type="pres">
      <dgm:prSet presAssocID="{120F110D-1FF5-4629-8DAE-DC949A5B69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7410E1-316F-4A68-B9C1-5F709B5A30C3}" type="pres">
      <dgm:prSet presAssocID="{120F110D-1FF5-4629-8DAE-DC949A5B691B}" presName="desTx" presStyleLbl="revTx" presStyleIdx="1" presStyleCnt="3">
        <dgm:presLayoutVars>
          <dgm:bulletEnabled val="1"/>
        </dgm:presLayoutVars>
      </dgm:prSet>
      <dgm:spPr/>
    </dgm:pt>
    <dgm:pt modelId="{39C13739-C47E-407C-9DAA-78F710417173}" type="pres">
      <dgm:prSet presAssocID="{0435F1DE-638A-4438-B318-5988AFCB6E30}" presName="space" presStyleCnt="0"/>
      <dgm:spPr/>
    </dgm:pt>
    <dgm:pt modelId="{41D8A419-A2CD-40C6-8297-720B7D1E0A9E}" type="pres">
      <dgm:prSet presAssocID="{E22500BB-449E-4AF9-A541-0706C9F40049}" presName="composite" presStyleCnt="0"/>
      <dgm:spPr/>
    </dgm:pt>
    <dgm:pt modelId="{01F7FC88-025E-4DE5-941E-81204B5F88B1}" type="pres">
      <dgm:prSet presAssocID="{E22500BB-449E-4AF9-A541-0706C9F4004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725D959-9F62-4B26-B186-C082382EF052}" type="pres">
      <dgm:prSet presAssocID="{E22500BB-449E-4AF9-A541-0706C9F40049}" presName="desTx" presStyleLbl="revTx" presStyleIdx="2" presStyleCnt="3">
        <dgm:presLayoutVars>
          <dgm:bulletEnabled val="1"/>
        </dgm:presLayoutVars>
      </dgm:prSet>
      <dgm:spPr/>
    </dgm:pt>
  </dgm:ptLst>
  <dgm:cxnLst>
    <dgm:cxn modelId="{2A7B6F0F-99AF-4486-8982-1FFC4BB15A7A}" srcId="{E0600DEE-0BC6-46D8-BF6F-D3854AA4D916}" destId="{E22500BB-449E-4AF9-A541-0706C9F40049}" srcOrd="2" destOrd="0" parTransId="{8ABC321E-8E74-482C-8D41-35A95FC912A0}" sibTransId="{C6D74AA1-2DAC-4F50-8085-DE41A0051251}"/>
    <dgm:cxn modelId="{C5CDA725-BD36-45B9-9283-935B1CC3D0CA}" type="presOf" srcId="{E0600DEE-0BC6-46D8-BF6F-D3854AA4D916}" destId="{8393D5B3-98E9-40AC-B309-5AFCEF128C46}" srcOrd="0" destOrd="0" presId="urn:microsoft.com/office/officeart/2005/8/layout/chevron1"/>
    <dgm:cxn modelId="{667D1344-06BE-4BE6-80FC-C557FB394EEE}" srcId="{120F110D-1FF5-4629-8DAE-DC949A5B691B}" destId="{65812738-9513-45BB-BD34-5E1E60FDF7C6}" srcOrd="0" destOrd="0" parTransId="{E123F638-084C-4132-9A69-554469F1F759}" sibTransId="{8A99A1CA-4198-488C-9ACB-E44895050CD2}"/>
    <dgm:cxn modelId="{56633365-02FE-4A54-A307-7A1AD233A6C2}" type="presOf" srcId="{E22500BB-449E-4AF9-A541-0706C9F40049}" destId="{01F7FC88-025E-4DE5-941E-81204B5F88B1}" srcOrd="0" destOrd="0" presId="urn:microsoft.com/office/officeart/2005/8/layout/chevron1"/>
    <dgm:cxn modelId="{43405369-F7C7-4E50-BDF1-4C704562BAD1}" srcId="{E22500BB-449E-4AF9-A541-0706C9F40049}" destId="{44FF6B10-FA97-4E92-B069-5EE0D049DABD}" srcOrd="0" destOrd="0" parTransId="{4DB4D873-DC51-42C1-B382-A3FC97943303}" sibTransId="{628FECEA-33B1-4805-B561-BC277162EF64}"/>
    <dgm:cxn modelId="{94EB984E-9A86-4CA4-A091-BBEAD3245FA8}" type="presOf" srcId="{77AEB522-F17B-4149-B6A4-D1860A601780}" destId="{737A1BCC-5438-4045-B040-D73755E15184}" srcOrd="0" destOrd="0" presId="urn:microsoft.com/office/officeart/2005/8/layout/chevron1"/>
    <dgm:cxn modelId="{20B82370-9693-49B2-9A05-F84EE3F438F8}" type="presOf" srcId="{44FF6B10-FA97-4E92-B069-5EE0D049DABD}" destId="{3725D959-9F62-4B26-B186-C082382EF052}" srcOrd="0" destOrd="0" presId="urn:microsoft.com/office/officeart/2005/8/layout/chevron1"/>
    <dgm:cxn modelId="{BDDD8CAC-5285-4841-A84D-3457E2F5DD47}" srcId="{77AEB522-F17B-4149-B6A4-D1860A601780}" destId="{BD357209-F463-4043-97AE-2504F345FCD6}" srcOrd="0" destOrd="0" parTransId="{DFCCC7E3-1E72-4C51-B701-667CEF8E8693}" sibTransId="{6EBCD62C-9C2C-4458-ACE6-94D74C59D894}"/>
    <dgm:cxn modelId="{EFCCCEAE-E76D-459B-9862-C48682FA98C9}" type="presOf" srcId="{120F110D-1FF5-4629-8DAE-DC949A5B691B}" destId="{2056A297-ECB7-43DF-98C4-90B921A4544B}" srcOrd="0" destOrd="0" presId="urn:microsoft.com/office/officeart/2005/8/layout/chevron1"/>
    <dgm:cxn modelId="{81354BAF-E1FE-4ACC-A3C2-818152D8383D}" srcId="{E22500BB-449E-4AF9-A541-0706C9F40049}" destId="{59F040EA-94AE-4A1D-846A-112D0EE74164}" srcOrd="1" destOrd="0" parTransId="{E31349D7-EF20-486D-A3F6-BAE855F8C2D8}" sibTransId="{83F73374-7537-4770-A358-967AFC5BB5AA}"/>
    <dgm:cxn modelId="{A18684B0-3EDE-4619-9416-358E7CBA276D}" type="presOf" srcId="{65812738-9513-45BB-BD34-5E1E60FDF7C6}" destId="{657410E1-316F-4A68-B9C1-5F709B5A30C3}" srcOrd="0" destOrd="0" presId="urn:microsoft.com/office/officeart/2005/8/layout/chevron1"/>
    <dgm:cxn modelId="{AD04CECA-6041-430A-9C99-29354D7606B1}" srcId="{E0600DEE-0BC6-46D8-BF6F-D3854AA4D916}" destId="{120F110D-1FF5-4629-8DAE-DC949A5B691B}" srcOrd="1" destOrd="0" parTransId="{A6C86B6F-165D-4555-A61B-0EB1769162E1}" sibTransId="{0435F1DE-638A-4438-B318-5988AFCB6E30}"/>
    <dgm:cxn modelId="{210799D2-45C9-4261-BB26-9F6DD3D63E39}" type="presOf" srcId="{59F040EA-94AE-4A1D-846A-112D0EE74164}" destId="{3725D959-9F62-4B26-B186-C082382EF052}" srcOrd="0" destOrd="1" presId="urn:microsoft.com/office/officeart/2005/8/layout/chevron1"/>
    <dgm:cxn modelId="{25C6D7DD-7999-4BB2-B003-024982366CCF}" srcId="{E0600DEE-0BC6-46D8-BF6F-D3854AA4D916}" destId="{77AEB522-F17B-4149-B6A4-D1860A601780}" srcOrd="0" destOrd="0" parTransId="{2ECF3067-0030-4A12-AD5F-38AF45774F8B}" sibTransId="{A4E99943-07AF-4803-AA45-EFBA9B8F9307}"/>
    <dgm:cxn modelId="{09B9ECEC-91BF-4580-8196-7B5E7317D671}" type="presOf" srcId="{BD357209-F463-4043-97AE-2504F345FCD6}" destId="{630F7100-3390-480F-9AB0-71F41A27E06C}" srcOrd="0" destOrd="0" presId="urn:microsoft.com/office/officeart/2005/8/layout/chevron1"/>
    <dgm:cxn modelId="{265FCDD7-A021-48FF-A332-FFD239378862}" type="presParOf" srcId="{8393D5B3-98E9-40AC-B309-5AFCEF128C46}" destId="{CBB8DA57-2A93-4410-BD0A-C49AF0708284}" srcOrd="0" destOrd="0" presId="urn:microsoft.com/office/officeart/2005/8/layout/chevron1"/>
    <dgm:cxn modelId="{B9D44E0C-A90E-4FDC-8D50-C646A323A0EC}" type="presParOf" srcId="{CBB8DA57-2A93-4410-BD0A-C49AF0708284}" destId="{737A1BCC-5438-4045-B040-D73755E15184}" srcOrd="0" destOrd="0" presId="urn:microsoft.com/office/officeart/2005/8/layout/chevron1"/>
    <dgm:cxn modelId="{A0E835F0-9949-472E-A5C7-13F6B49657BD}" type="presParOf" srcId="{CBB8DA57-2A93-4410-BD0A-C49AF0708284}" destId="{630F7100-3390-480F-9AB0-71F41A27E06C}" srcOrd="1" destOrd="0" presId="urn:microsoft.com/office/officeart/2005/8/layout/chevron1"/>
    <dgm:cxn modelId="{C04B8342-B6C0-48A0-99AF-5003A3F83510}" type="presParOf" srcId="{8393D5B3-98E9-40AC-B309-5AFCEF128C46}" destId="{F9DAF727-7676-42D6-B716-ABDA1D6543C7}" srcOrd="1" destOrd="0" presId="urn:microsoft.com/office/officeart/2005/8/layout/chevron1"/>
    <dgm:cxn modelId="{50D94200-3D6E-4EB8-991F-0BD9958A016A}" type="presParOf" srcId="{8393D5B3-98E9-40AC-B309-5AFCEF128C46}" destId="{D9475F5D-8529-460A-9B82-09F7DA0D9D67}" srcOrd="2" destOrd="0" presId="urn:microsoft.com/office/officeart/2005/8/layout/chevron1"/>
    <dgm:cxn modelId="{687DB3ED-AF4E-49E0-B594-D9BC360AF748}" type="presParOf" srcId="{D9475F5D-8529-460A-9B82-09F7DA0D9D67}" destId="{2056A297-ECB7-43DF-98C4-90B921A4544B}" srcOrd="0" destOrd="0" presId="urn:microsoft.com/office/officeart/2005/8/layout/chevron1"/>
    <dgm:cxn modelId="{F1CF8D7C-AF5F-4F6C-AF91-F7D7F9E42685}" type="presParOf" srcId="{D9475F5D-8529-460A-9B82-09F7DA0D9D67}" destId="{657410E1-316F-4A68-B9C1-5F709B5A30C3}" srcOrd="1" destOrd="0" presId="urn:microsoft.com/office/officeart/2005/8/layout/chevron1"/>
    <dgm:cxn modelId="{06CB71F6-E502-4EE6-9951-1E7E6A52F6F5}" type="presParOf" srcId="{8393D5B3-98E9-40AC-B309-5AFCEF128C46}" destId="{39C13739-C47E-407C-9DAA-78F710417173}" srcOrd="3" destOrd="0" presId="urn:microsoft.com/office/officeart/2005/8/layout/chevron1"/>
    <dgm:cxn modelId="{7E263CB0-2EA1-40AB-B901-07D88988CE7D}" type="presParOf" srcId="{8393D5B3-98E9-40AC-B309-5AFCEF128C46}" destId="{41D8A419-A2CD-40C6-8297-720B7D1E0A9E}" srcOrd="4" destOrd="0" presId="urn:microsoft.com/office/officeart/2005/8/layout/chevron1"/>
    <dgm:cxn modelId="{BEED5659-16B1-48B4-88F8-59420460CDDF}" type="presParOf" srcId="{41D8A419-A2CD-40C6-8297-720B7D1E0A9E}" destId="{01F7FC88-025E-4DE5-941E-81204B5F88B1}" srcOrd="0" destOrd="0" presId="urn:microsoft.com/office/officeart/2005/8/layout/chevron1"/>
    <dgm:cxn modelId="{0AA77F17-9BC6-4929-8105-F9D52D1A19A9}" type="presParOf" srcId="{41D8A419-A2CD-40C6-8297-720B7D1E0A9E}" destId="{3725D959-9F62-4B26-B186-C082382EF0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5058735" y="-775009"/>
          <a:ext cx="6024489" cy="6024489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505693" y="343997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Problem</a:t>
          </a:r>
          <a:r>
            <a:rPr lang="it-IT" sz="3600" kern="1200" dirty="0"/>
            <a:t> </a:t>
          </a:r>
          <a:r>
            <a:rPr lang="en-US" sz="3600" kern="1200" noProof="0" dirty="0"/>
            <a:t>modeling</a:t>
          </a:r>
        </a:p>
      </dsp:txBody>
      <dsp:txXfrm>
        <a:off x="505693" y="343997"/>
        <a:ext cx="7052392" cy="688352"/>
      </dsp:txXfrm>
    </dsp:sp>
    <dsp:sp modelId="{71CACD42-250D-4981-AC24-2662887CBE07}">
      <dsp:nvSpPr>
        <dsp:cNvPr id="0" name=""/>
        <dsp:cNvSpPr/>
      </dsp:nvSpPr>
      <dsp:spPr>
        <a:xfrm>
          <a:off x="75473" y="257953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900341" y="1376705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Algorithms</a:t>
          </a:r>
        </a:p>
      </dsp:txBody>
      <dsp:txXfrm>
        <a:off x="900341" y="1376705"/>
        <a:ext cx="6657743" cy="688352"/>
      </dsp:txXfrm>
    </dsp:sp>
    <dsp:sp modelId="{8D9466B7-8683-482E-896F-82C891F5DB90}">
      <dsp:nvSpPr>
        <dsp:cNvPr id="0" name=""/>
        <dsp:cNvSpPr/>
      </dsp:nvSpPr>
      <dsp:spPr>
        <a:xfrm>
          <a:off x="470121" y="1290661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900341" y="2409413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Performances </a:t>
          </a:r>
          <a:r>
            <a:rPr lang="en-US" sz="3600" kern="1200" noProof="0" dirty="0"/>
            <a:t>evaluation</a:t>
          </a:r>
        </a:p>
      </dsp:txBody>
      <dsp:txXfrm>
        <a:off x="900341" y="2409413"/>
        <a:ext cx="6657743" cy="688352"/>
      </dsp:txXfrm>
    </dsp:sp>
    <dsp:sp modelId="{A66AF15F-B3E6-4969-AC91-85BE62CA32C9}">
      <dsp:nvSpPr>
        <dsp:cNvPr id="0" name=""/>
        <dsp:cNvSpPr/>
      </dsp:nvSpPr>
      <dsp:spPr>
        <a:xfrm>
          <a:off x="470121" y="2323369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505693" y="3442121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Conclusions</a:t>
          </a:r>
        </a:p>
      </dsp:txBody>
      <dsp:txXfrm>
        <a:off x="505693" y="3442121"/>
        <a:ext cx="7052392" cy="688352"/>
      </dsp:txXfrm>
    </dsp:sp>
    <dsp:sp modelId="{A126C0CC-9FD3-4F1B-A7FD-AFCA18302C74}">
      <dsp:nvSpPr>
        <dsp:cNvPr id="0" name=""/>
        <dsp:cNvSpPr/>
      </dsp:nvSpPr>
      <dsp:spPr>
        <a:xfrm>
          <a:off x="75473" y="3356076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1BCC-5438-4045-B040-D73755E15184}">
      <dsp:nvSpPr>
        <dsp:cNvPr id="0" name=""/>
        <dsp:cNvSpPr/>
      </dsp:nvSpPr>
      <dsp:spPr>
        <a:xfrm>
          <a:off x="231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Seabed</a:t>
          </a:r>
          <a:r>
            <a:rPr lang="it-IT" sz="2000" kern="1200" dirty="0"/>
            <a:t> generation</a:t>
          </a:r>
          <a:endParaRPr lang="en-US" sz="2000" kern="1200" dirty="0"/>
        </a:p>
      </dsp:txBody>
      <dsp:txXfrm>
        <a:off x="525295" y="144764"/>
        <a:ext cx="1568934" cy="1045955"/>
      </dsp:txXfrm>
    </dsp:sp>
    <dsp:sp modelId="{630F7100-3390-480F-9AB0-71F41A27E06C}">
      <dsp:nvSpPr>
        <dsp:cNvPr id="0" name=""/>
        <dsp:cNvSpPr/>
      </dsp:nvSpPr>
      <dsp:spPr>
        <a:xfrm>
          <a:off x="231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 </a:t>
          </a:r>
          <a:r>
            <a:rPr lang="en-US" sz="2000" kern="1200" noProof="0" dirty="0"/>
            <a:t>Seabed</a:t>
          </a:r>
          <a:r>
            <a:rPr lang="it-IT" sz="2000" kern="1200" dirty="0"/>
            <a:t> </a:t>
          </a:r>
          <a:r>
            <a:rPr lang="en-US" sz="2000" kern="1200" noProof="0" dirty="0"/>
            <a:t>matrix</a:t>
          </a:r>
        </a:p>
      </dsp:txBody>
      <dsp:txXfrm>
        <a:off x="2317" y="1321464"/>
        <a:ext cx="2091911" cy="855000"/>
      </dsp:txXfrm>
    </dsp:sp>
    <dsp:sp modelId="{2056A297-ECB7-43DF-98C4-90B921A4544B}">
      <dsp:nvSpPr>
        <dsp:cNvPr id="0" name=""/>
        <dsp:cNvSpPr/>
      </dsp:nvSpPr>
      <dsp:spPr>
        <a:xfrm>
          <a:off x="240120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Mission </a:t>
          </a:r>
          <a:r>
            <a:rPr lang="en-US" sz="2000" kern="1200" noProof="0" dirty="0"/>
            <a:t>simulation</a:t>
          </a:r>
        </a:p>
      </dsp:txBody>
      <dsp:txXfrm>
        <a:off x="2924185" y="144764"/>
        <a:ext cx="1568934" cy="1045955"/>
      </dsp:txXfrm>
    </dsp:sp>
    <dsp:sp modelId="{657410E1-316F-4A68-B9C1-5F709B5A30C3}">
      <dsp:nvSpPr>
        <dsp:cNvPr id="0" name=""/>
        <dsp:cNvSpPr/>
      </dsp:nvSpPr>
      <dsp:spPr>
        <a:xfrm>
          <a:off x="240120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Samples </a:t>
          </a:r>
          <a:r>
            <a:rPr lang="en-US" sz="2000" kern="1200" noProof="0" dirty="0"/>
            <a:t>as</a:t>
          </a:r>
          <a:r>
            <a:rPr lang="it-IT" sz="2000" kern="1200" dirty="0"/>
            <a:t> </a:t>
          </a:r>
          <a:r>
            <a:rPr lang="en-US" sz="2000" kern="1200" noProof="0" dirty="0"/>
            <a:t>signal</a:t>
          </a:r>
          <a:r>
            <a:rPr lang="it-IT" sz="2000" kern="1200" dirty="0"/>
            <a:t> power </a:t>
          </a:r>
          <a:r>
            <a:rPr lang="en-US" sz="2000" kern="1200" noProof="0" dirty="0"/>
            <a:t>collected</a:t>
          </a:r>
          <a:r>
            <a:rPr lang="it-IT" sz="2000" kern="1200" dirty="0"/>
            <a:t> by </a:t>
          </a:r>
          <a:r>
            <a:rPr lang="en-US" sz="2000" kern="1200" noProof="0" dirty="0"/>
            <a:t>sensor</a:t>
          </a:r>
        </a:p>
      </dsp:txBody>
      <dsp:txXfrm>
        <a:off x="2401207" y="1321464"/>
        <a:ext cx="2091911" cy="855000"/>
      </dsp:txXfrm>
    </dsp:sp>
    <dsp:sp modelId="{01F7FC88-025E-4DE5-941E-81204B5F88B1}">
      <dsp:nvSpPr>
        <dsp:cNvPr id="0" name=""/>
        <dsp:cNvSpPr/>
      </dsp:nvSpPr>
      <dsp:spPr>
        <a:xfrm>
          <a:off x="480009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Samples </a:t>
          </a:r>
          <a:r>
            <a:rPr lang="en-US" sz="2000" kern="1200" noProof="0" dirty="0"/>
            <a:t>elaboration</a:t>
          </a:r>
        </a:p>
      </dsp:txBody>
      <dsp:txXfrm>
        <a:off x="5323075" y="144764"/>
        <a:ext cx="1568934" cy="1045955"/>
      </dsp:txXfrm>
    </dsp:sp>
    <dsp:sp modelId="{3725D959-9F62-4B26-B186-C082382EF052}">
      <dsp:nvSpPr>
        <dsp:cNvPr id="0" name=""/>
        <dsp:cNvSpPr/>
      </dsp:nvSpPr>
      <dsp:spPr>
        <a:xfrm>
          <a:off x="480009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Power to </a:t>
          </a:r>
          <a:r>
            <a:rPr lang="en-US" sz="2000" kern="1200" noProof="0" dirty="0"/>
            <a:t>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Outliers</a:t>
          </a:r>
          <a:r>
            <a:rPr lang="it-IT" sz="2000" kern="1200" dirty="0"/>
            <a:t> </a:t>
          </a:r>
          <a:r>
            <a:rPr lang="en-US" sz="2000" kern="1200" noProof="0" dirty="0"/>
            <a:t>rejection</a:t>
          </a:r>
        </a:p>
      </dsp:txBody>
      <dsp:txXfrm>
        <a:off x="4800097" y="1321464"/>
        <a:ext cx="2091911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07/06/2019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22.png"/><Relationship Id="rId18" Type="http://schemas.openxmlformats.org/officeDocument/2006/relationships/hyperlink" Target="https://commons.wikimedia.org/wiki/File:Lol_exclam.png" TargetMode="External"/><Relationship Id="rId3" Type="http://schemas.openxmlformats.org/officeDocument/2006/relationships/image" Target="../media/image2.emf"/><Relationship Id="rId7" Type="http://schemas.openxmlformats.org/officeDocument/2006/relationships/diagramColors" Target="../diagrams/colors11.xml"/><Relationship Id="rId12" Type="http://schemas.openxmlformats.org/officeDocument/2006/relationships/image" Target="../media/image21.jpg"/><Relationship Id="rId17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hyperlink" Target="http://commons.wikimedia.org/wiki/File:White_X_in_red_background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20.jpg"/><Relationship Id="rId5" Type="http://schemas.openxmlformats.org/officeDocument/2006/relationships/diagramLayout" Target="../diagrams/layout11.xml"/><Relationship Id="rId15" Type="http://schemas.openxmlformats.org/officeDocument/2006/relationships/image" Target="../media/image23.png"/><Relationship Id="rId10" Type="http://schemas.openxmlformats.org/officeDocument/2006/relationships/image" Target="../media/image19.jpg"/><Relationship Id="rId4" Type="http://schemas.openxmlformats.org/officeDocument/2006/relationships/diagramData" Target="../diagrams/data11.xml"/><Relationship Id="rId9" Type="http://schemas.openxmlformats.org/officeDocument/2006/relationships/image" Target="../media/image18.jpg"/><Relationship Id="rId14" Type="http://schemas.openxmlformats.org/officeDocument/2006/relationships/hyperlink" Target="https://pixabay.com/da/ok-tjek-todo-dagsorden-ikon-1976099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emf"/><Relationship Id="rId7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0.png"/><Relationship Id="rId5" Type="http://schemas.openxmlformats.org/officeDocument/2006/relationships/diagramData" Target="../diagrams/data2.xml"/><Relationship Id="rId10" Type="http://schemas.openxmlformats.org/officeDocument/2006/relationships/image" Target="../media/image91.png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0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Data" Target="../diagrams/data5.xml"/><Relationship Id="rId5" Type="http://schemas.openxmlformats.org/officeDocument/2006/relationships/diagramLayout" Target="../diagrams/layout4.xml"/><Relationship Id="rId15" Type="http://schemas.microsoft.com/office/2007/relationships/diagramDrawing" Target="../diagrams/drawing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015199" y="1385370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comprehensively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better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others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must be </a:t>
            </a:r>
            <a:r>
              <a:rPr lang="en-US" dirty="0">
                <a:latin typeface="Gill Sans Light"/>
                <a:cs typeface="Gill Sans Light"/>
              </a:rPr>
              <a:t>chosen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based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problem</a:t>
            </a:r>
            <a:r>
              <a:rPr lang="it-IT" dirty="0">
                <a:latin typeface="Gill Sans Light"/>
                <a:cs typeface="Gill Sans Light"/>
              </a:rPr>
              <a:t> features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Real-time application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Linear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en-US" dirty="0">
                <a:latin typeface="Gill Sans Light"/>
                <a:cs typeface="Gill Sans Light"/>
              </a:rPr>
              <a:t>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Spline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 quality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Kriging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Minimum curvature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Interpolation quality is bounded by the presence of noise and outliers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6615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4EEF06A2-179D-4792-B995-5DB75857A9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3" r="8629"/>
          <a:stretch/>
        </p:blipFill>
        <p:spPr>
          <a:xfrm>
            <a:off x="4772369" y="2376385"/>
            <a:ext cx="4305165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Increasing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  <a:r>
              <a:rPr lang="en-US" dirty="0">
                <a:latin typeface="Gill Sans Light"/>
                <a:cs typeface="Gill Sans Light"/>
              </a:rPr>
              <a:t>does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imply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quality</a:t>
            </a:r>
            <a:r>
              <a:rPr lang="it-IT" dirty="0">
                <a:latin typeface="Gill Sans Light"/>
                <a:cs typeface="Gill Sans Light"/>
              </a:rPr>
              <a:t> due to </a:t>
            </a:r>
            <a:r>
              <a:rPr lang="en-US" dirty="0">
                <a:latin typeface="Gill Sans Light"/>
                <a:cs typeface="Gill Sans Light"/>
              </a:rPr>
              <a:t>imperfections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4E26DBE-342F-4A64-9FF2-EA0CF0F76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685" y="2041032"/>
            <a:ext cx="6233918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577988"/>
            <a:ext cx="67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If</a:t>
            </a:r>
            <a:r>
              <a:rPr lang="it-IT" dirty="0">
                <a:latin typeface="Gill Sans Light"/>
                <a:cs typeface="Gill Sans Light"/>
              </a:rPr>
              <a:t> data do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cover the </a:t>
            </a:r>
            <a:r>
              <a:rPr lang="en-US" dirty="0">
                <a:latin typeface="Gill Sans Light"/>
                <a:cs typeface="Gill Sans Light"/>
              </a:rPr>
              <a:t>entire</a:t>
            </a:r>
            <a:r>
              <a:rPr lang="it-IT" dirty="0">
                <a:latin typeface="Gill Sans Light"/>
                <a:cs typeface="Gill Sans Light"/>
              </a:rPr>
              <a:t> area a global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seems</a:t>
            </a:r>
            <a:r>
              <a:rPr lang="it-IT" dirty="0">
                <a:latin typeface="Gill Sans Light"/>
                <a:cs typeface="Gill Sans Light"/>
              </a:rPr>
              <a:t> more </a:t>
            </a:r>
            <a:r>
              <a:rPr lang="en-US" dirty="0">
                <a:latin typeface="Gill Sans Light"/>
                <a:cs typeface="Gill Sans Light"/>
              </a:rPr>
              <a:t>suitable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a </a:t>
            </a:r>
            <a:r>
              <a:rPr lang="en-US" dirty="0">
                <a:latin typeface="Gill Sans Light"/>
                <a:cs typeface="Gill Sans Light"/>
              </a:rPr>
              <a:t>local</a:t>
            </a:r>
            <a:r>
              <a:rPr lang="it-IT" dirty="0">
                <a:latin typeface="Gill Sans Light"/>
                <a:cs typeface="Gill Sans Light"/>
              </a:rPr>
              <a:t> one,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good </a:t>
            </a:r>
            <a:r>
              <a:rPr lang="en-US" dirty="0">
                <a:latin typeface="Gill Sans Light"/>
                <a:cs typeface="Gill Sans Light"/>
              </a:rPr>
              <a:t>results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guaranteed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3865FAA2-973C-4571-BF48-F0D80E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51" r="8368" b="52"/>
          <a:stretch/>
        </p:blipFill>
        <p:spPr>
          <a:xfrm>
            <a:off x="6083718" y="2370795"/>
            <a:ext cx="2621957" cy="1842146"/>
          </a:xfrm>
          <a:prstGeom prst="rect">
            <a:avLst/>
          </a:prstGeom>
        </p:spPr>
      </p:pic>
      <p:pic>
        <p:nvPicPr>
          <p:cNvPr id="12" name="Immagine 1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CE09D40-C545-4AE8-81B0-5668F224AE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936" r="7860"/>
          <a:stretch/>
        </p:blipFill>
        <p:spPr>
          <a:xfrm>
            <a:off x="219517" y="2354052"/>
            <a:ext cx="2697260" cy="1842146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A814256-02BB-46DA-885D-AD16F1684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4571" y="2354052"/>
            <a:ext cx="2456195" cy="1842146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69A8E6-8667-4AD8-8A34-F749FBB80A9E}"/>
              </a:ext>
            </a:extLst>
          </p:cNvPr>
          <p:cNvCxnSpPr>
            <a:cxnSpLocks/>
          </p:cNvCxnSpPr>
          <p:nvPr/>
        </p:nvCxnSpPr>
        <p:spPr>
          <a:xfrm>
            <a:off x="5790766" y="3307382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8735A37-3497-4228-ACDE-CE17D39A296C}"/>
              </a:ext>
            </a:extLst>
          </p:cNvPr>
          <p:cNvCxnSpPr>
            <a:cxnSpLocks/>
          </p:cNvCxnSpPr>
          <p:nvPr/>
        </p:nvCxnSpPr>
        <p:spPr>
          <a:xfrm rot="10800000">
            <a:off x="3041619" y="3273169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93C382-DF39-469F-8E94-196CE9D31733}"/>
              </a:ext>
            </a:extLst>
          </p:cNvPr>
          <p:cNvSpPr txBox="1"/>
          <p:nvPr/>
        </p:nvSpPr>
        <p:spPr>
          <a:xfrm>
            <a:off x="419663" y="4099201"/>
            <a:ext cx="22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F30B1C-7D94-4836-8EA8-E993DCA4EFA7}"/>
              </a:ext>
            </a:extLst>
          </p:cNvPr>
          <p:cNvSpPr txBox="1"/>
          <p:nvPr/>
        </p:nvSpPr>
        <p:spPr>
          <a:xfrm>
            <a:off x="6296451" y="4094188"/>
            <a:ext cx="22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Minimum curvature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7509C47-9FD9-4E7B-9841-14F29DD3AC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449" r="8265"/>
          <a:stretch/>
        </p:blipFill>
        <p:spPr>
          <a:xfrm>
            <a:off x="3343902" y="4514213"/>
            <a:ext cx="2456196" cy="1842131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77F2F92-EE1D-48A4-9D0A-DBAB8D169265}"/>
              </a:ext>
            </a:extLst>
          </p:cNvPr>
          <p:cNvCxnSpPr>
            <a:cxnSpLocks/>
          </p:cNvCxnSpPr>
          <p:nvPr/>
        </p:nvCxnSpPr>
        <p:spPr>
          <a:xfrm rot="5400000">
            <a:off x="4425524" y="4367737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D51EA4A-623A-4EE3-BFD5-BD5092250900}"/>
              </a:ext>
            </a:extLst>
          </p:cNvPr>
          <p:cNvSpPr txBox="1"/>
          <p:nvPr/>
        </p:nvSpPr>
        <p:spPr>
          <a:xfrm>
            <a:off x="5800098" y="5595638"/>
            <a:ext cx="14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ill Sans Light"/>
                <a:cs typeface="Gill Sans Light"/>
              </a:rPr>
              <a:t>Shepard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FD2E9D7-4222-4224-9EBE-012F022B4A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04380" y="2425959"/>
            <a:ext cx="487475" cy="487475"/>
          </a:xfrm>
          <a:prstGeom prst="rect">
            <a:avLst/>
          </a:prstGeom>
        </p:spPr>
      </p:pic>
      <p:pic>
        <p:nvPicPr>
          <p:cNvPr id="23" name="Immagine 22" descr="Immagine che contiene segnale, esterni&#10;&#10;Descrizione generata automaticamente">
            <a:extLst>
              <a:ext uri="{FF2B5EF4-FFF2-40B4-BE49-F238E27FC236}">
                <a16:creationId xmlns:a16="http://schemas.microsoft.com/office/drawing/2014/main" id="{5CE19CB3-E394-4867-B2C6-16FF30A58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88512" y="4572675"/>
            <a:ext cx="345714" cy="34571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54BC769-F93E-42AD-BF2C-A78D8E44C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080130" y="2492804"/>
            <a:ext cx="344110" cy="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417167" y="2767280"/>
            <a:ext cx="63096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/>
              <a:t>Thank </a:t>
            </a:r>
            <a:r>
              <a:rPr lang="en-US" sz="4000" dirty="0"/>
              <a:t>you</a:t>
            </a:r>
            <a:r>
              <a:rPr lang="it-IT" sz="4000" dirty="0"/>
              <a:t> </a:t>
            </a:r>
          </a:p>
          <a:p>
            <a:pPr algn="ctr" eaLnBrk="1" hangingPunct="1"/>
            <a:r>
              <a:rPr lang="it-IT" sz="4000" dirty="0"/>
              <a:t>for the </a:t>
            </a:r>
            <a:r>
              <a:rPr lang="en-US" sz="40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6411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Project goal</a:t>
            </a:r>
            <a:r>
              <a:rPr lang="it-IT" b="1" dirty="0">
                <a:latin typeface="Gill Sans Light"/>
                <a:cs typeface="Gill Sans Light"/>
              </a:rPr>
              <a:t>: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analysis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reconstruct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bathymetry</a:t>
            </a:r>
            <a:r>
              <a:rPr lang="it-IT" dirty="0">
                <a:latin typeface="Gill Sans Light"/>
                <a:cs typeface="Gill Sans Light"/>
              </a:rPr>
              <a:t> from mission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single-beam (EA640 from Kongsberg Marine used as reference)</a:t>
            </a:r>
          </a:p>
          <a:p>
            <a:pPr marL="285750" indent="-285750">
              <a:buFont typeface="Arial"/>
              <a:buChar char="•"/>
            </a:pPr>
            <a:endParaRPr lang="it-IT" b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Software goal</a:t>
            </a:r>
            <a:r>
              <a:rPr lang="it-IT" b="1" dirty="0">
                <a:latin typeface="Gill Sans Light"/>
                <a:cs typeface="Gill Sans Light"/>
              </a:rPr>
              <a:t>: </a:t>
            </a:r>
            <a:r>
              <a:rPr lang="en-US" dirty="0">
                <a:latin typeface="Gill Sans Light"/>
                <a:cs typeface="Gill Sans Light"/>
              </a:rPr>
              <a:t>Matlab</a:t>
            </a:r>
            <a:r>
              <a:rPr lang="it-IT" dirty="0">
                <a:latin typeface="Gill Sans Light"/>
                <a:cs typeface="Gill Sans Light"/>
              </a:rPr>
              <a:t> GUI </a:t>
            </a:r>
            <a:r>
              <a:rPr lang="en-US" dirty="0">
                <a:latin typeface="Gill Sans Light"/>
                <a:cs typeface="Gill Sans Light"/>
              </a:rPr>
              <a:t>able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collect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parameters</a:t>
            </a:r>
            <a:r>
              <a:rPr lang="it-IT" dirty="0">
                <a:latin typeface="Gill Sans Light"/>
                <a:cs typeface="Gill Sans Light"/>
              </a:rPr>
              <a:t> set by user, to simulate mission and to </a:t>
            </a:r>
            <a:r>
              <a:rPr lang="en-US" dirty="0">
                <a:latin typeface="Gill Sans Light"/>
                <a:cs typeface="Gill Sans Light"/>
              </a:rPr>
              <a:t>apply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49D297-A1A4-4C30-A351-B9654AE1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12" y="3416695"/>
            <a:ext cx="3234710" cy="275665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B382A43-2B44-47F2-A99A-FFF61CC1A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995" y="3653761"/>
            <a:ext cx="1566667" cy="665953"/>
          </a:xfrm>
          <a:prstGeom prst="rect">
            <a:avLst/>
          </a:prstGeom>
        </p:spPr>
      </p:pic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CB2FD2-059F-4C1D-8B03-5074421A6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12" y="4719392"/>
            <a:ext cx="3525533" cy="966530"/>
          </a:xfrm>
          <a:prstGeom prst="rect">
            <a:avLst/>
          </a:prstGeom>
        </p:spPr>
      </p:pic>
      <p:pic>
        <p:nvPicPr>
          <p:cNvPr id="12" name="Immagine 1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80EE238-B684-405D-B63B-F06AA64FE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113" y="3707555"/>
            <a:ext cx="3525533" cy="96653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8DD3C13-8D9B-489E-A228-21275085650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142124" y="4382535"/>
            <a:ext cx="1749872" cy="131240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8B08555-5C92-4637-8A83-00162ACB8FF5}"/>
              </a:ext>
            </a:extLst>
          </p:cNvPr>
          <p:cNvCxnSpPr>
            <a:cxnSpLocks/>
          </p:cNvCxnSpPr>
          <p:nvPr/>
        </p:nvCxnSpPr>
        <p:spPr>
          <a:xfrm>
            <a:off x="3756693" y="4706995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steps</a:t>
            </a:r>
            <a:endParaRPr 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CA078AC-6DDF-4581-9F88-94AEBDD3B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01700"/>
              </p:ext>
            </p:extLst>
          </p:nvPr>
        </p:nvGraphicFramePr>
        <p:xfrm>
          <a:off x="762122" y="1191764"/>
          <a:ext cx="7619755" cy="447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7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Step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Product of </a:t>
                </a:r>
                <a:r>
                  <a:rPr lang="en-US" dirty="0">
                    <a:latin typeface="Gill Sans Light"/>
                    <a:cs typeface="Gill Sans Light"/>
                  </a:rPr>
                  <a:t>sinusoids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Filtered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Gaussian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process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Data from </a:t>
                </a:r>
                <a:r>
                  <a:rPr lang="en-US" dirty="0">
                    <a:latin typeface="Gill Sans Light"/>
                    <a:cs typeface="Gill Sans Light"/>
                  </a:rPr>
                  <a:t>external</a:t>
                </a:r>
                <a:r>
                  <a:rPr lang="it-IT" dirty="0">
                    <a:latin typeface="Gill Sans Light"/>
                    <a:cs typeface="Gill Sans Light"/>
                  </a:rPr>
                  <a:t> source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GEBCO: </a:t>
                </a:r>
                <a:r>
                  <a:rPr lang="en-US" dirty="0">
                    <a:latin typeface="Gill Sans Light"/>
                    <a:cs typeface="Gill Sans Light"/>
                  </a:rPr>
                  <a:t>Mediterranean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Project</a:t>
                </a:r>
                <a:r>
                  <a:rPr lang="it-IT" dirty="0">
                    <a:latin typeface="Gill Sans Light"/>
                    <a:cs typeface="Gill Sans Light"/>
                  </a:rPr>
                  <a:t> 3: </a:t>
                </a:r>
                <a:r>
                  <a:rPr lang="en-US" dirty="0">
                    <a:latin typeface="Gill Sans Light"/>
                    <a:cs typeface="Gill Sans Light"/>
                  </a:rPr>
                  <a:t>inclined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  <a:r>
                  <a:rPr lang="it-IT" dirty="0">
                    <a:latin typeface="Gill Sans Light"/>
                    <a:cs typeface="Gill Sans Light"/>
                  </a:rPr>
                  <a:t> and </a:t>
                </a:r>
                <a:r>
                  <a:rPr lang="en-US" dirty="0">
                    <a:latin typeface="Gill Sans Light"/>
                    <a:cs typeface="Gill Sans Light"/>
                  </a:rPr>
                  <a:t>irregular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path</a:t>
                </a:r>
              </a:p>
              <a:p>
                <a:pPr marL="1200150" lvl="2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Acoustic signal modeling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Monostatic active sonar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Spherical spreading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Perfectly vertical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Water absorption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composition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𝑇𝑆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Average ambient noise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801314"/>
              </a:xfrm>
              <a:prstGeom prst="rect">
                <a:avLst/>
              </a:prstGeom>
              <a:blipFill>
                <a:blip r:embed="rId4"/>
                <a:stretch>
                  <a:fillRect l="-58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82271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/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=20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07CCD2-3E01-4288-AC45-C68D0080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479" y="1439188"/>
            <a:ext cx="3237676" cy="1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White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Small,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magnitude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generated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Not perfectly rejected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AUV </a:t>
            </a:r>
            <a:r>
              <a:rPr lang="en-US" dirty="0">
                <a:latin typeface="Gill Sans Light"/>
                <a:cs typeface="Gill Sans Light"/>
              </a:rPr>
              <a:t>considered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as</a:t>
            </a:r>
            <a:r>
              <a:rPr lang="it-IT" dirty="0">
                <a:latin typeface="Gill Sans Light"/>
                <a:cs typeface="Gill Sans Light"/>
              </a:rPr>
              <a:t> a point mass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Moving</a:t>
            </a:r>
            <a:r>
              <a:rPr lang="it-IT" dirty="0">
                <a:latin typeface="Gill Sans Light"/>
                <a:cs typeface="Gill Sans Light"/>
              </a:rPr>
              <a:t> back and </a:t>
            </a:r>
            <a:r>
              <a:rPr lang="en-US" dirty="0">
                <a:latin typeface="Gill Sans Light"/>
                <a:cs typeface="Gill Sans Light"/>
              </a:rPr>
              <a:t>forth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navigation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Velocity constraints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Ping rate bounded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0745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/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/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+1)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F23C46A-B015-424F-8255-E356EBA21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5648407" y="1826816"/>
            <a:ext cx="3211438" cy="24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 represented as a matrix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Spaces between samples approximation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Constraint on the number of samples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Before data can go through algorithms we have…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47067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/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/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73B8A876-2A08-4D43-96A7-3B6CA70FB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078"/>
              </p:ext>
            </p:extLst>
          </p:nvPr>
        </p:nvGraphicFramePr>
        <p:xfrm>
          <a:off x="863347" y="3504538"/>
          <a:ext cx="7417305" cy="23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081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1603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Can </a:t>
            </a:r>
            <a:r>
              <a:rPr lang="en-US" dirty="0">
                <a:latin typeface="Gill Sans Light"/>
                <a:cs typeface="Gill Sans Light"/>
              </a:rPr>
              <a:t>require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gridded</a:t>
            </a:r>
            <a:r>
              <a:rPr lang="it-IT" dirty="0">
                <a:latin typeface="Gill Sans Light"/>
                <a:cs typeface="Gill Sans Light"/>
              </a:rPr>
              <a:t> or </a:t>
            </a:r>
            <a:r>
              <a:rPr lang="en-US" dirty="0">
                <a:latin typeface="Gill Sans Light"/>
                <a:cs typeface="Gill Sans Light"/>
              </a:rPr>
              <a:t>scattered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cost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spatial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subdivision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guaranteed continuity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Global or only local (irregular path)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20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105263" r="-236823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208929" r="-236823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303509" r="-236823" b="-6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503509" r="-236823" b="-4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603509" r="-236823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716071" r="-236823" b="-2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801754" r="-23682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901754" r="-236823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8386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F165387-BB69-48D5-8312-2FB38DD2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71933"/>
              </p:ext>
            </p:extLst>
          </p:nvPr>
        </p:nvGraphicFramePr>
        <p:xfrm>
          <a:off x="1220695" y="1515876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8CDD-30F2-4BB4-909C-883C918938E0}"/>
              </a:ext>
            </a:extLst>
          </p:cNvPr>
          <p:cNvSpPr txBox="1"/>
          <p:nvPr/>
        </p:nvSpPr>
        <p:spPr>
          <a:xfrm>
            <a:off x="1092940" y="1146743"/>
            <a:ext cx="8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Seabed</a:t>
            </a:r>
          </a:p>
        </p:txBody>
      </p: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520FBB86-FA2D-47D1-A515-8F7EB5FD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3040"/>
              </p:ext>
            </p:extLst>
          </p:nvPr>
        </p:nvGraphicFramePr>
        <p:xfrm>
          <a:off x="4474925" y="147927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8A2324-B153-4A2E-9CDF-C457B2ACB5E1}"/>
              </a:ext>
            </a:extLst>
          </p:cNvPr>
          <p:cNvCxnSpPr>
            <a:cxnSpLocks/>
          </p:cNvCxnSpPr>
          <p:nvPr/>
        </p:nvCxnSpPr>
        <p:spPr>
          <a:xfrm>
            <a:off x="2040548" y="1881636"/>
            <a:ext cx="210036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81EF72-2B6A-4092-BFF7-E1018AA77876}"/>
              </a:ext>
            </a:extLst>
          </p:cNvPr>
          <p:cNvSpPr txBox="1"/>
          <p:nvPr/>
        </p:nvSpPr>
        <p:spPr>
          <a:xfrm>
            <a:off x="2540396" y="1550643"/>
            <a:ext cx="10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Mission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3C23063-FC94-42F5-958C-6B9A6EECF8BB}"/>
              </a:ext>
            </a:extLst>
          </p:cNvPr>
          <p:cNvSpPr txBox="1"/>
          <p:nvPr/>
        </p:nvSpPr>
        <p:spPr>
          <a:xfrm>
            <a:off x="4081512" y="114072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samples</a:t>
            </a:r>
            <a:endParaRPr lang="en-US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9E10E8-AC46-4A8A-BEDE-96DB79EABE57}"/>
              </a:ext>
            </a:extLst>
          </p:cNvPr>
          <p:cNvSpPr txBox="1"/>
          <p:nvPr/>
        </p:nvSpPr>
        <p:spPr>
          <a:xfrm>
            <a:off x="6518762" y="28230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X-</a:t>
            </a:r>
            <a:r>
              <a:rPr lang="en-US" dirty="0"/>
              <a:t>grid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688C6-DC38-4EDF-8B03-DFA49783C145}"/>
              </a:ext>
            </a:extLst>
          </p:cNvPr>
          <p:cNvSpPr txBox="1"/>
          <p:nvPr/>
        </p:nvSpPr>
        <p:spPr>
          <a:xfrm>
            <a:off x="7336921" y="2827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Y-</a:t>
            </a:r>
            <a:r>
              <a:rPr lang="en-US" dirty="0"/>
              <a:t>grid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66D6374-1A91-4605-A080-CF3ACA42ED8E}"/>
              </a:ext>
            </a:extLst>
          </p:cNvPr>
          <p:cNvSpPr txBox="1"/>
          <p:nvPr/>
        </p:nvSpPr>
        <p:spPr>
          <a:xfrm>
            <a:off x="8155099" y="2830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Z-</a:t>
            </a:r>
            <a:r>
              <a:rPr lang="en-US" dirty="0"/>
              <a:t>grid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D0FF8A2-80F6-44D4-B046-DEE434208875}"/>
              </a:ext>
            </a:extLst>
          </p:cNvPr>
          <p:cNvCxnSpPr>
            <a:cxnSpLocks/>
          </p:cNvCxnSpPr>
          <p:nvPr/>
        </p:nvCxnSpPr>
        <p:spPr>
          <a:xfrm>
            <a:off x="4798606" y="2494565"/>
            <a:ext cx="0" cy="430739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350C8870-872D-409A-9CCE-55E7C255B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5201"/>
              </p:ext>
            </p:extLst>
          </p:nvPr>
        </p:nvGraphicFramePr>
        <p:xfrm>
          <a:off x="4140914" y="3167867"/>
          <a:ext cx="4197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E8EFF34E-38F8-441C-929E-8D2DBF9D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6319"/>
              </p:ext>
            </p:extLst>
          </p:nvPr>
        </p:nvGraphicFramePr>
        <p:xfrm>
          <a:off x="4994041" y="3170482"/>
          <a:ext cx="211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11F70D4-42CB-4ADB-9CBD-9D317208A8DB}"/>
              </a:ext>
            </a:extLst>
          </p:cNvPr>
          <p:cNvSpPr txBox="1"/>
          <p:nvPr/>
        </p:nvSpPr>
        <p:spPr>
          <a:xfrm>
            <a:off x="4004851" y="2822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(X, Y)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CF6368-0FEB-4FFF-96DC-D3CB61B17002}"/>
              </a:ext>
            </a:extLst>
          </p:cNvPr>
          <p:cNvSpPr txBox="1"/>
          <p:nvPr/>
        </p:nvSpPr>
        <p:spPr>
          <a:xfrm>
            <a:off x="4963354" y="28273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E77D18A-B25A-48C0-8366-170326576BCE}"/>
              </a:ext>
            </a:extLst>
          </p:cNvPr>
          <p:cNvSpPr txBox="1"/>
          <p:nvPr/>
        </p:nvSpPr>
        <p:spPr>
          <a:xfrm>
            <a:off x="7015669" y="412214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738745-0038-4A01-AE8E-14D969E72855}"/>
              </a:ext>
            </a:extLst>
          </p:cNvPr>
          <p:cNvSpPr txBox="1"/>
          <p:nvPr/>
        </p:nvSpPr>
        <p:spPr>
          <a:xfrm>
            <a:off x="4649337" y="21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D44EA98-898F-4EA3-A783-818C82B9FC3F}"/>
              </a:ext>
            </a:extLst>
          </p:cNvPr>
          <p:cNvSpPr txBox="1"/>
          <p:nvPr/>
        </p:nvSpPr>
        <p:spPr>
          <a:xfrm>
            <a:off x="4222102" y="1660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AF0D5C45-12E7-4D94-BA53-E268F10F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6014"/>
              </p:ext>
            </p:extLst>
          </p:nvPr>
        </p:nvGraphicFramePr>
        <p:xfrm>
          <a:off x="6553775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CC1FBD6-23A7-4CFE-A6AE-23333259838A}"/>
              </a:ext>
            </a:extLst>
          </p:cNvPr>
          <p:cNvSpPr txBox="1"/>
          <p:nvPr/>
        </p:nvSpPr>
        <p:spPr>
          <a:xfrm>
            <a:off x="6728187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0496060-7C3F-4368-90F9-F59B803BD9AA}"/>
              </a:ext>
            </a:extLst>
          </p:cNvPr>
          <p:cNvSpPr txBox="1"/>
          <p:nvPr/>
        </p:nvSpPr>
        <p:spPr>
          <a:xfrm>
            <a:off x="6232575" y="3342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0" name="Tabella 59">
            <a:extLst>
              <a:ext uri="{FF2B5EF4-FFF2-40B4-BE49-F238E27FC236}">
                <a16:creationId xmlns:a16="http://schemas.microsoft.com/office/drawing/2014/main" id="{C356B929-915F-40B0-84E7-E234133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0916"/>
              </p:ext>
            </p:extLst>
          </p:nvPr>
        </p:nvGraphicFramePr>
        <p:xfrm>
          <a:off x="7406750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61774D4-2439-4FE6-8DDB-836DCD6835FB}"/>
              </a:ext>
            </a:extLst>
          </p:cNvPr>
          <p:cNvSpPr txBox="1"/>
          <p:nvPr/>
        </p:nvSpPr>
        <p:spPr>
          <a:xfrm>
            <a:off x="7581162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80CDEFD-0B1F-45F4-AC91-8C93AD07713F}"/>
              </a:ext>
            </a:extLst>
          </p:cNvPr>
          <p:cNvSpPr txBox="1"/>
          <p:nvPr/>
        </p:nvSpPr>
        <p:spPr>
          <a:xfrm>
            <a:off x="7153927" y="3342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E31DF10E-3E1B-4B63-82C4-F05DC48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3069"/>
              </p:ext>
            </p:extLst>
          </p:nvPr>
        </p:nvGraphicFramePr>
        <p:xfrm>
          <a:off x="8234683" y="3164980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C1BD72E-08FC-4856-AE89-5A8A06F24B5C}"/>
              </a:ext>
            </a:extLst>
          </p:cNvPr>
          <p:cNvSpPr txBox="1"/>
          <p:nvPr/>
        </p:nvSpPr>
        <p:spPr>
          <a:xfrm>
            <a:off x="8409095" y="3877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696B752-4B70-4703-A9B4-1DE495E073B1}"/>
              </a:ext>
            </a:extLst>
          </p:cNvPr>
          <p:cNvSpPr txBox="1"/>
          <p:nvPr/>
        </p:nvSpPr>
        <p:spPr>
          <a:xfrm>
            <a:off x="7981860" y="33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3004385-8426-4850-8E5E-6D7FCFFF4EA9}"/>
              </a:ext>
            </a:extLst>
          </p:cNvPr>
          <p:cNvSpPr txBox="1"/>
          <p:nvPr/>
        </p:nvSpPr>
        <p:spPr>
          <a:xfrm>
            <a:off x="3627338" y="3361062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0F804AC-20F3-4B26-8740-9B51600DAF94}"/>
              </a:ext>
            </a:extLst>
          </p:cNvPr>
          <p:cNvSpPr txBox="1"/>
          <p:nvPr/>
        </p:nvSpPr>
        <p:spPr>
          <a:xfrm>
            <a:off x="4525593" y="3344510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CAD11C-CBCA-40CB-83E1-20C522DBDD1C}"/>
              </a:ext>
            </a:extLst>
          </p:cNvPr>
          <p:cNvSpPr txBox="1"/>
          <p:nvPr/>
        </p:nvSpPr>
        <p:spPr>
          <a:xfrm>
            <a:off x="4199962" y="387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0210BC1-FB23-4F09-AFD1-5585BE0B7FF7}"/>
              </a:ext>
            </a:extLst>
          </p:cNvPr>
          <p:cNvSpPr txBox="1"/>
          <p:nvPr/>
        </p:nvSpPr>
        <p:spPr>
          <a:xfrm>
            <a:off x="4948925" y="3880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A119F111-8D49-44B1-93CB-B8FBA85C0BD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57975" y="1862554"/>
            <a:ext cx="2444591" cy="964763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9305E85-C5CF-40B4-BEA8-2EE95CA753BD}"/>
              </a:ext>
            </a:extLst>
          </p:cNvPr>
          <p:cNvSpPr txBox="1"/>
          <p:nvPr/>
        </p:nvSpPr>
        <p:spPr>
          <a:xfrm>
            <a:off x="3878998" y="4118065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78" name="Elaborazione 77">
            <a:extLst>
              <a:ext uri="{FF2B5EF4-FFF2-40B4-BE49-F238E27FC236}">
                <a16:creationId xmlns:a16="http://schemas.microsoft.com/office/drawing/2014/main" id="{E5963620-92A0-4AB1-BD81-C161AB3493B0}"/>
              </a:ext>
            </a:extLst>
          </p:cNvPr>
          <p:cNvSpPr/>
          <p:nvPr/>
        </p:nvSpPr>
        <p:spPr>
          <a:xfrm>
            <a:off x="4693187" y="5448627"/>
            <a:ext cx="1936362" cy="56294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79" name="Elaborazione 78">
            <a:extLst>
              <a:ext uri="{FF2B5EF4-FFF2-40B4-BE49-F238E27FC236}">
                <a16:creationId xmlns:a16="http://schemas.microsoft.com/office/drawing/2014/main" id="{F3FECB71-D2C2-4EC1-B8CF-9AB7C230DD88}"/>
              </a:ext>
            </a:extLst>
          </p:cNvPr>
          <p:cNvSpPr/>
          <p:nvPr/>
        </p:nvSpPr>
        <p:spPr>
          <a:xfrm>
            <a:off x="774934" y="3236003"/>
            <a:ext cx="1527303" cy="60415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641444A1-0F59-41DA-BB48-873CC1E05CC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4674737" y="4461996"/>
            <a:ext cx="961230" cy="1012031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29BBDC2-C097-45E4-9820-F017DBCD4878}"/>
              </a:ext>
            </a:extLst>
          </p:cNvPr>
          <p:cNvCxnSpPr>
            <a:cxnSpLocks/>
            <a:stCxn id="48" idx="2"/>
            <a:endCxn id="78" idx="3"/>
          </p:cNvCxnSpPr>
          <p:nvPr/>
        </p:nvCxnSpPr>
        <p:spPr>
          <a:xfrm rot="5400000">
            <a:off x="6556406" y="4564619"/>
            <a:ext cx="1238626" cy="1092339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la 100">
            <a:extLst>
              <a:ext uri="{FF2B5EF4-FFF2-40B4-BE49-F238E27FC236}">
                <a16:creationId xmlns:a16="http://schemas.microsoft.com/office/drawing/2014/main" id="{F301DC7E-E734-4326-9621-63A102E7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55554"/>
              </p:ext>
            </p:extLst>
          </p:nvPr>
        </p:nvGraphicFramePr>
        <p:xfrm>
          <a:off x="3080860" y="5371104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40A2DD7-2A47-4BFA-9A9E-A2BEF1CC1100}"/>
              </a:ext>
            </a:extLst>
          </p:cNvPr>
          <p:cNvSpPr txBox="1"/>
          <p:nvPr/>
        </p:nvSpPr>
        <p:spPr>
          <a:xfrm>
            <a:off x="2714673" y="4724773"/>
            <a:ext cx="13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</a:t>
            </a:r>
            <a:r>
              <a:rPr lang="it-IT" dirty="0"/>
              <a:t> </a:t>
            </a:r>
            <a:r>
              <a:rPr lang="en-US" dirty="0"/>
              <a:t>seabed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FBADADB4-4832-4F39-B313-8766874962AF}"/>
              </a:ext>
            </a:extLst>
          </p:cNvPr>
          <p:cNvCxnSpPr>
            <a:cxnSpLocks/>
            <a:stCxn id="119" idx="1"/>
            <a:endCxn id="79" idx="2"/>
          </p:cNvCxnSpPr>
          <p:nvPr/>
        </p:nvCxnSpPr>
        <p:spPr>
          <a:xfrm rot="10800000">
            <a:off x="1538586" y="3840162"/>
            <a:ext cx="1230962" cy="1892541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D994D65-4D4C-484E-BC26-330DC37D82C2}"/>
              </a:ext>
            </a:extLst>
          </p:cNvPr>
          <p:cNvCxnSpPr>
            <a:cxnSpLocks/>
            <a:stCxn id="122" idx="2"/>
            <a:endCxn id="79" idx="0"/>
          </p:cNvCxnSpPr>
          <p:nvPr/>
        </p:nvCxnSpPr>
        <p:spPr>
          <a:xfrm>
            <a:off x="1538586" y="2616728"/>
            <a:ext cx="0" cy="619275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CDBA25BE-FD7A-43F9-BBDA-89A124CA0F69}"/>
              </a:ext>
            </a:extLst>
          </p:cNvPr>
          <p:cNvSpPr txBox="1"/>
          <p:nvPr/>
        </p:nvSpPr>
        <p:spPr>
          <a:xfrm>
            <a:off x="913287" y="1677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58E34B4-C2CC-4AB2-AEC7-CABC042152FC}"/>
              </a:ext>
            </a:extLst>
          </p:cNvPr>
          <p:cNvSpPr txBox="1"/>
          <p:nvPr/>
        </p:nvSpPr>
        <p:spPr>
          <a:xfrm>
            <a:off x="2769548" y="554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8F7ADBEA-D980-407F-A96F-CF29BE01BF30}"/>
              </a:ext>
            </a:extLst>
          </p:cNvPr>
          <p:cNvSpPr txBox="1"/>
          <p:nvPr/>
        </p:nvSpPr>
        <p:spPr>
          <a:xfrm>
            <a:off x="1385339" y="2247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2F00440D-908C-4B9B-B4A4-24C226BD8AAF}"/>
              </a:ext>
            </a:extLst>
          </p:cNvPr>
          <p:cNvSpPr txBox="1"/>
          <p:nvPr/>
        </p:nvSpPr>
        <p:spPr>
          <a:xfrm>
            <a:off x="3244844" y="605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27B221B4-06E9-4D68-866B-3615A32D9EE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878998" y="5730101"/>
            <a:ext cx="81418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02914B-5302-435F-ABC1-26B4690265A7}"/>
              </a:ext>
            </a:extLst>
          </p:cNvPr>
          <p:cNvSpPr txBox="1"/>
          <p:nvPr/>
        </p:nvSpPr>
        <p:spPr>
          <a:xfrm>
            <a:off x="2459834" y="1865648"/>
            <a:ext cx="12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 &lt; a, h &lt;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Performances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Quality indexes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Square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Error</a:t>
                </a:r>
                <a:r>
                  <a:rPr lang="it-IT" dirty="0">
                    <a:latin typeface="Gill Sans Light"/>
                    <a:cs typeface="Gill Sans Light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Execution time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Trade-off graphically represented by Time-MSE graphs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Tests in different conditions and for different 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Ideal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noise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and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density variation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External data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8292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/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381E7F0-9FF3-4F4D-88B1-BA1709F6BE4D}"/>
              </a:ext>
            </a:extLst>
          </p:cNvPr>
          <p:cNvCxnSpPr>
            <a:cxnSpLocks/>
          </p:cNvCxnSpPr>
          <p:nvPr/>
        </p:nvCxnSpPr>
        <p:spPr>
          <a:xfrm>
            <a:off x="6952675" y="3357333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664851-1C4C-46EC-80D1-7BEAB1B934A3}"/>
              </a:ext>
            </a:extLst>
          </p:cNvPr>
          <p:cNvSpPr txBox="1"/>
          <p:nvPr/>
        </p:nvSpPr>
        <p:spPr>
          <a:xfrm>
            <a:off x="7478976" y="4891008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4ED560-B079-4389-BA0E-FDBE0DCC7F79}"/>
              </a:ext>
            </a:extLst>
          </p:cNvPr>
          <p:cNvSpPr txBox="1"/>
          <p:nvPr/>
        </p:nvSpPr>
        <p:spPr>
          <a:xfrm>
            <a:off x="6552565" y="3884110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1AA2B6A-6BF1-4562-ABDE-4C1A2EDB3F23}"/>
              </a:ext>
            </a:extLst>
          </p:cNvPr>
          <p:cNvCxnSpPr/>
          <p:nvPr/>
        </p:nvCxnSpPr>
        <p:spPr>
          <a:xfrm flipH="1">
            <a:off x="7478976" y="3674041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16040E-A916-417E-BF24-91345CC9D8B7}"/>
              </a:ext>
            </a:extLst>
          </p:cNvPr>
          <p:cNvSpPr txBox="1"/>
          <p:nvPr/>
        </p:nvSpPr>
        <p:spPr>
          <a:xfrm rot="18887957">
            <a:off x="7484521" y="3746593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C639C123-339E-4BC7-A21F-15CEE210C6F8}"/>
              </a:ext>
            </a:extLst>
          </p:cNvPr>
          <p:cNvSpPr/>
          <p:nvPr/>
        </p:nvSpPr>
        <p:spPr>
          <a:xfrm>
            <a:off x="7373656" y="3440586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5334C8E0-99A6-4373-A0EA-29C105D42BAD}"/>
              </a:ext>
            </a:extLst>
          </p:cNvPr>
          <p:cNvSpPr/>
          <p:nvPr/>
        </p:nvSpPr>
        <p:spPr>
          <a:xfrm>
            <a:off x="7528115" y="4558384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egno di moltiplicazione 19">
            <a:extLst>
              <a:ext uri="{FF2B5EF4-FFF2-40B4-BE49-F238E27FC236}">
                <a16:creationId xmlns:a16="http://schemas.microsoft.com/office/drawing/2014/main" id="{EE467837-5310-4AF7-AFC9-F3025EE507F3}"/>
              </a:ext>
            </a:extLst>
          </p:cNvPr>
          <p:cNvSpPr/>
          <p:nvPr/>
        </p:nvSpPr>
        <p:spPr>
          <a:xfrm>
            <a:off x="6853700" y="4754848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99E783-F271-4812-9E2C-96661E2214FF}"/>
              </a:ext>
            </a:extLst>
          </p:cNvPr>
          <p:cNvSpPr txBox="1"/>
          <p:nvPr/>
        </p:nvSpPr>
        <p:spPr>
          <a:xfrm>
            <a:off x="6418843" y="4759236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2DDDE3B3-EA73-43FB-9048-EE0D0DF7375B}"/>
              </a:ext>
            </a:extLst>
          </p:cNvPr>
          <p:cNvSpPr/>
          <p:nvPr/>
        </p:nvSpPr>
        <p:spPr>
          <a:xfrm>
            <a:off x="8430834" y="3688745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597</Words>
  <Application>Microsoft Office PowerPoint</Application>
  <PresentationFormat>Presentazione su schermo (4:3)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206</cp:revision>
  <dcterms:created xsi:type="dcterms:W3CDTF">2015-08-31T13:52:36Z</dcterms:created>
  <dcterms:modified xsi:type="dcterms:W3CDTF">2019-06-07T09:53:03Z</dcterms:modified>
</cp:coreProperties>
</file>