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90" r:id="rId5"/>
    <p:sldId id="291" r:id="rId6"/>
    <p:sldId id="292" r:id="rId7"/>
    <p:sldId id="285" r:id="rId8"/>
    <p:sldId id="263" r:id="rId9"/>
    <p:sldId id="284" r:id="rId10"/>
    <p:sldId id="287" r:id="rId11"/>
    <p:sldId id="282" r:id="rId12"/>
    <p:sldId id="288" r:id="rId13"/>
    <p:sldId id="286" r:id="rId14"/>
    <p:sldId id="289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134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8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NOTA: dire che il migliore è il più vicino all’origine vuol dire minimizzare J = MSE^2 + TIME^2 -&gt;Hanno lo stesso peso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0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0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RBF: out of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error</a:t>
            </a:r>
            <a:endParaRPr lang="it-IT" dirty="0"/>
          </a:p>
          <a:p>
            <a:r>
              <a:rPr lang="it-IT" dirty="0" err="1"/>
              <a:t>Kriging</a:t>
            </a:r>
            <a:r>
              <a:rPr lang="it-IT" dirty="0"/>
              <a:t>: out of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possibile e tempo di esecuzione dell’ordine delle ore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2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7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27/05/2019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81FDD17-93F5-4300-A7BB-E90C7DEBA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0" r="7500" b="419"/>
          <a:stretch/>
        </p:blipFill>
        <p:spPr>
          <a:xfrm>
            <a:off x="942679" y="1859421"/>
            <a:ext cx="5885427" cy="39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Performances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209359" y="1334382"/>
                <a:ext cx="656546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Each algorithm has its pros and cons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Fast algorithms can have low quality results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Good quality results can imply high computational cost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 way to visualize an appropriate trade-off is to plot performances in a </a:t>
                </a:r>
                <a:r>
                  <a:rPr lang="en-US" b="1" dirty="0">
                    <a:latin typeface="Gill Sans Light"/>
                    <a:cs typeface="Gill Sans Light"/>
                  </a:rPr>
                  <a:t>Time-MSE plane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An algorithm is a point in the plane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An algorithms is better that another if it’s closer to axes origin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(0,0) 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is the ideal algorithm: no error, no execution time</a:t>
                </a: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359" y="1334382"/>
                <a:ext cx="6565460" cy="2585323"/>
              </a:xfrm>
              <a:prstGeom prst="rect">
                <a:avLst/>
              </a:prstGeom>
              <a:blipFill>
                <a:blip r:embed="rId5"/>
                <a:stretch>
                  <a:fillRect l="-557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1030F556-301B-4E11-A745-8312ED865986}"/>
              </a:ext>
            </a:extLst>
          </p:cNvPr>
          <p:cNvCxnSpPr>
            <a:cxnSpLocks/>
          </p:cNvCxnSpPr>
          <p:nvPr/>
        </p:nvCxnSpPr>
        <p:spPr>
          <a:xfrm>
            <a:off x="3508453" y="4257568"/>
            <a:ext cx="1669901" cy="1534893"/>
          </a:xfrm>
          <a:prstGeom prst="bentConnector3">
            <a:avLst>
              <a:gd name="adj1" fmla="val 27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4F6E2D2-BAC5-4706-99F2-1EA98E500A7B}"/>
              </a:ext>
            </a:extLst>
          </p:cNvPr>
          <p:cNvSpPr txBox="1"/>
          <p:nvPr/>
        </p:nvSpPr>
        <p:spPr>
          <a:xfrm>
            <a:off x="4034754" y="5791243"/>
            <a:ext cx="98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Time</a:t>
            </a:r>
            <a:endParaRPr lang="en-US" sz="14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6E9E530-CA76-4DB9-B275-59F27C8D0CA5}"/>
              </a:ext>
            </a:extLst>
          </p:cNvPr>
          <p:cNvSpPr txBox="1"/>
          <p:nvPr/>
        </p:nvSpPr>
        <p:spPr>
          <a:xfrm>
            <a:off x="3108343" y="4784345"/>
            <a:ext cx="400110" cy="4813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400" dirty="0"/>
              <a:t>MSE</a:t>
            </a:r>
            <a:endParaRPr lang="en-US" sz="14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D28B377-C433-4D93-94EE-B7B390E69149}"/>
              </a:ext>
            </a:extLst>
          </p:cNvPr>
          <p:cNvCxnSpPr/>
          <p:nvPr/>
        </p:nvCxnSpPr>
        <p:spPr>
          <a:xfrm flipH="1">
            <a:off x="4034754" y="4574276"/>
            <a:ext cx="779706" cy="78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E558ACD-A889-4AF5-9CD7-17EBD6677D41}"/>
              </a:ext>
            </a:extLst>
          </p:cNvPr>
          <p:cNvSpPr txBox="1"/>
          <p:nvPr/>
        </p:nvSpPr>
        <p:spPr>
          <a:xfrm rot="18887957">
            <a:off x="4040299" y="4662217"/>
            <a:ext cx="76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3"/>
                </a:solidFill>
              </a:rPr>
              <a:t>Better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03EB50B4-8C07-4438-B9C7-62462C18CEE0}"/>
              </a:ext>
            </a:extLst>
          </p:cNvPr>
          <p:cNvSpPr/>
          <p:nvPr/>
        </p:nvSpPr>
        <p:spPr>
          <a:xfrm>
            <a:off x="3929434" y="4340821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egno di moltiplicazione 25">
            <a:extLst>
              <a:ext uri="{FF2B5EF4-FFF2-40B4-BE49-F238E27FC236}">
                <a16:creationId xmlns:a16="http://schemas.microsoft.com/office/drawing/2014/main" id="{3B7F09AD-CF0E-4C43-AA4F-41E981D6B520}"/>
              </a:ext>
            </a:extLst>
          </p:cNvPr>
          <p:cNvSpPr/>
          <p:nvPr/>
        </p:nvSpPr>
        <p:spPr>
          <a:xfrm>
            <a:off x="4083893" y="5458619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gno di moltiplicazione 26">
            <a:extLst>
              <a:ext uri="{FF2B5EF4-FFF2-40B4-BE49-F238E27FC236}">
                <a16:creationId xmlns:a16="http://schemas.microsoft.com/office/drawing/2014/main" id="{B5C7A911-91F0-4B33-90A7-AB9BC2EE916F}"/>
              </a:ext>
            </a:extLst>
          </p:cNvPr>
          <p:cNvSpPr/>
          <p:nvPr/>
        </p:nvSpPr>
        <p:spPr>
          <a:xfrm>
            <a:off x="3409478" y="5655083"/>
            <a:ext cx="203628" cy="24067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243029B-8B8B-40A4-BA0E-4D1F81F3C52D}"/>
              </a:ext>
            </a:extLst>
          </p:cNvPr>
          <p:cNvSpPr txBox="1"/>
          <p:nvPr/>
        </p:nvSpPr>
        <p:spPr>
          <a:xfrm>
            <a:off x="3004949" y="5659471"/>
            <a:ext cx="49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Best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Segno di moltiplicazione 28">
            <a:extLst>
              <a:ext uri="{FF2B5EF4-FFF2-40B4-BE49-F238E27FC236}">
                <a16:creationId xmlns:a16="http://schemas.microsoft.com/office/drawing/2014/main" id="{FBBFF795-8C5F-42B3-97B3-B0435468F705}"/>
              </a:ext>
            </a:extLst>
          </p:cNvPr>
          <p:cNvSpPr/>
          <p:nvPr/>
        </p:nvSpPr>
        <p:spPr>
          <a:xfrm>
            <a:off x="4986612" y="4588980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BA278C-5826-41A0-8F07-646F1E9A73C9}"/>
                  </a:ext>
                </a:extLst>
              </p:cNvPr>
              <p:cNvSpPr txBox="1"/>
              <p:nvPr/>
            </p:nvSpPr>
            <p:spPr>
              <a:xfrm>
                <a:off x="6190861" y="4731150"/>
                <a:ext cx="1812932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BA278C-5826-41A0-8F07-646F1E9A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861" y="4731150"/>
                <a:ext cx="1812932" cy="280846"/>
              </a:xfrm>
              <a:prstGeom prst="rect">
                <a:avLst/>
              </a:prstGeom>
              <a:blipFill>
                <a:blip r:embed="rId6"/>
                <a:stretch>
                  <a:fillRect l="-5724" t="-217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83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Real </a:t>
            </a:r>
            <a:r>
              <a:rPr lang="it-IT" dirty="0" err="1"/>
              <a:t>seabed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C5E980-5239-483D-A671-0F6CDDB0B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38" t="5311" r="8367" b="4266"/>
          <a:stretch/>
        </p:blipFill>
        <p:spPr>
          <a:xfrm>
            <a:off x="69987" y="1436442"/>
            <a:ext cx="9004025" cy="39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4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Real </a:t>
            </a:r>
            <a:r>
              <a:rPr lang="it-IT" dirty="0" err="1"/>
              <a:t>seabed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C5E980-5239-483D-A671-0F6CDDB0B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95" t="5311" r="8367" b="7724"/>
          <a:stretch/>
        </p:blipFill>
        <p:spPr>
          <a:xfrm>
            <a:off x="52938" y="1362269"/>
            <a:ext cx="9038124" cy="4339207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A3030DC-81F8-4DC4-9AD5-CD2CB7161A73}"/>
              </a:ext>
            </a:extLst>
          </p:cNvPr>
          <p:cNvCxnSpPr>
            <a:cxnSpLocks/>
          </p:cNvCxnSpPr>
          <p:nvPr/>
        </p:nvCxnSpPr>
        <p:spPr>
          <a:xfrm flipV="1">
            <a:off x="597160" y="1402958"/>
            <a:ext cx="0" cy="475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81AC7C-AAE7-4124-A057-F44A1412405C}"/>
              </a:ext>
            </a:extLst>
          </p:cNvPr>
          <p:cNvSpPr txBox="1"/>
          <p:nvPr/>
        </p:nvSpPr>
        <p:spPr>
          <a:xfrm>
            <a:off x="680328" y="1341049"/>
            <a:ext cx="1455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Neighbour</a:t>
            </a:r>
            <a:endParaRPr lang="en-US" sz="14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F5F118-FF8C-464B-9D8D-1CC6DF8CB357}"/>
              </a:ext>
            </a:extLst>
          </p:cNvPr>
          <p:cNvCxnSpPr/>
          <p:nvPr/>
        </p:nvCxnSpPr>
        <p:spPr>
          <a:xfrm>
            <a:off x="7997896" y="5225142"/>
            <a:ext cx="834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A05F34A-EDA8-43C1-AE1A-1A4FC822F43B}"/>
              </a:ext>
            </a:extLst>
          </p:cNvPr>
          <p:cNvSpPr txBox="1"/>
          <p:nvPr/>
        </p:nvSpPr>
        <p:spPr>
          <a:xfrm>
            <a:off x="7997896" y="4906755"/>
            <a:ext cx="91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Kriging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522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 100m x 100m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32602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/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smtClean="0"/>
                                    </m:ctrlPr>
                                  </m:sSupPr>
                                  <m:e>
                                    <m:r>
                                      <a:rPr lang="it-IT" sz="1600" smtClean="0"/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/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smtClean="0"/>
                                    </m:ctrlPr>
                                  </m:sSubPr>
                                  <m:e>
                                    <m:r>
                                      <a:rPr lang="it-IT" sz="1600" smtClean="0"/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/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r>
                                  <a:rPr lang="it-IT" sz="1600" smtClean="0"/>
                                  <m:t>𝒔</m:t>
                                </m:r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1.190 ± 0.067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0.014 ± 0.003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0.010 ± 0.003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1.140 ± 0.036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417.554 ± 1.786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57.300 ± 2.871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1209.800 ± 38.591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32602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1.190 ± 0.067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0.014 ± 0.003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0.010 ± 0.003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1.140 ± 0.036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417.554 ± 1.786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57.300 ± 2.871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1209.800 ± 38.591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362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seabed</a:t>
            </a:r>
            <a:r>
              <a:rPr lang="it-IT" dirty="0"/>
              <a:t> 100m x 100m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C5E980-5239-483D-A671-0F6CDDB0B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74" t="1627" r="8367" b="4265"/>
          <a:stretch/>
        </p:blipFill>
        <p:spPr>
          <a:xfrm>
            <a:off x="0" y="1348716"/>
            <a:ext cx="8936952" cy="46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Previously</a:t>
            </a:r>
            <a:r>
              <a:rPr lang="it-IT" dirty="0"/>
              <a:t> on </a:t>
            </a:r>
            <a:r>
              <a:rPr lang="en-US" dirty="0"/>
              <a:t>this</a:t>
            </a:r>
            <a:r>
              <a:rPr lang="it-IT" dirty="0"/>
              <a:t> </a:t>
            </a:r>
            <a:r>
              <a:rPr lang="en-US" dirty="0"/>
              <a:t>topic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Most performant algorithms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Ideal case: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Noise: kriging and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Outliers: kriging and linear interpolation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But kriging is slow...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 and outliers: linear interpolation</a:t>
            </a:r>
          </a:p>
          <a:p>
            <a:pPr marL="1200150" lvl="2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Performances indexes: MSE and </a:t>
            </a:r>
            <a:r>
              <a:rPr lang="en-US" dirty="0">
                <a:latin typeface="Gill Sans Light"/>
                <a:cs typeface="Gill Sans Light"/>
              </a:rPr>
              <a:t>execution</a:t>
            </a:r>
            <a:r>
              <a:rPr lang="it-IT" dirty="0">
                <a:latin typeface="Gill Sans Light"/>
                <a:cs typeface="Gill Sans Light"/>
              </a:rPr>
              <a:t> time (</a:t>
            </a:r>
            <a:r>
              <a:rPr lang="en-US" dirty="0">
                <a:latin typeface="Gill Sans Light"/>
                <a:cs typeface="Gill Sans Light"/>
              </a:rPr>
              <a:t>computing 95% confidence interval on 5 repetitions)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Physical bounds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Sample density incidence</a:t>
            </a:r>
          </a:p>
        </p:txBody>
      </p:sp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Lineup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Path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</a:rPr>
              <a:t>Real </a:t>
            </a:r>
            <a:r>
              <a:rPr lang="it-IT" dirty="0" err="1">
                <a:latin typeface="Gill Sans Light"/>
              </a:rPr>
              <a:t>bathymetry</a:t>
            </a:r>
            <a:r>
              <a:rPr lang="it-IT" dirty="0">
                <a:latin typeface="Gill Sans Light"/>
              </a:rPr>
              <a:t> data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</a:rPr>
              <a:t>Trade-off plots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 err="1"/>
              <a:t>Path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486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AUV is supposed to move back and forth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 steering in the inspected area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 navigation error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Samples among directions are chosen by users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i="1" dirty="0">
                    <a:latin typeface="Gill Sans Light"/>
                    <a:cs typeface="Gill Sans Light"/>
                  </a:rPr>
                  <a:t>X samples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i="1" dirty="0">
                    <a:latin typeface="Gill Sans Light"/>
                    <a:cs typeface="Gill Sans Light"/>
                  </a:rPr>
                  <a:t>Y samples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i="1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𝑛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samples means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cs typeface="Gill Sans Light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−1)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intervals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 is represented as a set of points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Intervals have to be represented as indexes count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In order to fully cover the area </a:t>
                </a:r>
                <a:r>
                  <a:rPr lang="en-US" i="1" dirty="0">
                    <a:latin typeface="Gill Sans Light"/>
                    <a:cs typeface="Gill Sans Light"/>
                  </a:rPr>
                  <a:t>ceil function </a:t>
                </a:r>
                <a:r>
                  <a:rPr lang="en-US" dirty="0">
                    <a:latin typeface="Gill Sans Light"/>
                    <a:cs typeface="Gill Sans Light"/>
                  </a:rPr>
                  <a:t>must be used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𝑖𝑛𝑑𝑒𝑥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= </m:t>
                      </m:r>
                      <m:d>
                        <m:dPr>
                          <m:begChr m:val="⌈"/>
                          <m:endChr m:val="⌉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𝑠𝑒𝑎𝑏𝑒𝑑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𝑝𝑜𝑖𝑛𝑡𝑠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4863576"/>
              </a:xfrm>
              <a:prstGeom prst="rect">
                <a:avLst/>
              </a:prstGeom>
              <a:blipFill>
                <a:blip r:embed="rId4"/>
                <a:stretch>
                  <a:fillRect l="-685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6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 err="1"/>
              <a:t>Path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16749" y="1412752"/>
            <a:ext cx="62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>
                <a:latin typeface="Gill Sans Light"/>
                <a:cs typeface="Gill Sans Light"/>
              </a:rPr>
              <a:t>X samples set to 15</a:t>
            </a:r>
          </a:p>
          <a:p>
            <a:pPr marL="285750" indent="-285750">
              <a:buFont typeface="Arial"/>
              <a:buChar char="•"/>
            </a:pPr>
            <a:r>
              <a:rPr lang="en-US" i="1" dirty="0">
                <a:latin typeface="Gill Sans Light"/>
                <a:cs typeface="Gill Sans Light"/>
              </a:rPr>
              <a:t>Y samples set to 10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409AA4-BFCA-42DE-8A28-AF1A5A1B3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898" y="1148304"/>
            <a:ext cx="6624466" cy="49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0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 err="1"/>
              <a:t>Path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435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Intervals approximation can lead to take sampling points outside the area of interest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Cumulative error introduces an offset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There are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𝑘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points outside the are if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𝑒𝑟𝑟𝑜𝑟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 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𝑘</m:t>
                      </m:r>
                      <m:d>
                        <m:dPr>
                          <m:begChr m:val="⌈"/>
                          <m:endChr m:val="⌉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Light"/>
                            </a:rPr>
                            <m:t>∆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 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𝑠𝑒𝑎𝑏𝑒𝑑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𝑠𝑖𝑑𝑒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𝑝𝑜𝑖𝑛𝑡𝑠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en-US" i="1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This condition can be written as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⌈"/>
                              <m:endChr m:val="⌉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Light"/>
                            </a:rPr>
                            <m:t>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4354718"/>
              </a:xfrm>
              <a:prstGeom prst="rect">
                <a:avLst/>
              </a:prstGeom>
              <a:blipFill>
                <a:blip r:embed="rId4"/>
                <a:stretch>
                  <a:fillRect l="-685" t="-699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>
            <a:extLst>
              <a:ext uri="{FF2B5EF4-FFF2-40B4-BE49-F238E27FC236}">
                <a16:creationId xmlns:a16="http://schemas.microsoft.com/office/drawing/2014/main" id="{50AD3B94-BC01-4A79-8B90-39B00D5997ED}"/>
              </a:ext>
            </a:extLst>
          </p:cNvPr>
          <p:cNvSpPr/>
          <p:nvPr/>
        </p:nvSpPr>
        <p:spPr>
          <a:xfrm>
            <a:off x="3265715" y="4758612"/>
            <a:ext cx="1894114" cy="7837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U</a:t>
            </a:r>
            <a:r>
              <a:rPr lang="en-US" dirty="0"/>
              <a:t>sing real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Source: GEBCO project (</a:t>
                </a:r>
                <a:r>
                  <a:rPr lang="en-US" i="1" dirty="0">
                    <a:solidFill>
                      <a:srgbClr val="0070C0"/>
                    </a:solidFill>
                    <a:latin typeface="Gill Sans Light"/>
                    <a:cs typeface="Gill Sans Light"/>
                  </a:rPr>
                  <a:t>www.gebco.net</a:t>
                </a:r>
                <a:r>
                  <a:rPr lang="en-US" dirty="0">
                    <a:latin typeface="Gill Sans Light"/>
                    <a:cs typeface="Gill Sans Light"/>
                  </a:rPr>
                  <a:t>)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𝜎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=0.005 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𝑑𝐵</m:t>
                    </m:r>
                  </m:oMath>
                </a14:m>
                <a:endParaRPr lang="it-IT" b="1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Random Gaussian seabed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Outliers rejection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Matlab </a:t>
                </a:r>
                <a:r>
                  <a:rPr lang="en-US" i="1" dirty="0">
                    <a:latin typeface="Gill Sans Light"/>
                    <a:cs typeface="Gill Sans Light"/>
                  </a:rPr>
                  <a:t>filloutliers</a:t>
                </a:r>
                <a:r>
                  <a:rPr lang="en-US" dirty="0">
                    <a:latin typeface="Gill Sans Light"/>
                    <a:cs typeface="Gill Sans Light"/>
                  </a:rPr>
                  <a:t> method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Not perfect</a:t>
                </a:r>
              </a:p>
              <a:p>
                <a:pPr marL="285750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2585323"/>
              </a:xfrm>
              <a:prstGeom prst="rect">
                <a:avLst/>
              </a:prstGeom>
              <a:blipFill>
                <a:blip r:embed="rId5"/>
                <a:stretch>
                  <a:fillRect l="-685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www.gebco.net/images/logos/gebco-logo.png">
            <a:extLst>
              <a:ext uri="{FF2B5EF4-FFF2-40B4-BE49-F238E27FC236}">
                <a16:creationId xmlns:a16="http://schemas.microsoft.com/office/drawing/2014/main" id="{84CFCFDD-B740-4547-86BF-42A0C6A5C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17" y="4950702"/>
            <a:ext cx="1349545" cy="136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5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Real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2539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/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smtClean="0"/>
                                    </m:ctrlPr>
                                  </m:sSupPr>
                                  <m:e>
                                    <m:r>
                                      <a:rPr lang="it-IT" sz="1600" smtClean="0"/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/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smtClean="0"/>
                                    </m:ctrlPr>
                                  </m:sSubPr>
                                  <m:e>
                                    <m:r>
                                      <a:rPr lang="it-IT" sz="1600" smtClean="0"/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/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r>
                                  <a:rPr lang="it-IT" sz="1600" smtClean="0"/>
                                  <m:t>𝒔</m:t>
                                </m:r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0.113 ± 0.102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9.639 ± 0.233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 ±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47.0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0.001 ± 0.001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0.079 ± 0.020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7.704 ± 0.560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2.453 ± 0.374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19.4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20.982 ± 2.133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80.654 ± 13.102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2539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0.113 ± 0.102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9.639 ± 0.233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 ±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47.0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0.001 ± 0.001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0.079 ± 0.020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7.704 ± 0.560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2.453 ± 0.374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19.4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20.982 ± 2.133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80.654 ± 13.102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54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Real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3006"/>
            <a:ext cx="2957380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9" cy="391218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1238166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526</Words>
  <Application>Microsoft Office PowerPoint</Application>
  <PresentationFormat>Presentazione su schermo (4:3)</PresentationFormat>
  <Paragraphs>161</Paragraphs>
  <Slides>14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Gill Sans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148</cp:revision>
  <dcterms:created xsi:type="dcterms:W3CDTF">2015-08-31T13:52:36Z</dcterms:created>
  <dcterms:modified xsi:type="dcterms:W3CDTF">2019-05-28T10:27:49Z</dcterms:modified>
</cp:coreProperties>
</file>