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Playfair Display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3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2fa8e23f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2fa8e23f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2fa8e23f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2fa8e23f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2fa8e23f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2fa8e23f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2fa8e23f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2fa8e23f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2fa8e23f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2fa8e23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2fa8e23f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2fa8e23f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2fa8e23f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2fa8e23f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2fa8e23f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2fa8e23f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2fa8e23f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2fa8e23f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fa8e23f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fa8e23f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fa8e23f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fa8e23f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2fa8e23f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2fa8e23f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D414624C-21D3-9D73-4515-31FCA4704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>
            <a:extLst>
              <a:ext uri="{FF2B5EF4-FFF2-40B4-BE49-F238E27FC236}">
                <a16:creationId xmlns:a16="http://schemas.microsoft.com/office/drawing/2014/main" id="{9E4C1C9F-7A5D-83E7-13B4-BC46575DAE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>
            <a:extLst>
              <a:ext uri="{FF2B5EF4-FFF2-40B4-BE49-F238E27FC236}">
                <a16:creationId xmlns:a16="http://schemas.microsoft.com/office/drawing/2014/main" id="{3A32F584-6862-F15A-F8E3-6E27D7479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08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A9AB54CD-3CD4-D7E0-B104-9377CAE31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>
            <a:extLst>
              <a:ext uri="{FF2B5EF4-FFF2-40B4-BE49-F238E27FC236}">
                <a16:creationId xmlns:a16="http://schemas.microsoft.com/office/drawing/2014/main" id="{EE4CBDBB-35EC-1E14-0EA4-D0244F20A1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>
            <a:extLst>
              <a:ext uri="{FF2B5EF4-FFF2-40B4-BE49-F238E27FC236}">
                <a16:creationId xmlns:a16="http://schemas.microsoft.com/office/drawing/2014/main" id="{C52F20FC-3BDC-823D-61EA-5078302D3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95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7941AD36-0549-6BAC-033C-1A9B350FF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>
            <a:extLst>
              <a:ext uri="{FF2B5EF4-FFF2-40B4-BE49-F238E27FC236}">
                <a16:creationId xmlns:a16="http://schemas.microsoft.com/office/drawing/2014/main" id="{A0B576BD-2547-FDFD-4A13-B585E18D97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>
            <a:extLst>
              <a:ext uri="{FF2B5EF4-FFF2-40B4-BE49-F238E27FC236}">
                <a16:creationId xmlns:a16="http://schemas.microsoft.com/office/drawing/2014/main" id="{88ABF47D-1772-96B5-1236-B341C77B6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072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021A8343-76F7-1503-D57B-AF4BC943A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2fa8e23ff_0_121:notes">
            <a:extLst>
              <a:ext uri="{FF2B5EF4-FFF2-40B4-BE49-F238E27FC236}">
                <a16:creationId xmlns:a16="http://schemas.microsoft.com/office/drawing/2014/main" id="{7C748445-688C-4EE2-1B6E-7696BDD00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2fa8e23ff_0_121:notes">
            <a:extLst>
              <a:ext uri="{FF2B5EF4-FFF2-40B4-BE49-F238E27FC236}">
                <a16:creationId xmlns:a16="http://schemas.microsoft.com/office/drawing/2014/main" id="{88EAD5DD-02A2-321B-D9AE-CF96A7C9F1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9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680" dirty="0">
                <a:latin typeface="Playfair Display"/>
                <a:ea typeface="Playfair Display"/>
                <a:cs typeface="Playfair Display"/>
                <a:sym typeface="Playfair Display"/>
              </a:rPr>
              <a:t>MCAT-HViT - Multimodal Co-Attention Hierarchical Visual Transformer for Survival Prediction</a:t>
            </a:r>
            <a:endParaRPr sz="368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09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>
                <a:latin typeface="Playfair Display"/>
                <a:ea typeface="Playfair Display"/>
                <a:cs typeface="Playfair Display"/>
                <a:sym typeface="Playfair Display"/>
              </a:rPr>
              <a:t>AI for </a:t>
            </a:r>
            <a:r>
              <a:rPr lang="it-IT" sz="2600" dirty="0" err="1">
                <a:latin typeface="Playfair Display"/>
                <a:ea typeface="Playfair Display"/>
                <a:cs typeface="Playfair Display"/>
                <a:sym typeface="Playfair Display"/>
              </a:rPr>
              <a:t>Bioinformatics</a:t>
            </a:r>
            <a:endParaRPr lang="it-IT" sz="26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>
                <a:latin typeface="Playfair Display"/>
                <a:ea typeface="Playfair Display"/>
                <a:cs typeface="Playfair Display"/>
                <a:sym typeface="Playfair Display"/>
              </a:rPr>
              <a:t>UNIMORE 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/>
            <a:r>
              <a:rPr lang="it" sz="2600" dirty="0">
                <a:latin typeface="Playfair Display"/>
                <a:ea typeface="Playfair Display"/>
                <a:cs typeface="Playfair Display"/>
                <a:sym typeface="Playfair Display"/>
              </a:rPr>
              <a:t>Berselli Elena, Jelali Abeer, Saporita Alessia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26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Results and Comparisons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use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Cross-Entropy Loss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 a loss function.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train our proposed methods in a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5-fold cross-validation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applying the widely used splitting of 80-20 and to evaluate our models, we use the metrics of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Accuracy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AUROC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since the dataset is not completely balances. Without the AUROC, Accuracy would not be a suitable metric to measure the performance of the models.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hypothesized that: 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MCAT, MCAT-ViT and MCAT-HViT models would predict the survival of patients more accurately than unimodal models like SNN,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it" sz="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MCAT-ViT and MCAT-HViT models would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get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better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when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trained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with visual dropout and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both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methylation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data and gene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expression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-IT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values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it-IT" sz="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342900">
              <a:lnSpc>
                <a:spcPct val="100000"/>
              </a:lnSpc>
              <a:buFont typeface="Arial"/>
              <a:buAutoNum type="arabicParenR"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 the MCAT-</a:t>
            </a:r>
            <a:r>
              <a:rPr lang="en-US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HViT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MCAT-</a:t>
            </a:r>
            <a:r>
              <a:rPr lang="en-US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ViT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models would perform better than MCAT model.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Results and Comparisons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628500"/>
            <a:ext cx="4829400" cy="23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300" y="1628500"/>
            <a:ext cx="3322999" cy="33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Results and Comparisons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SNN performs slightly better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 our proposed MCAT-ViT and MCAT-HViT.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reason is that the SNN implements a precise regularization technique, which is designed to improve performance, while MCAT architectures do not exploit such method.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visual dropout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 introduced as an attempt to reduce the WSIs’noise in both the MCAT-ViT and MCAT-HViT architectures, but its application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does not significantly affect the performance. 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explain this phenomenon with the capability of the networks to learn during training which are the most relevant and less noisy features to focus on.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endParaRPr lang="it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performance of </a:t>
            </a:r>
            <a:r>
              <a:rPr lang="it-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MCAT-</a:t>
            </a:r>
            <a:r>
              <a:rPr lang="it-IT" sz="1500" b="1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ViT</a:t>
            </a:r>
            <a:r>
              <a:rPr lang="it-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MCAT-</a:t>
            </a:r>
            <a:r>
              <a:rPr lang="it-IT" sz="1500" b="1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HViT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improves when also methylation data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are employed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the prediction and the models perform better than MCAT, since the models can learn from more data, while the confidence intervals are slightly affected.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Conclusions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conclusion, the proposed architecture of MCAT-ViT and MCAT-HViT are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comparable with the state-of-the-art networks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 the field of survival prediction using multimodal learning.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performance achieved with our proposed methods is slightly better compared to MCAT one.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However, their confidence intervals have greater fluctuation with respect to SNN and MCAT.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Data Preparation - WSI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collect data about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ovary cancer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by downloading WSIs and molecular data from NIH Genomic Data Commons Data Portal with the GDC Data Transfer Tool.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CLAM is used to process WSIs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after segmenting the images and excluding holes, 256 x 256 patches without spatial overlapping are extracted just from the relevant portion of the slides and given as input to a pretrained truncated ResNet50 to encode raw image patches into 1024-dim feature vectors.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22660"/>
            <a:ext cx="8520600" cy="171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Data Preparation - Genomics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select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gene expression values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belonging to the transcriptome profiling category acquired by the RNA-Seq technique.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filter out the protein coding genes and then we normalize the values by applying a log2 transformation and a Standard Scaler.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select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methylation values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extracted from illumina human methylation 27.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filter out the protein coding genes and then we normalize with a Standard Scaler.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overall number of genes is equal to 14055.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Data Preparation - Labels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collect our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labels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from clinical data.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encode Dead status as 0 and Alive status as 1, for Alive patients days to death value is set to None.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SURVIVAL MONTHS refers to days to last follow-up for Alive patients and to days to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death for Dead ones. 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LABEL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values is set according to a threshold (in months): to 0 if a patient died before it or 1 if a patient survived for at least those months.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84" y="3747025"/>
            <a:ext cx="839024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Data Distribution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0" y="1208425"/>
            <a:ext cx="2857750" cy="2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650" y="1208425"/>
            <a:ext cx="2857750" cy="2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7021" y="1243663"/>
            <a:ext cx="3048954" cy="20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6178900" y="3308825"/>
            <a:ext cx="2857800" cy="20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overall number of patients is 258: 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117 with label equal to 1 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141 with label equal to 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3761150" y="3400325"/>
            <a:ext cx="2559000" cy="1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Survival Months Distribution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 Alive Patients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830400" y="3400325"/>
            <a:ext cx="2003700" cy="26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Survival Months Distribution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 Dead Patients</a:t>
            </a: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layfair Display"/>
                <a:ea typeface="Playfair Display"/>
                <a:cs typeface="Playfair Display"/>
                <a:sym typeface="Playfair Display"/>
              </a:rPr>
              <a:t>Thank you for your attention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Aim of the Project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4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The goal of our project is the implementation of a </a:t>
            </a:r>
            <a:r>
              <a:rPr lang="it" sz="1500" b="1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multimodal architecture</a:t>
            </a:r>
            <a:r>
              <a:rPr lang="it" sz="1500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, which predicts the </a:t>
            </a:r>
            <a:r>
              <a:rPr lang="it" sz="1500" b="1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survival of ovarian cancer patients</a:t>
            </a:r>
            <a:r>
              <a:rPr lang="it" sz="1500" dirty="0">
                <a:solidFill>
                  <a:schemeClr val="dk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. The prediction depends simultaneously on both histological images and genomic data.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325" y="2267275"/>
            <a:ext cx="3028240" cy="2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Issues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Survival prediction is a challenging weakly-supervised task in computational pathology: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WSIs exhibit enormous heterogeneity and can be as large as 150,000 pixels,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Labels for slide-level classification may be localized in a small pixel region or spanning the entire composition of a WSI and dependent on the interactions of its components,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large data heterogeneity gap is present between WSIs and genomics: WSIs represented as bags containing tens of thousands of image patches as instances, while genomic features are often represented as tabular attributes,</a:t>
            </a: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endParaRPr lang="it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fair Display"/>
              <a:buChar char="-"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Feature aggregation in large bags is computationally complex.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Our Solution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solve the task and to address these challenges, we develop a weakly-supervised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Multimodal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Co-Attention Hierarchical Transformer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able to predict whether ovarian cancer patients will survive more than 42 months (empirically set threshold).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survival is predicted via: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1) formulating both WSIs and genomic inputs as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embedding-like structures, </a:t>
            </a:r>
            <a:endParaRPr sz="15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2) using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co-attention mechanism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that learns pairwise interactions between instance-level histology patches and genomic embeddings,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3) fusing modalities by processing  the embeddings with a transformer encoder that applies multi-head self-attention to all input tokens, thus allowing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cross-modality information transfer, </a:t>
            </a:r>
            <a:endParaRPr sz="15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4) </a:t>
            </a:r>
            <a:r>
              <a:rPr lang="it-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nd reducing the noise contained in histology patches by randomly set to zero the visual embedding with probability chosen to be 30 (‘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visual dropout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’).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MCAT-ViT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Google Shape;80;p17"/>
              <p:cNvSpPr txBox="1"/>
              <p:nvPr/>
            </p:nvSpPr>
            <p:spPr>
              <a:xfrm>
                <a:off x="435174" y="3212375"/>
                <a:ext cx="3222425" cy="18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WSIs are patched into a set of non-overlapping 256x256 patches and fed as input into a ResNet-50 CNN </a:t>
                </a:r>
                <a:r>
                  <a:rPr lang="it-IT" dirty="0"/>
                  <a:t>+ </a:t>
                </a:r>
                <a:r>
                  <a:rPr lang="it-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</a:rPr>
                  <a:t>FC </a:t>
                </a:r>
                <a:r>
                  <a:rPr lang="it-IT" sz="1500" dirty="0" err="1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</a:rPr>
                  <a:t>layer</a:t>
                </a:r>
                <a:r>
                  <a:rPr lang="it-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</a:rPr>
                  <a:t> </a:t>
                </a:r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to extract </a:t>
                </a:r>
                <a:r>
                  <a:rPr lang="it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instance-level embeddings</a:t>
                </a:r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, packed into a bag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it" sz="15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𝑯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𝒃𝒂𝒈</m:t>
                            </m:r>
                          </m:sub>
                        </m:sSub>
                        <m:r>
                          <a:rPr lang="it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∈</m:t>
                        </m:r>
                        <m:r>
                          <a:rPr lang="it-IT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𝑅</m:t>
                        </m:r>
                      </m:e>
                      <m:sub/>
                      <m:sup>
                        <m:r>
                          <a:rPr lang="it-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𝑀</m:t>
                        </m:r>
                        <m:r>
                          <a:rPr lang="it-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×</m:t>
                        </m:r>
                        <m:sSub>
                          <m:sSubPr>
                            <m:ctrlP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𝑑</m:t>
                            </m:r>
                          </m:e>
                          <m:sub>
                            <m: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it-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.</a:t>
                </a:r>
                <a:endParaRPr sz="1500" dirty="0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mc:Choice>
        <mc:Fallback>
          <p:sp>
            <p:nvSpPr>
              <p:cNvPr id="80" name="Google Shape;80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74" y="3212375"/>
                <a:ext cx="3222425" cy="1813800"/>
              </a:xfrm>
              <a:prstGeom prst="rect">
                <a:avLst/>
              </a:prstGeom>
              <a:blipFill>
                <a:blip r:embed="rId3"/>
                <a:stretch>
                  <a:fillRect l="-756" r="-13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Google Shape;81;p17"/>
          <p:cNvSpPr txBox="1"/>
          <p:nvPr/>
        </p:nvSpPr>
        <p:spPr>
          <a:xfrm>
            <a:off x="4084712" y="3212375"/>
            <a:ext cx="20985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Genes are categorized into </a:t>
            </a:r>
            <a:r>
              <a:rPr lang="it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 different sets </a:t>
            </a: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with similar biological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functional impact.</a:t>
            </a:r>
            <a:endParaRPr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82;p17"/>
              <p:cNvSpPr txBox="1"/>
              <p:nvPr/>
            </p:nvSpPr>
            <p:spPr>
              <a:xfrm>
                <a:off x="6610326" y="3212375"/>
                <a:ext cx="2098500" cy="141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Each genomic set is fed as input into a SNN block to obtain </a:t>
                </a:r>
                <a:r>
                  <a:rPr lang="it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genomic embeddings </a:t>
                </a:r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which are packed into a bag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𝑮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𝒃𝒂𝒈</m:t>
                            </m:r>
                          </m:sub>
                        </m:sSub>
                        <m:r>
                          <a:rPr lang="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∈</m:t>
                        </m:r>
                        <m:r>
                          <a:rPr lang="it-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𝑅</m:t>
                        </m:r>
                      </m:e>
                      <m:sub/>
                      <m:sup>
                        <m:r>
                          <a:rPr lang="it-IT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𝑁</m:t>
                        </m:r>
                        <m:r>
                          <a:rPr lang="it-IT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×</m:t>
                        </m:r>
                        <m:sSub>
                          <m:sSubPr>
                            <m:ctrlP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𝑑</m:t>
                            </m:r>
                          </m:e>
                          <m:sub>
                            <m:r>
                              <a:rPr lang="it-IT" sz="15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it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.</a:t>
                </a:r>
                <a:endParaRPr sz="1500" dirty="0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endParaRPr>
              </a:p>
            </p:txBody>
          </p:sp>
        </mc:Choice>
        <mc:Fallback>
          <p:sp>
            <p:nvSpPr>
              <p:cNvPr id="82" name="Google Shape;82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26" y="3212375"/>
                <a:ext cx="2098500" cy="1416300"/>
              </a:xfrm>
              <a:prstGeom prst="rect">
                <a:avLst/>
              </a:prstGeom>
              <a:blipFill>
                <a:blip r:embed="rId4"/>
                <a:stretch>
                  <a:fillRect l="-1159" r="-2029" b="-142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17"/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6375" y="1017725"/>
            <a:ext cx="6866468" cy="20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5FF9BB81-9062-8506-3DA5-2878F4BF8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CD1F936A-5362-1360-8F57-F5D73D446F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Playfair Display"/>
                <a:ea typeface="Playfair Display"/>
                <a:cs typeface="Playfair Display"/>
                <a:sym typeface="Playfair Display"/>
              </a:rPr>
              <a:t>MCAT-ViT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0" name="Google Shape;80;p17">
            <a:extLst>
              <a:ext uri="{FF2B5EF4-FFF2-40B4-BE49-F238E27FC236}">
                <a16:creationId xmlns:a16="http://schemas.microsoft.com/office/drawing/2014/main" id="{EB75333B-210E-D896-8334-EC64C66608CE}"/>
              </a:ext>
            </a:extLst>
          </p:cNvPr>
          <p:cNvSpPr txBox="1"/>
          <p:nvPr/>
        </p:nvSpPr>
        <p:spPr>
          <a:xfrm>
            <a:off x="435174" y="3212375"/>
            <a:ext cx="8397126" cy="137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Due to the data heterogeneity gap between gigapixel WSI and genomic features, </a:t>
            </a:r>
          </a:p>
          <a:p>
            <a:pPr lvl="0"/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Genomic-Guided Co-Attention (GCA) layer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 used as an early fusion strategy for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identifying informative instances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using genomic features as queries. It also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reduces the "sequence length"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of WSI bags. This allow to develop more sophisticated feature aggregation strategies using transformers.</a:t>
            </a: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6D0AB495-12C9-1024-8F7D-C45A934D03E4}"/>
              </a:ext>
            </a:extLst>
          </p:cNvPr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>
            <a:extLst>
              <a:ext uri="{FF2B5EF4-FFF2-40B4-BE49-F238E27FC236}">
                <a16:creationId xmlns:a16="http://schemas.microsoft.com/office/drawing/2014/main" id="{78D4EB12-A093-B58C-3E0C-FDA1BC2233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375" y="1017725"/>
            <a:ext cx="6866468" cy="200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89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DBC5DDDD-5275-0118-C151-029B3D0F1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B25BBB28-2709-4CA3-3DD4-9FDC61BF0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MCAT-ViT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80;p17">
                <a:extLst>
                  <a:ext uri="{FF2B5EF4-FFF2-40B4-BE49-F238E27FC236}">
                    <a16:creationId xmlns:a16="http://schemas.microsoft.com/office/drawing/2014/main" id="{8708667D-5E56-8152-7083-03C56C1C90C4}"/>
                  </a:ext>
                </a:extLst>
              </p:cNvPr>
              <p:cNvSpPr txBox="1"/>
              <p:nvPr/>
            </p:nvSpPr>
            <p:spPr>
              <a:xfrm>
                <a:off x="435174" y="3212375"/>
                <a:ext cx="3432392" cy="1280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1100"/>
                </a:pP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We </a:t>
                </a:r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concatenate the embeddings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 of both WSI and genomic data to form the latent representation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</m:ctrlPr>
                      </m:sSubSupPr>
                      <m:e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𝒁</m:t>
                        </m:r>
                        <m:r>
                          <a:rPr lang="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layfair Display"/>
                          </a:rPr>
                          <m:t>∈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𝑹</m:t>
                        </m:r>
                      </m:e>
                      <m:sub/>
                      <m:sup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(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𝑵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+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𝑵</m:t>
                        </m:r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Playfair Display"/>
                          </a:rPr>
                          <m:t>)×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𝒅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Playfair Display"/>
                              </a:rPr>
                              <m:t>𝒌</m:t>
                            </m:r>
                          </m:sub>
                        </m:sSub>
                      </m:sup>
                    </m:sSubSup>
                    <m:r>
                      <a:rPr lang="it-IT" sz="1500" b="1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Playfair Display"/>
                      </a:rPr>
                      <m:t>,</m:t>
                    </m:r>
                  </m:oMath>
                </a14:m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 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add the </a:t>
                </a:r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positional embedding 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and prepend a </a:t>
                </a:r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learnable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 </a:t>
                </a:r>
                <a:r>
                  <a:rPr lang="en-US" sz="1500" b="1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class token </a:t>
                </a:r>
                <a:r>
                  <a:rPr lang="en-US" sz="1500" dirty="0">
                    <a:solidFill>
                      <a:schemeClr val="dk1"/>
                    </a:solidFill>
                    <a:latin typeface="Playfair Display"/>
                    <a:ea typeface="Playfair Display"/>
                    <a:cs typeface="Playfair Display"/>
                    <a:sym typeface="Playfair Display"/>
                  </a:rPr>
                  <a:t>CLS.</a:t>
                </a:r>
                <a:endParaRPr lang="en-US" sz="18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80" name="Google Shape;80;p17">
                <a:extLst>
                  <a:ext uri="{FF2B5EF4-FFF2-40B4-BE49-F238E27FC236}">
                    <a16:creationId xmlns:a16="http://schemas.microsoft.com/office/drawing/2014/main" id="{8708667D-5E56-8152-7083-03C56C1C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74" y="3212375"/>
                <a:ext cx="3432392" cy="1280377"/>
              </a:xfrm>
              <a:prstGeom prst="rect">
                <a:avLst/>
              </a:prstGeom>
              <a:blipFill>
                <a:blip r:embed="rId3"/>
                <a:stretch>
                  <a:fillRect l="-710" b="-2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8A5BB622-3E87-B03B-C334-FAF39625D45B}"/>
              </a:ext>
            </a:extLst>
          </p:cNvPr>
          <p:cNvSpPr txBox="1"/>
          <p:nvPr/>
        </p:nvSpPr>
        <p:spPr>
          <a:xfrm>
            <a:off x="4084712" y="3212375"/>
            <a:ext cx="2308468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multimodal representation is processed with a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transformer encoder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allow cross-modality information transfer. 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1CB4638D-B391-CA2F-3EAC-513534DF234B}"/>
              </a:ext>
            </a:extLst>
          </p:cNvPr>
          <p:cNvSpPr txBox="1"/>
          <p:nvPr/>
        </p:nvSpPr>
        <p:spPr>
          <a:xfrm>
            <a:off x="6610326" y="3212375"/>
            <a:ext cx="20985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multi-layer </a:t>
            </a:r>
            <a:r>
              <a:rPr lang="en-US" sz="15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perceptron </a:t>
            </a:r>
            <a:r>
              <a:rPr lang="en-US" sz="1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applied to the output to form the survival prediction.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2178BD19-1CB4-4280-BAEA-96961228F970}"/>
              </a:ext>
            </a:extLst>
          </p:cNvPr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>
            <a:extLst>
              <a:ext uri="{FF2B5EF4-FFF2-40B4-BE49-F238E27FC236}">
                <a16:creationId xmlns:a16="http://schemas.microsoft.com/office/drawing/2014/main" id="{BFB3CAAC-EADE-513E-2DCA-94767A83350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375" y="1017725"/>
            <a:ext cx="6866468" cy="200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65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F4BE37C4-965E-C8CF-2490-50EC85DD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14365EEA-4A22-8019-BB72-4C5667E9E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MCAT-HViT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0" name="Google Shape;80;p17">
            <a:extLst>
              <a:ext uri="{FF2B5EF4-FFF2-40B4-BE49-F238E27FC236}">
                <a16:creationId xmlns:a16="http://schemas.microsoft.com/office/drawing/2014/main" id="{F1AF4C34-D038-A1DE-2A32-D97E3E60D622}"/>
              </a:ext>
            </a:extLst>
          </p:cNvPr>
          <p:cNvSpPr txBox="1"/>
          <p:nvPr/>
        </p:nvSpPr>
        <p:spPr>
          <a:xfrm>
            <a:off x="435174" y="3212375"/>
            <a:ext cx="3222425" cy="128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Transformer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layers can be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combined hierarchically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(multi-stream to one-stream) to attend to the cross-modal interactions.</a:t>
            </a:r>
          </a:p>
        </p:txBody>
      </p:sp>
      <p:sp>
        <p:nvSpPr>
          <p:cNvPr id="81" name="Google Shape;81;p17">
            <a:extLst>
              <a:ext uri="{FF2B5EF4-FFF2-40B4-BE49-F238E27FC236}">
                <a16:creationId xmlns:a16="http://schemas.microsoft.com/office/drawing/2014/main" id="{16ECA1F8-ED59-CF62-9E1B-5E73E605FC63}"/>
              </a:ext>
            </a:extLst>
          </p:cNvPr>
          <p:cNvSpPr txBox="1"/>
          <p:nvPr/>
        </p:nvSpPr>
        <p:spPr>
          <a:xfrm>
            <a:off x="4084712" y="3212375"/>
            <a:ext cx="20985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Multimodal inputs are encoded by </a:t>
            </a:r>
            <a:r>
              <a:rPr lang="en-US" sz="15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independent Transformer streams 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learn </a:t>
            </a:r>
            <a:r>
              <a:rPr lang="en-US" sz="15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intra-modality interactions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</p:txBody>
      </p:sp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077D7015-025C-9A77-379A-2C1CEB84E9B2}"/>
              </a:ext>
            </a:extLst>
          </p:cNvPr>
          <p:cNvSpPr txBox="1"/>
          <p:nvPr/>
        </p:nvSpPr>
        <p:spPr>
          <a:xfrm>
            <a:off x="6610326" y="3212375"/>
            <a:ext cx="20985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Their outputs are concatenated and fed to the last </a:t>
            </a:r>
            <a:r>
              <a:rPr lang="en-US" sz="1500" b="1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ViT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to better learn </a:t>
            </a:r>
            <a:r>
              <a:rPr lang="en-US" sz="1500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inter-modality interactions</a:t>
            </a: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87C86220-6A12-A9ED-6613-F6812FBC452B}"/>
              </a:ext>
            </a:extLst>
          </p:cNvPr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>
            <a:extLst>
              <a:ext uri="{FF2B5EF4-FFF2-40B4-BE49-F238E27FC236}">
                <a16:creationId xmlns:a16="http://schemas.microsoft.com/office/drawing/2014/main" id="{9DC52106-C62C-BED6-A7B1-BEC5EE2EC0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375" y="1017725"/>
            <a:ext cx="6866468" cy="200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71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19B3580F-54F4-9C97-53F7-EF0AA6ADE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72BC8A99-2A63-1A89-6E11-9F1640623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Playfair Display"/>
                <a:ea typeface="Playfair Display"/>
                <a:cs typeface="Playfair Display"/>
                <a:sym typeface="Playfair Display"/>
              </a:rPr>
              <a:t>MCAT-HViT</a:t>
            </a:r>
            <a:endParaRPr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0" name="Google Shape;80;p17">
            <a:extLst>
              <a:ext uri="{FF2B5EF4-FFF2-40B4-BE49-F238E27FC236}">
                <a16:creationId xmlns:a16="http://schemas.microsoft.com/office/drawing/2014/main" id="{EF7E4896-7DDE-4AAC-CD5B-BAC90EFAF422}"/>
              </a:ext>
            </a:extLst>
          </p:cNvPr>
          <p:cNvSpPr txBox="1"/>
          <p:nvPr/>
        </p:nvSpPr>
        <p:spPr>
          <a:xfrm>
            <a:off x="435174" y="3212375"/>
            <a:ext cx="8397126" cy="137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construct the multimodal representation by performing the following steps: </a:t>
            </a: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1) concatenate the feature embeddings obtained by the unimodal transformer encoders, </a:t>
            </a: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2) add a learnable positional encoding and prepend a learnable CLS token</a:t>
            </a:r>
          </a:p>
          <a:p>
            <a:pPr marL="0" lvl="0" indent="0" algn="l" rtl="0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3) and feed the resulting representation into a </a:t>
            </a:r>
            <a:r>
              <a:rPr lang="en-US" sz="1500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ViT</a:t>
            </a:r>
            <a:endParaRPr lang="en-US" sz="15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076E690A-E718-1056-A632-1BFD38D771F6}"/>
              </a:ext>
            </a:extLst>
          </p:cNvPr>
          <p:cNvSpPr txBox="1"/>
          <p:nvPr/>
        </p:nvSpPr>
        <p:spPr>
          <a:xfrm>
            <a:off x="-1599900" y="31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>
            <a:extLst>
              <a:ext uri="{FF2B5EF4-FFF2-40B4-BE49-F238E27FC236}">
                <a16:creationId xmlns:a16="http://schemas.microsoft.com/office/drawing/2014/main" id="{A2417B19-64DE-7A5A-130B-FDD0239917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375" y="1017725"/>
            <a:ext cx="6866468" cy="200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4359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1199</Words>
  <Application>Microsoft Office PowerPoint</Application>
  <PresentationFormat>Presentazione su schermo (16:9)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Playfair Display</vt:lpstr>
      <vt:lpstr>Cambria Math</vt:lpstr>
      <vt:lpstr>Arial</vt:lpstr>
      <vt:lpstr>Simple Light</vt:lpstr>
      <vt:lpstr>MCAT-HViT - Multimodal Co-Attention Hierarchical Visual Transformer for Survival Prediction</vt:lpstr>
      <vt:lpstr>Aim of the Project</vt:lpstr>
      <vt:lpstr>Issues</vt:lpstr>
      <vt:lpstr>Our Solution</vt:lpstr>
      <vt:lpstr>MCAT-ViT</vt:lpstr>
      <vt:lpstr>MCAT-ViT</vt:lpstr>
      <vt:lpstr>MCAT-ViT</vt:lpstr>
      <vt:lpstr>MCAT-HViT</vt:lpstr>
      <vt:lpstr>MCAT-HViT</vt:lpstr>
      <vt:lpstr>Results and Comparisons </vt:lpstr>
      <vt:lpstr>Results and Comparisons</vt:lpstr>
      <vt:lpstr>Results and Comparisons </vt:lpstr>
      <vt:lpstr>Conclusions</vt:lpstr>
      <vt:lpstr>Data Preparation - WSI</vt:lpstr>
      <vt:lpstr>Data Preparation - Genomics</vt:lpstr>
      <vt:lpstr>Data Preparation - Labels</vt:lpstr>
      <vt:lpstr>Data Distribution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MCAT-HViT - Multimodal Co-Attention Hierarchical Visual Transformer for Survival Prediction</dc:title>
  <cp:lastModifiedBy>ALESSIA SAPORITA</cp:lastModifiedBy>
  <cp:revision>65</cp:revision>
  <dcterms:modified xsi:type="dcterms:W3CDTF">2024-03-18T22:27:34Z</dcterms:modified>
</cp:coreProperties>
</file>