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12" r:id="rId7"/>
    <p:sldId id="391" r:id="rId8"/>
    <p:sldId id="408" r:id="rId9"/>
    <p:sldId id="404" r:id="rId10"/>
    <p:sldId id="411" r:id="rId11"/>
    <p:sldId id="414" r:id="rId12"/>
    <p:sldId id="413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7CA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B044D-B5A3-49E1-A0C2-7519D1BA493D}" v="317" dt="2025-05-02T19:37:41.71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04/05/2025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04/05/2025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845" y="2043404"/>
            <a:ext cx="8689210" cy="1001696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en-US" sz="3200" dirty="0"/>
              <a:t>Image Classification with CIFAR-10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2F7D74-23BE-59DF-7169-1ACAFE375C3A}"/>
              </a:ext>
            </a:extLst>
          </p:cNvPr>
          <p:cNvSpPr txBox="1"/>
          <p:nvPr/>
        </p:nvSpPr>
        <p:spPr>
          <a:xfrm>
            <a:off x="5074845" y="42454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DAF872-794E-AB42-A061-FE3BE3170D8D}"/>
              </a:ext>
            </a:extLst>
          </p:cNvPr>
          <p:cNvSpPr txBox="1"/>
          <p:nvPr/>
        </p:nvSpPr>
        <p:spPr>
          <a:xfrm>
            <a:off x="5609060" y="3322099"/>
            <a:ext cx="360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  <a:latin typeface="+mj-lt"/>
              </a:rPr>
              <a:t>Homework 2 – Machine Learning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2277CC-44B7-6DFF-E625-461AF6C5D3E7}"/>
              </a:ext>
            </a:extLst>
          </p:cNvPr>
          <p:cNvSpPr txBox="1"/>
          <p:nvPr/>
        </p:nvSpPr>
        <p:spPr>
          <a:xfrm>
            <a:off x="7949682" y="6107476"/>
            <a:ext cx="373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Alessia Tripolone     1000059364 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3F0A55-92CB-427F-21EF-55F16067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392" y="251157"/>
            <a:ext cx="1967010" cy="846726"/>
          </a:xfrm>
          <a:prstGeom prst="rect">
            <a:avLst/>
          </a:prstGeom>
        </p:spPr>
      </p:pic>
      <p:pic>
        <p:nvPicPr>
          <p:cNvPr id="8" name="Elemento grafico 7" descr="Cappello di laurea">
            <a:extLst>
              <a:ext uri="{FF2B5EF4-FFF2-40B4-BE49-F238E27FC236}">
                <a16:creationId xmlns:a16="http://schemas.microsoft.com/office/drawing/2014/main" id="{5E398844-CC12-5CAE-1E2F-3F7F30CB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62444">
            <a:off x="10834378" y="-14639"/>
            <a:ext cx="1345353" cy="127070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F8DDFD-8798-7518-E08D-D9059E97F125}"/>
              </a:ext>
            </a:extLst>
          </p:cNvPr>
          <p:cNvSpPr txBox="1"/>
          <p:nvPr/>
        </p:nvSpPr>
        <p:spPr>
          <a:xfrm>
            <a:off x="5141167" y="4749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33616"/>
            <a:ext cx="9778365" cy="149459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r>
              <a:rPr lang="it-IT" b="1" dirty="0"/>
              <a:t>Descrizione del Dataset : </a:t>
            </a:r>
            <a:r>
              <a:rPr lang="it-IT" sz="3600" b="1" i="1" dirty="0">
                <a:solidFill>
                  <a:srgbClr val="4495A2"/>
                </a:solidFill>
              </a:rPr>
              <a:t>CIFAR-10</a:t>
            </a:r>
            <a:br>
              <a:rPr lang="it-IT" b="1" dirty="0"/>
            </a:b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3C4D217-03C6-E6E3-CC8D-7551D5DA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36" y="2211726"/>
            <a:ext cx="4264762" cy="3294528"/>
          </a:xfrm>
          <a:prstGeom prst="rect">
            <a:avLst/>
          </a:prstGeom>
          <a:noFill/>
        </p:spPr>
      </p:pic>
      <p:pic>
        <p:nvPicPr>
          <p:cNvPr id="1026" name="Picture 2" descr="Università di Catania | Bestr">
            <a:extLst>
              <a:ext uri="{FF2B5EF4-FFF2-40B4-BE49-F238E27FC236}">
                <a16:creationId xmlns:a16="http://schemas.microsoft.com/office/drawing/2014/main" id="{0A276764-D883-C411-9290-8A1F5ED2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BD5AECF-5ABC-481C-8A35-4540D57A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1941156"/>
            <a:ext cx="5694474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60.000 immagini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colori di dimensione 32x32x3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immagine è assegnata a una delle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classi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immagini sono memorizzate come tensori 3D (altezza, larghezza, canali)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4231FF8-0C6D-DCE9-FBDF-7CE1753F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88428"/>
              </p:ext>
            </p:extLst>
          </p:nvPr>
        </p:nvGraphicFramePr>
        <p:xfrm>
          <a:off x="985520" y="2907853"/>
          <a:ext cx="5303314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51657">
                  <a:extLst>
                    <a:ext uri="{9D8B030D-6E8A-4147-A177-3AD203B41FA5}">
                      <a16:colId xmlns:a16="http://schemas.microsoft.com/office/drawing/2014/main" val="1649611535"/>
                    </a:ext>
                  </a:extLst>
                </a:gridCol>
                <a:gridCol w="2651657">
                  <a:extLst>
                    <a:ext uri="{9D8B030D-6E8A-4147-A177-3AD203B41FA5}">
                      <a16:colId xmlns:a16="http://schemas.microsoft.com/office/drawing/2014/main" val="2893106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u="sng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NUMERO IMMAGINI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7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Training (allenamento)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6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7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Classi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E4C67-5EA4-F339-63B8-4F31EE6B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Preprocessing dei Dati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9806189-8B96-EC9A-D2FE-990510BF23CE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4360" y="2376481"/>
            <a:ext cx="8959184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strike="noStrike" cap="none" normalizeH="0" baseline="0" dirty="0">
                <a:ln>
                  <a:noFill/>
                </a:ln>
                <a:solidFill>
                  <a:srgbClr val="4495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 DELLE IMMAGINI</a:t>
            </a:r>
            <a:r>
              <a:rPr kumimoji="0" lang="it-IT" altLang="it-IT" sz="1800" b="0" i="0" strike="noStrike" cap="none" normalizeH="0" baseline="0" dirty="0">
                <a:ln>
                  <a:noFill/>
                </a:ln>
                <a:solidFill>
                  <a:srgbClr val="4495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Ogni immagine è trasformata in un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vettore di 3072 elementi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(32x32x3) usando .reshape()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RIDUZIONE DEL DATASET</a:t>
            </a:r>
            <a:r>
              <a:rPr kumimoji="0" lang="it-IT" altLang="it-IT" sz="1800" b="0" i="0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evitare tempi troppo lunghi nella fase di ottimizzazione dei modelli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 selezionato:</a:t>
            </a:r>
          </a:p>
          <a:p>
            <a:pPr marL="768096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10.000 immagini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il training</a:t>
            </a:r>
          </a:p>
          <a:p>
            <a:pPr marL="768096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2.000 immagini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il test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STANDARDIZZAZIONE: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Applicata con StandardScaler per portare ogni feature su scala standard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Evita che attributi con range ampio dominino l’addestramento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Università di Catania | Bestr">
            <a:extLst>
              <a:ext uri="{FF2B5EF4-FFF2-40B4-BE49-F238E27FC236}">
                <a16:creationId xmlns:a16="http://schemas.microsoft.com/office/drawing/2014/main" id="{7CB6AFCE-E18E-FA91-D5CB-EED42F54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85" y="653143"/>
            <a:ext cx="10873740" cy="1174078"/>
          </a:xfrm>
        </p:spPr>
        <p:txBody>
          <a:bodyPr rtlCol="0"/>
          <a:lstStyle>
            <a:defPPr>
              <a:defRPr lang="it-IT"/>
            </a:defPPr>
          </a:lstStyle>
          <a:p>
            <a:pPr>
              <a:buNone/>
            </a:pPr>
            <a:r>
              <a:rPr kumimoji="0" lang="it-IT" altLang="it-IT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Modelli Considerati</a:t>
            </a:r>
            <a:endParaRPr lang="it-IT" b="1" dirty="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70E125D-BF59-7CA0-510D-1F6A3078E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232774" y="0"/>
            <a:ext cx="2959226" cy="2959226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6A7C48F4-C386-7BB1-B667-CDF53ED21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" name="Figura a mano libera 20">
              <a:extLst>
                <a:ext uri="{FF2B5EF4-FFF2-40B4-BE49-F238E27FC236}">
                  <a16:creationId xmlns:a16="http://schemas.microsoft.com/office/drawing/2014/main" id="{F790AE10-1509-B037-BF6A-76F566F7B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21">
              <a:extLst>
                <a:ext uri="{FF2B5EF4-FFF2-40B4-BE49-F238E27FC236}">
                  <a16:creationId xmlns:a16="http://schemas.microsoft.com/office/drawing/2014/main" id="{8AF046ED-7AAC-038B-EB91-8C7F0DF9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A2CF8064-1CC1-458B-46B0-C7ACA3CE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871" y="5979401"/>
            <a:ext cx="1694835" cy="73158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4C963F6C-D544-E4BB-C91C-FB3464B9E99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18125" y="2344832"/>
            <a:ext cx="6988629" cy="91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Sono stati testati 4 classificatori supervisionati: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F9B929C-F4B0-0E0F-AE68-6421846EB4EA}"/>
              </a:ext>
            </a:extLst>
          </p:cNvPr>
          <p:cNvSpPr/>
          <p:nvPr/>
        </p:nvSpPr>
        <p:spPr>
          <a:xfrm>
            <a:off x="577485" y="1994842"/>
            <a:ext cx="3515360" cy="121920"/>
          </a:xfrm>
          <a:prstGeom prst="rect">
            <a:avLst/>
          </a:prstGeom>
          <a:solidFill>
            <a:schemeClr val="accent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10F64D2-B655-83FB-7795-BDBC7AB37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" y="2977598"/>
            <a:ext cx="9361909" cy="2740319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5AA3D4C0-74A2-E75A-EAD0-71A489FF3E92}"/>
              </a:ext>
            </a:extLst>
          </p:cNvPr>
          <p:cNvSpPr/>
          <p:nvPr/>
        </p:nvSpPr>
        <p:spPr>
          <a:xfrm>
            <a:off x="680721" y="3008078"/>
            <a:ext cx="4683760" cy="565963"/>
          </a:xfrm>
          <a:prstGeom prst="rect">
            <a:avLst/>
          </a:prstGeom>
          <a:solidFill>
            <a:srgbClr val="4495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75CE47D-1D63-63EC-E161-0CB94EDFD42B}"/>
              </a:ext>
            </a:extLst>
          </p:cNvPr>
          <p:cNvSpPr/>
          <p:nvPr/>
        </p:nvSpPr>
        <p:spPr>
          <a:xfrm>
            <a:off x="5351514" y="3008078"/>
            <a:ext cx="4667988" cy="565963"/>
          </a:xfrm>
          <a:prstGeom prst="rect">
            <a:avLst/>
          </a:prstGeom>
          <a:solidFill>
            <a:srgbClr val="4495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BE2D0D0-16AA-F1DB-393D-A1CADC6451BA}"/>
              </a:ext>
            </a:extLst>
          </p:cNvPr>
          <p:cNvSpPr txBox="1"/>
          <p:nvPr/>
        </p:nvSpPr>
        <p:spPr>
          <a:xfrm>
            <a:off x="2336805" y="311773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MODELLI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385F797-3047-ACB6-C7B5-3FDB2CD49299}"/>
              </a:ext>
            </a:extLst>
          </p:cNvPr>
          <p:cNvSpPr txBox="1"/>
          <p:nvPr/>
        </p:nvSpPr>
        <p:spPr>
          <a:xfrm>
            <a:off x="6027815" y="312789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PARAMETRI GRID SEARCH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Ricerca degli Iperparametri</a:t>
            </a:r>
          </a:p>
        </p:txBody>
      </p:sp>
      <p:pic>
        <p:nvPicPr>
          <p:cNvPr id="8" name="Picture 2" descr="Università di Catania | Bestr">
            <a:extLst>
              <a:ext uri="{FF2B5EF4-FFF2-40B4-BE49-F238E27FC236}">
                <a16:creationId xmlns:a16="http://schemas.microsoft.com/office/drawing/2014/main" id="{3A32C5A0-9925-9333-76BB-BCEE74F6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A39FA02-5894-5F62-6BE9-EE81A745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360198"/>
            <a:ext cx="8061649" cy="415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4495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CON CROSS-VALIDATION	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4495A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Funzione grid_search()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Utilizza GridSearchCV di Scikit-Learn con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scoring = accuracy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ogni modello: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Trova la miglior configurazione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Calcola l’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Restituisce il modello addestrato con i parametri ottimali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salvato in un dizionario </a:t>
            </a:r>
            <a:r>
              <a:rPr kumimoji="0" lang="it-IT" altLang="it-IT" sz="1600" b="1" strike="noStrike" cap="none" normalizeH="0" baseline="0" dirty="0">
                <a:ln>
                  <a:noFill/>
                </a:ln>
                <a:solidFill>
                  <a:srgbClr val="4495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miglior modello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CONFIGURAZIONE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iperparametri ottimali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ACCURACY_VALIDATION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7907D6-FB3A-4B08-62E7-BD8BA94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091938"/>
            <a:ext cx="3529890" cy="134124"/>
          </a:xfrm>
          <a:prstGeom prst="rect">
            <a:avLst/>
          </a:prstGeom>
          <a:solidFill>
            <a:srgbClr val="4495A2"/>
          </a:solidFill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>
              <a:buNone/>
            </a:pPr>
            <a:r>
              <a:rPr lang="it-IT" dirty="0"/>
              <a:t>Selezione del Miglior Modello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4520" y="2784003"/>
            <a:ext cx="8324542" cy="1848957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Scelta del miglior classificatore</a:t>
            </a:r>
            <a:endParaRPr lang="it-IT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Confronto delle performance su validation set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Selezione del classificatore con la 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miglior accuracy</a:t>
            </a:r>
          </a:p>
          <a:p>
            <a:pPr lvl="1"/>
            <a:endParaRPr lang="it-I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336" lvl="1" indent="0">
              <a:buNone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questo caso, la miglior configurazione in cross-validation è stata ottenuta da:</a:t>
            </a:r>
            <a:endParaRPr lang="it-IT" sz="1800" dirty="0">
              <a:latin typeface="Roboto Mono" panose="00000009000000000000" pitchFamily="49" charset="0"/>
              <a:ea typeface="Roboto Mono" panose="00000009000000000000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Università di Catania | Bestr">
            <a:extLst>
              <a:ext uri="{FF2B5EF4-FFF2-40B4-BE49-F238E27FC236}">
                <a16:creationId xmlns:a16="http://schemas.microsoft.com/office/drawing/2014/main" id="{AF10AFFF-A8D1-CB8C-B7DB-1475DE9C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D2FFA7-33C6-7775-AB68-B8B1B3AFD97F}"/>
              </a:ext>
            </a:extLst>
          </p:cNvPr>
          <p:cNvSpPr txBox="1"/>
          <p:nvPr/>
        </p:nvSpPr>
        <p:spPr>
          <a:xfrm>
            <a:off x="1280160" y="5461493"/>
            <a:ext cx="5447325" cy="73866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Support Vector Machine (SVM) con kernel RBF</a:t>
            </a:r>
            <a:br>
              <a:rPr lang="it-IT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it-IT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Parametri ottimali trovati: C = 1, kernel = ‘rbf’</a:t>
            </a:r>
            <a:br>
              <a:rPr lang="it-IT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</a:br>
            <a:r>
              <a:rPr lang="it-IT" sz="1400" dirty="0">
                <a:solidFill>
                  <a:schemeClr val="bg1">
                    <a:lumMod val="65000"/>
                    <a:lumOff val="3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Accuracy su validation set: 0.4672</a:t>
            </a:r>
            <a:endParaRPr lang="it-IT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40361BD-3E8C-E67E-FDC1-5E86B2CFA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925" y="2349520"/>
            <a:ext cx="4757713" cy="25391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Allenamento: SVM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Best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config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: {'C': 1, 'kernel': 'rbf’}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Accuracy (cross-val): 0.4672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Allenamento: 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Best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config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: {'C': 0.1, 'solver': 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lbfgs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’} </a:t>
            </a:r>
            <a:endParaRPr lang="it-IT" altLang="it-IT" sz="1100" dirty="0">
              <a:solidFill>
                <a:srgbClr val="3C4043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Accuracy (cross-val): 0.3139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solidFill>
                <a:srgbClr val="3C4043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Allenamento: KNN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Best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config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: {'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n_neighbors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': 7, 'weights': 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distance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’}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Accuracy (cross-val): 0.3055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solidFill>
                <a:srgbClr val="3C4043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Allenamento: Decision Tree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Best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config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: {'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criterion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': 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entropy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', '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max_depth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': 7}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 Accuracy (cross-val): 0.2539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Elemento grafico 14" descr="Trofeo contorno">
            <a:extLst>
              <a:ext uri="{FF2B5EF4-FFF2-40B4-BE49-F238E27FC236}">
                <a16:creationId xmlns:a16="http://schemas.microsoft.com/office/drawing/2014/main" id="{4FC1E6E3-7B31-30DA-5203-E782CDD6A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917" y="5441173"/>
            <a:ext cx="738664" cy="738664"/>
          </a:xfrm>
          <a:prstGeom prst="rect">
            <a:avLst/>
          </a:prstGeom>
        </p:spPr>
      </p:pic>
      <p:pic>
        <p:nvPicPr>
          <p:cNvPr id="17" name="Elemento grafico 16" descr="Stella contorno">
            <a:extLst>
              <a:ext uri="{FF2B5EF4-FFF2-40B4-BE49-F238E27FC236}">
                <a16:creationId xmlns:a16="http://schemas.microsoft.com/office/drawing/2014/main" id="{BE7C3944-58B1-E3E3-80AA-3E0492D11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045" y="5834414"/>
            <a:ext cx="365743" cy="3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C433E-603C-0073-2AD4-B09AB1D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13" y="1295673"/>
            <a:ext cx="10972800" cy="1112232"/>
          </a:xfrm>
        </p:spPr>
        <p:txBody>
          <a:bodyPr/>
          <a:lstStyle/>
          <a:p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Valutazione sul Test Set</a:t>
            </a:r>
            <a:b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42D120-ED4F-E071-959A-DEB46B7D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13" y="2551903"/>
            <a:ext cx="8625840" cy="3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rgbClr val="4495A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Funzione prestazioni()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Calcola le metriche standard su X_test_std e y_test_reduced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lang="it-IT" alt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 PER CLASSE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it-IT" altLang="it-IT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CONFUSION_MATRIX</a:t>
            </a:r>
            <a:endParaRPr kumimoji="0" lang="it-IT" altLang="it-IT" sz="16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9870A26-64D9-78F9-198F-76F3668D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34846">
            <a:off x="7028825" y="2283056"/>
            <a:ext cx="3713723" cy="3713723"/>
          </a:xfrm>
          <a:prstGeom prst="rect">
            <a:avLst/>
          </a:prstGeom>
        </p:spPr>
      </p:pic>
      <p:pic>
        <p:nvPicPr>
          <p:cNvPr id="10" name="Picture 2" descr="Università di Catania | Bestr">
            <a:extLst>
              <a:ext uri="{FF2B5EF4-FFF2-40B4-BE49-F238E27FC236}">
                <a16:creationId xmlns:a16="http://schemas.microsoft.com/office/drawing/2014/main" id="{266594D4-A193-2651-A088-DB93B5FA9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5F59F6A-FD0A-14C1-98A0-8FB60D02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091938"/>
            <a:ext cx="3529890" cy="134124"/>
          </a:xfrm>
          <a:prstGeom prst="rect">
            <a:avLst/>
          </a:prstGeom>
          <a:solidFill>
            <a:srgbClr val="4495A2"/>
          </a:solidFill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17122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70F24-5B30-7E9B-7DCD-C45EAF50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Prestazioni ottenute: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CE243DF4-CC98-E764-EFBA-AA17CA5758D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20348"/>
          <a:stretch/>
        </p:blipFill>
        <p:spPr>
          <a:xfrm>
            <a:off x="4125236" y="2252592"/>
            <a:ext cx="4671999" cy="4002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 descr="Università di Catania | Bestr">
            <a:extLst>
              <a:ext uri="{FF2B5EF4-FFF2-40B4-BE49-F238E27FC236}">
                <a16:creationId xmlns:a16="http://schemas.microsoft.com/office/drawing/2014/main" id="{1BFD4B63-6E2D-CD94-4E33-067C6714C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261" y="5956317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76C19B-5C64-AFF5-2E5D-F483D1D06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256" y="3315227"/>
            <a:ext cx="1900260" cy="1098587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648630AA-800C-3D99-EFAB-2EA041BF5656}"/>
              </a:ext>
            </a:extLst>
          </p:cNvPr>
          <p:cNvSpPr/>
          <p:nvPr/>
        </p:nvSpPr>
        <p:spPr>
          <a:xfrm>
            <a:off x="594360" y="2072640"/>
            <a:ext cx="2707640" cy="159632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25ECC92-CD55-1C94-F97F-F2E4A2F6A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61660">
            <a:off x="-589673" y="3528603"/>
            <a:ext cx="3941310" cy="39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8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705429-1B37-04CE-805E-D5C6B0B3F0F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5482" r="2758"/>
          <a:stretch/>
        </p:blipFill>
        <p:spPr>
          <a:xfrm>
            <a:off x="7162800" y="2441857"/>
            <a:ext cx="4140342" cy="3583023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7C0DC02-E14A-62DE-5E06-6A6BE6A4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00228"/>
            <a:ext cx="10972800" cy="1574317"/>
          </a:xfrm>
        </p:spPr>
        <p:txBody>
          <a:bodyPr/>
          <a:lstStyle/>
          <a:p>
            <a:r>
              <a:rPr kumimoji="0" lang="it-IT" altLang="it-IT" sz="4400" b="1" i="0" u="none" strike="noStrike" cap="none" normalizeH="0" baseline="0" dirty="0">
                <a:ln>
                  <a:noFill/>
                </a:ln>
                <a:effectLst/>
              </a:rPr>
              <a:t>Matrice di Confusione</a:t>
            </a:r>
            <a:br>
              <a:rPr kumimoji="0" lang="it-IT" altLang="it-IT" sz="4400" b="1" i="0" u="none" strike="noStrike" cap="none" normalizeH="0" baseline="0" dirty="0">
                <a:ln>
                  <a:noFill/>
                </a:ln>
                <a:effectLst/>
              </a:rPr>
            </a:br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71CA9D-E815-1058-622B-9137C5FFDA2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92760" y="2967169"/>
            <a:ext cx="6821098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600" b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FUNZIONE: </a:t>
            </a:r>
            <a:r>
              <a:rPr kumimoji="0" lang="it-IT" altLang="it-IT" sz="1600" b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PLOT_CONFUSION_MATRIX_MULTICLASS()</a:t>
            </a:r>
            <a:endParaRPr kumimoji="0" lang="it-IT" altLang="it-IT" sz="1600" b="1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Heatmap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Seaborn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Etichette per le 10 classi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Permette di analizzare le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 più confuse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Es: errori frequenti tra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gatto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nave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camion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Utile per capire dove il modello fatica maggiormente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22560E3-63BE-49C6-A136-ABA3A2CA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622" y="6024880"/>
            <a:ext cx="1694835" cy="73158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F49FA9D-B593-B36D-6A31-6427F900F602}"/>
              </a:ext>
            </a:extLst>
          </p:cNvPr>
          <p:cNvSpPr/>
          <p:nvPr/>
        </p:nvSpPr>
        <p:spPr>
          <a:xfrm>
            <a:off x="594360" y="2072640"/>
            <a:ext cx="2707640" cy="159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2167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Widescreen</PresentationFormat>
  <Paragraphs>96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9" baseType="lpstr">
      <vt:lpstr>Arial Unicode MS</vt:lpstr>
      <vt:lpstr>Aharoni</vt:lpstr>
      <vt:lpstr>Arial</vt:lpstr>
      <vt:lpstr>Calibri</vt:lpstr>
      <vt:lpstr>Franklin Gothic Book</vt:lpstr>
      <vt:lpstr>Franklin Gothic Demi</vt:lpstr>
      <vt:lpstr>Roboto Mono</vt:lpstr>
      <vt:lpstr>Times New Roman</vt:lpstr>
      <vt:lpstr>Wingdings</vt:lpstr>
      <vt:lpstr>Personalizzata</vt:lpstr>
      <vt:lpstr>Image Classification with CIFAR-10</vt:lpstr>
      <vt:lpstr>Descrizione del Dataset : CIFAR-10 </vt:lpstr>
      <vt:lpstr>Preprocessing dei Dati</vt:lpstr>
      <vt:lpstr>Modelli Considerati</vt:lpstr>
      <vt:lpstr>Ricerca degli Iperparametri</vt:lpstr>
      <vt:lpstr>Selezione del Miglior Modello</vt:lpstr>
      <vt:lpstr>Valutazione sul Test Set </vt:lpstr>
      <vt:lpstr>Prestazioni ottenute:</vt:lpstr>
      <vt:lpstr>Matrice di Confusione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ALESSIA TRIPOLONE</dc:creator>
  <cp:lastModifiedBy>ALESSIA TRIPOLONE</cp:lastModifiedBy>
  <cp:revision>2</cp:revision>
  <dcterms:created xsi:type="dcterms:W3CDTF">2025-04-22T18:35:08Z</dcterms:created>
  <dcterms:modified xsi:type="dcterms:W3CDTF">2025-05-04T16:13:21Z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