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5"/>
  </p:notesMasterIdLst>
  <p:handoutMasterIdLst>
    <p:handoutMasterId r:id="rId16"/>
  </p:handoutMasterIdLst>
  <p:sldIdLst>
    <p:sldId id="383" r:id="rId5"/>
    <p:sldId id="391" r:id="rId6"/>
    <p:sldId id="408" r:id="rId7"/>
    <p:sldId id="405" r:id="rId8"/>
    <p:sldId id="404" r:id="rId9"/>
    <p:sldId id="403" r:id="rId10"/>
    <p:sldId id="411" r:id="rId11"/>
    <p:sldId id="412" r:id="rId12"/>
    <p:sldId id="407" r:id="rId13"/>
    <p:sldId id="398" r:id="rId14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e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D448"/>
    <a:srgbClr val="50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F43FFF67-0A66-4BA5-8D01-D7436A93C5DC}" type="datetime1">
              <a:rPr lang="it-IT" smtClean="0"/>
              <a:t>18/06/2025</a:t>
            </a:fld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E2C230DF-5933-439D-898F-38E9AC9BA688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8" name="Segnaposto intestazione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CCC7B77D-D2C2-452D-80DB-AB1E949B0C69}" type="datetime1">
              <a:rPr lang="it-IT" smtClean="0"/>
              <a:pPr/>
              <a:t>18/06/2025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A89C7E07-3C67-C64C-8DA0-0404F6303970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2B1C8-38A7-7EC5-1884-799CA96DC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40BA417-F2C2-2C50-5241-52BAF0C515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E5FC261-F252-1EA2-7582-EB2324148D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9FE8BC7-3C51-E8E0-67D9-ACEBD8A953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18021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A89C7E07-3C67-C64C-8DA0-0404F6303970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del titolo e tab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igura a mano libera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5" name="Figura a mano libera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7" name="Figura a mano libera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457200" indent="0">
              <a:spcBef>
                <a:spcPts val="1800"/>
              </a:spcBef>
              <a:buNone/>
              <a:defRPr lang="it-IT" sz="2000"/>
            </a:lvl2pPr>
            <a:lvl3pPr marL="914400" indent="0">
              <a:spcBef>
                <a:spcPts val="1800"/>
              </a:spcBef>
              <a:buNone/>
              <a:defRPr lang="it-IT" sz="2000"/>
            </a:lvl3pPr>
            <a:lvl4pPr marL="1371600" indent="0">
              <a:spcBef>
                <a:spcPts val="1800"/>
              </a:spcBef>
              <a:buNone/>
              <a:defRPr lang="it-IT" sz="2000"/>
            </a:lvl4pPr>
            <a:lvl5pPr marL="1828800" indent="0">
              <a:spcBef>
                <a:spcPts val="1800"/>
              </a:spcBef>
              <a:buNone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it-IT" sz="2000"/>
            </a:lvl1pPr>
            <a:lvl2pPr>
              <a:spcBef>
                <a:spcPts val="6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due contenut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igura a mano libera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it-IT" sz="2000"/>
            </a:lvl1pPr>
            <a:lvl2pPr>
              <a:spcBef>
                <a:spcPts val="6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it-IT" sz="2000"/>
            </a:lvl1pPr>
            <a:lvl2pPr>
              <a:spcBef>
                <a:spcPts val="1800"/>
              </a:spcBef>
              <a:defRPr lang="it-IT" sz="2000"/>
            </a:lvl2pPr>
            <a:lvl3pPr>
              <a:spcBef>
                <a:spcPts val="1800"/>
              </a:spcBef>
              <a:defRPr lang="it-IT" sz="2000"/>
            </a:lvl3pPr>
            <a:lvl4pPr>
              <a:spcBef>
                <a:spcPts val="1800"/>
              </a:spcBef>
              <a:defRPr lang="it-IT" sz="2000"/>
            </a:lvl4pPr>
            <a:lvl5pPr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9" name="Segnaposto tabel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it-IT"/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8" name="Figura a mano libera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9" name="Figura a mano libera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2" name="Tito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 spc="50" baseline="0"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it-IT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3" name="Segnaposto numero diapositiva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42" name="Segnaposto dat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sezio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it-IT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8" name="Tito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6" name="Segnaposto immagine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epilog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igura a mano libera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32" name="Tito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it-IT" sz="2000"/>
            </a:lvl1pPr>
            <a:lvl2pPr indent="-283464">
              <a:spcBef>
                <a:spcPts val="18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8" name="Segnaposto numero diapositiva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it-IT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igura a mano libera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1" name="Figura a mano libera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2" name="Figura a mano libera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egnaposto tes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it-IT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it-IT" sz="4000"/>
            </a:lvl2pPr>
            <a:lvl3pPr>
              <a:defRPr lang="it-IT" sz="4000"/>
            </a:lvl3pPr>
            <a:lvl4pPr>
              <a:defRPr lang="it-IT" sz="4000"/>
            </a:lvl4pPr>
            <a:lvl5pPr>
              <a:defRPr lang="it-IT" sz="4000"/>
            </a:lvl5pPr>
          </a:lstStyle>
          <a:p>
            <a:pPr lvl="0" rtl="0"/>
            <a:r>
              <a:rPr lang="it-IT"/>
              <a:t>Fare clic per inserire il testo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due contenuti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igura a mano libera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9436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3" name="Segnaposto contenut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4864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3" name="Figura a mano libera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4" name="Figura a mano libera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8" name="Figura a mano libera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19" name="Figura a mano libera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it-IT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it-IT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it-IT" sz="2000"/>
            </a:lvl3pPr>
            <a:lvl4pPr marL="1371600" indent="0">
              <a:spcBef>
                <a:spcPts val="1800"/>
              </a:spcBef>
              <a:buFont typeface="+mj-lt"/>
              <a:buNone/>
              <a:defRPr lang="it-IT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endParaRPr lang="it-IT" dirty="0"/>
          </a:p>
        </p:txBody>
      </p:sp>
      <p:sp>
        <p:nvSpPr>
          <p:cNvPr id="2" name="Segnaposto contenut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marL="283464" indent="-283464">
              <a:spcBef>
                <a:spcPts val="1800"/>
              </a:spcBef>
              <a:defRPr lang="it-IT" sz="2000"/>
            </a:lvl2pPr>
            <a:lvl3pPr marL="548640" indent="-283464">
              <a:spcBef>
                <a:spcPts val="1800"/>
              </a:spcBef>
              <a:defRPr lang="it-IT" sz="2000"/>
            </a:lvl3pPr>
            <a:lvl4pPr marL="822960" indent="-283464">
              <a:spcBef>
                <a:spcPts val="1800"/>
              </a:spcBef>
              <a:defRPr lang="it-IT" sz="2000"/>
            </a:lvl4pPr>
            <a:lvl5pPr marL="1005840"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titolo e immagin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o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it-IT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it-IT"/>
              <a:t>Fare clic per inserire il titolo </a:t>
            </a:r>
          </a:p>
        </p:txBody>
      </p:sp>
      <p:sp>
        <p:nvSpPr>
          <p:cNvPr id="3" name="Segnaposto contenut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it-IT" sz="2000"/>
            </a:lvl1pPr>
            <a:lvl2pPr indent="-283464">
              <a:spcBef>
                <a:spcPts val="1800"/>
              </a:spcBef>
              <a:defRPr lang="it-IT" sz="2000"/>
            </a:lvl2pPr>
            <a:lvl3pPr indent="-283464">
              <a:spcBef>
                <a:spcPts val="1800"/>
              </a:spcBef>
              <a:defRPr lang="it-IT" sz="2000"/>
            </a:lvl3pPr>
            <a:lvl4pPr indent="-283464">
              <a:spcBef>
                <a:spcPts val="1800"/>
              </a:spcBef>
              <a:defRPr lang="it-IT" sz="2000"/>
            </a:lvl4pPr>
            <a:lvl5pPr indent="-283464">
              <a:spcBef>
                <a:spcPts val="1800"/>
              </a:spcBef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>
              <a:latin typeface="+mn-lt"/>
            </a:endParaRP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2" name="Segnaposto tito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0" name="Segnaposto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it-IT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it-IT" dirty="0">
              <a:latin typeface="+mn-lt"/>
            </a:endParaRPr>
          </a:p>
        </p:txBody>
      </p:sp>
      <p:sp>
        <p:nvSpPr>
          <p:cNvPr id="32" name="Segnaposto numero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it-IT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it-IT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it-IT">
          <a:solidFill>
            <a:schemeClr val="tx2"/>
          </a:solidFill>
        </a:defRPr>
      </a:lvl2pPr>
      <a:lvl3pPr eaLnBrk="1" hangingPunct="1">
        <a:defRPr lang="it-IT">
          <a:solidFill>
            <a:schemeClr val="tx2"/>
          </a:solidFill>
        </a:defRPr>
      </a:lvl3pPr>
      <a:lvl4pPr eaLnBrk="1" hangingPunct="1">
        <a:defRPr lang="it-IT">
          <a:solidFill>
            <a:schemeClr val="tx2"/>
          </a:solidFill>
        </a:defRPr>
      </a:lvl4pPr>
      <a:lvl5pPr eaLnBrk="1" hangingPunct="1">
        <a:defRPr lang="it-IT">
          <a:solidFill>
            <a:schemeClr val="tx2"/>
          </a:solidFill>
        </a:defRPr>
      </a:lvl5pPr>
      <a:lvl6pPr eaLnBrk="1" hangingPunct="1">
        <a:defRPr lang="it-IT">
          <a:solidFill>
            <a:schemeClr val="tx2"/>
          </a:solidFill>
        </a:defRPr>
      </a:lvl6pPr>
      <a:lvl7pPr eaLnBrk="1" hangingPunct="1">
        <a:defRPr lang="it-IT">
          <a:solidFill>
            <a:schemeClr val="tx2"/>
          </a:solidFill>
        </a:defRPr>
      </a:lvl7pPr>
      <a:lvl8pPr eaLnBrk="1" hangingPunct="1">
        <a:defRPr lang="it-IT">
          <a:solidFill>
            <a:schemeClr val="tx2"/>
          </a:solidFill>
        </a:defRPr>
      </a:lvl8pPr>
      <a:lvl9pPr eaLnBrk="1" hangingPunct="1">
        <a:defRPr lang="it-IT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it-IT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2135" y="4451111"/>
            <a:ext cx="5003094" cy="325754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sz="1800" dirty="0" err="1">
                <a:solidFill>
                  <a:srgbClr val="505050"/>
                </a:solidFill>
              </a:rPr>
              <a:t>Homework</a:t>
            </a:r>
            <a:r>
              <a:rPr lang="it-IT" sz="1800" dirty="0">
                <a:solidFill>
                  <a:srgbClr val="505050"/>
                </a:solidFill>
              </a:rPr>
              <a:t> 3 – Machine Learning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1035" y="3342990"/>
            <a:ext cx="9501362" cy="1184988"/>
          </a:xfrm>
        </p:spPr>
        <p:txBody>
          <a:bodyPr tIns="457200" rtlCol="0"/>
          <a:lstStyle>
            <a:defPPr>
              <a:defRPr lang="it-IT"/>
            </a:defPPr>
          </a:lstStyle>
          <a:p>
            <a:pPr marL="0" indent="0">
              <a:buNone/>
            </a:pPr>
            <a:r>
              <a:rPr lang="en-US" dirty="0">
                <a:latin typeface="+mj-lt"/>
              </a:rPr>
              <a:t>Unlocking MLP Potential on a Modified CIFAR-10</a:t>
            </a:r>
            <a:endParaRPr lang="it-IT" dirty="0">
              <a:latin typeface="+mj-lt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E3F0A55-92CB-427F-21EF-55F160678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107" y="1512739"/>
            <a:ext cx="1967010" cy="846726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978126F8-BC4D-7BCD-0F22-BBE5F8DC528B}"/>
              </a:ext>
            </a:extLst>
          </p:cNvPr>
          <p:cNvSpPr/>
          <p:nvPr/>
        </p:nvSpPr>
        <p:spPr>
          <a:xfrm>
            <a:off x="594360" y="2359465"/>
            <a:ext cx="4082415" cy="74761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Beyond the Pixels:</a:t>
            </a:r>
            <a:endParaRPr lang="it-IT" sz="4400" b="1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8545E57-94B6-C74E-4780-9116284A5751}"/>
              </a:ext>
            </a:extLst>
          </p:cNvPr>
          <p:cNvSpPr/>
          <p:nvPr/>
        </p:nvSpPr>
        <p:spPr>
          <a:xfrm>
            <a:off x="1347224" y="3256980"/>
            <a:ext cx="2223485" cy="172020"/>
          </a:xfrm>
          <a:prstGeom prst="rect">
            <a:avLst/>
          </a:prstGeom>
          <a:solidFill>
            <a:srgbClr val="F9D44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asellaDiTesto 5">
            <a:extLst>
              <a:ext uri="{FF2B5EF4-FFF2-40B4-BE49-F238E27FC236}">
                <a16:creationId xmlns:a16="http://schemas.microsoft.com/office/drawing/2014/main" id="{562277CC-44B7-6DFF-E625-461AF6C5D3E7}"/>
              </a:ext>
            </a:extLst>
          </p:cNvPr>
          <p:cNvSpPr txBox="1"/>
          <p:nvPr/>
        </p:nvSpPr>
        <p:spPr>
          <a:xfrm>
            <a:off x="8098291" y="6231523"/>
            <a:ext cx="37398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it-IT"/>
            </a:defPPr>
            <a:lvl1pPr marL="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sz="16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Alessia Tripolone     1000059364  </a:t>
            </a:r>
          </a:p>
        </p:txBody>
      </p:sp>
      <p:pic>
        <p:nvPicPr>
          <p:cNvPr id="8" name="Elemento grafico 7" descr="Cappello di laurea">
            <a:extLst>
              <a:ext uri="{FF2B5EF4-FFF2-40B4-BE49-F238E27FC236}">
                <a16:creationId xmlns:a16="http://schemas.microsoft.com/office/drawing/2014/main" id="{5E398844-CC12-5CAE-1E2F-3F7F30CBEA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162444">
            <a:off x="10348662" y="210812"/>
            <a:ext cx="1345353" cy="127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E1B6DCD6-C54B-E25A-C08A-12C4632047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925" y="1328677"/>
            <a:ext cx="5486400" cy="521969"/>
          </a:xfrm>
        </p:spPr>
        <p:txBody>
          <a:bodyPr/>
          <a:lstStyle/>
          <a:p>
            <a:r>
              <a:rPr lang="it-IT" sz="4400" dirty="0"/>
              <a:t>Conclusioni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33A4835-DFC5-A789-E082-D2833FC8D8B5}"/>
              </a:ext>
            </a:extLst>
          </p:cNvPr>
          <p:cNvSpPr/>
          <p:nvPr/>
        </p:nvSpPr>
        <p:spPr>
          <a:xfrm>
            <a:off x="542925" y="3858176"/>
            <a:ext cx="2223485" cy="3328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147EED97-6345-6BEB-4530-4BD59B0290F8}"/>
              </a:ext>
            </a:extLst>
          </p:cNvPr>
          <p:cNvSpPr/>
          <p:nvPr/>
        </p:nvSpPr>
        <p:spPr>
          <a:xfrm>
            <a:off x="951848" y="1931521"/>
            <a:ext cx="2223485" cy="12054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711AB0C-5DEB-9A74-E9FE-B251553A5AA3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430958" y="2730921"/>
            <a:ext cx="845178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Il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mirato alla </a:t>
            </a:r>
            <a:r>
              <a:rPr lang="it-IT" altLang="it-IT" sz="18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colorazione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dei quadrati artificial</a:t>
            </a:r>
            <a:r>
              <a:rPr lang="it-IT" altLang="it-IT" sz="18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 è dimostrato 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efficace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it-IT" altLang="it-IT" sz="1800" b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migliorando</a:t>
            </a:r>
            <a:r>
              <a:rPr lang="it-IT" altLang="it-IT" sz="18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 performance del modello.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L'ottimizzazione degli 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iperparametri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tramite </a:t>
            </a:r>
            <a:r>
              <a:rPr kumimoji="0" lang="it-IT" altLang="it-IT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it-IT" altLang="it-IT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 permesso di incrementare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18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ulteriormente l'accuratezza rispetto al modello base.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Il modello finale raggiunge un'</a:t>
            </a:r>
            <a:r>
              <a:rPr kumimoji="0" lang="it-IT" altLang="it-IT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it-IT" sz="1800" b="0" dirty="0"/>
              <a:t>0.5107</a:t>
            </a:r>
            <a:r>
              <a:rPr lang="it-IT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sul test set, dimostrando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18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una buona capacità di generalizzazione, sebbene con margini di miglioramento su classi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18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visivamente simili. </a:t>
            </a:r>
          </a:p>
        </p:txBody>
      </p:sp>
      <p:pic>
        <p:nvPicPr>
          <p:cNvPr id="12" name="Picture 2" descr="Università di Catania | Bestr">
            <a:extLst>
              <a:ext uri="{FF2B5EF4-FFF2-40B4-BE49-F238E27FC236}">
                <a16:creationId xmlns:a16="http://schemas.microsoft.com/office/drawing/2014/main" id="{3EF560B0-8A39-8266-E161-E82D9A952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307" y="5923709"/>
            <a:ext cx="1696422" cy="73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igura a mano libera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1" name="Figura a mano libera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  <p:sp>
          <p:nvSpPr>
            <p:cNvPr id="22" name="Figura a mano libera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it-IT"/>
              </a:defPPr>
            </a:lstStyle>
            <a:p>
              <a:pPr rtl="0"/>
              <a:endParaRPr lang="it-IT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6CCB528-305B-0FAE-242C-722513911008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2077006" y="2694430"/>
            <a:ext cx="871851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Sviluppare e addestrare un classificatore basato su Multi-Layer </a:t>
            </a:r>
            <a:r>
              <a:rPr kumimoji="0" lang="it-IT" altLang="it-IT" sz="1800" b="1" i="0" u="none" strike="noStrike" cap="none" normalizeH="0" baseline="0" dirty="0" err="1">
                <a:ln>
                  <a:noFill/>
                </a:ln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Perceptron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(MLP)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per riconoscere oggetti in immagini provenienti dal dataset CIFAR-10.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it-IT" altLang="it-IT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Valutare l'impatto di una specifica tecnica di </a:t>
            </a:r>
            <a:r>
              <a:rPr kumimoji="0" lang="it-IT" altLang="it-IT" sz="1800" b="1" i="0" u="none" strike="noStrike" cap="none" normalizeH="0" baseline="0" dirty="0" err="1">
                <a:ln>
                  <a:noFill/>
                </a:ln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t-IT" altLang="it-IT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per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eliminare blocchi di colore uniformi, considerati come "rumore", confrontando le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performance del modello su dati originali e dati "puliti".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it-IT" altLang="it-IT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Ottimizzare gli </a:t>
            </a:r>
            <a:r>
              <a:rPr kumimoji="0" lang="it-IT" altLang="it-IT" sz="1800" b="1" i="0" u="none" strike="noStrike" cap="none" normalizeH="0" baseline="0" dirty="0" err="1">
                <a:ln>
                  <a:noFill/>
                </a:ln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iperparametri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della rete neurale tramite </a:t>
            </a:r>
            <a:r>
              <a:rPr kumimoji="0" lang="it-IT" altLang="it-IT" sz="1800" b="1" i="0" u="none" strike="noStrike" cap="none" normalizeH="0" baseline="0" dirty="0" err="1">
                <a:ln>
                  <a:noFill/>
                </a:ln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it-IT" altLang="it-IT" sz="180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per massimizzare l'accuratezza sul test set.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it-IT" altLang="it-IT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o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733" y="653146"/>
            <a:ext cx="10873740" cy="1213913"/>
          </a:xfrm>
        </p:spPr>
        <p:txBody>
          <a:bodyPr rtlCol="0"/>
          <a:lstStyle>
            <a:defPPr>
              <a:defRPr lang="it-IT"/>
            </a:defPPr>
          </a:lstStyle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it-IT" altLang="it-IT" sz="4800" dirty="0"/>
              <a:t>Obiettivo:</a:t>
            </a:r>
          </a:p>
        </p:txBody>
      </p:sp>
      <p:pic>
        <p:nvPicPr>
          <p:cNvPr id="6" name="Picture 2" descr="Università di Catania | Bestr">
            <a:extLst>
              <a:ext uri="{FF2B5EF4-FFF2-40B4-BE49-F238E27FC236}">
                <a16:creationId xmlns:a16="http://schemas.microsoft.com/office/drawing/2014/main" id="{0A276764-D883-C411-9290-8A1F5ED26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307" y="5923709"/>
            <a:ext cx="1696422" cy="73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it-IT"/>
            </a:defPPr>
          </a:lstStyle>
          <a:p>
            <a:r>
              <a:rPr lang="it-IT" dirty="0"/>
              <a:t>Descrizione del Dataset : </a:t>
            </a:r>
            <a:r>
              <a:rPr lang="it-IT" sz="3600" i="1" dirty="0">
                <a:solidFill>
                  <a:srgbClr val="4495A2"/>
                </a:solidFill>
              </a:rPr>
              <a:t>CIFAR-10</a:t>
            </a:r>
            <a:endParaRPr lang="it-IT" dirty="0"/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0BD5AECF-5ABC-481C-8A35-4540D57AC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1" y="2954955"/>
            <a:ext cx="7140718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rtl="0">
              <a:defRPr lang="it-IT"/>
            </a:defPPr>
            <a:lvl1pPr marL="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60.000 immagini </a:t>
            </a: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colori di dimensione 32x32x3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Ogni immagine è assegnata a una delle 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 classi:</a:t>
            </a:r>
          </a:p>
          <a:p>
            <a:pPr>
              <a:lnSpc>
                <a:spcPct val="150000"/>
              </a:lnSpc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Aereo, Automobile, Uccello, Gatto, Nave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ecc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50000"/>
              </a:lnSpc>
            </a:pP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chemeClr val="bg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Caratteristica del Task:</a:t>
            </a:r>
            <a:r>
              <a:rPr lang="it-IT" dirty="0">
                <a:solidFill>
                  <a:schemeClr val="bg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Le immagini del training set presentano dei </a:t>
            </a:r>
            <a:r>
              <a:rPr lang="it-IT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quadrati di colore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uniforme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sovrapposti, che il nostro </a:t>
            </a:r>
            <a:r>
              <a:rPr lang="it-IT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mira a rimuovere</a:t>
            </a:r>
            <a:br>
              <a:rPr kumimoji="0" lang="it-IT" altLang="it-IT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it-IT" altLang="it-IT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Immagine 36">
            <a:extLst>
              <a:ext uri="{FF2B5EF4-FFF2-40B4-BE49-F238E27FC236}">
                <a16:creationId xmlns:a16="http://schemas.microsoft.com/office/drawing/2014/main" id="{43C4D217-03C6-E6E3-CC8D-7551D5DAA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1775" y="2721824"/>
            <a:ext cx="3834880" cy="2962445"/>
          </a:xfrm>
          <a:prstGeom prst="rect">
            <a:avLst/>
          </a:prstGeom>
          <a:noFill/>
        </p:spPr>
      </p:pic>
      <p:pic>
        <p:nvPicPr>
          <p:cNvPr id="38" name="Picture 2" descr="Università di Catania | Bestr">
            <a:extLst>
              <a:ext uri="{FF2B5EF4-FFF2-40B4-BE49-F238E27FC236}">
                <a16:creationId xmlns:a16="http://schemas.microsoft.com/office/drawing/2014/main" id="{0865246A-952C-7B7F-4190-3EA7FFFC7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307" y="5923709"/>
            <a:ext cx="1696422" cy="73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ettangolo 38">
            <a:extLst>
              <a:ext uri="{FF2B5EF4-FFF2-40B4-BE49-F238E27FC236}">
                <a16:creationId xmlns:a16="http://schemas.microsoft.com/office/drawing/2014/main" id="{25B8D84D-F20F-36E0-A26F-72B8B10CB5B4}"/>
              </a:ext>
            </a:extLst>
          </p:cNvPr>
          <p:cNvSpPr/>
          <p:nvPr/>
        </p:nvSpPr>
        <p:spPr>
          <a:xfrm>
            <a:off x="594360" y="2079345"/>
            <a:ext cx="2223485" cy="172020"/>
          </a:xfrm>
          <a:prstGeom prst="rect">
            <a:avLst/>
          </a:prstGeom>
          <a:solidFill>
            <a:srgbClr val="F9D44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90" y="811764"/>
            <a:ext cx="10147897" cy="602730"/>
          </a:xfrm>
        </p:spPr>
        <p:txBody>
          <a:bodyPr rtlCol="0"/>
          <a:lstStyle>
            <a:defPPr>
              <a:defRPr lang="it-IT"/>
            </a:defPPr>
          </a:lstStyle>
          <a:p>
            <a:pPr>
              <a:lnSpc>
                <a:spcPct val="150000"/>
              </a:lnSpc>
            </a:pPr>
            <a:r>
              <a:rPr lang="it-IT" sz="3200" dirty="0" err="1"/>
              <a:t>Preprocessing</a:t>
            </a:r>
            <a:r>
              <a:rPr lang="it-IT" sz="3200" dirty="0"/>
              <a:t> dei dati</a:t>
            </a:r>
            <a:br>
              <a:rPr lang="it-IT" sz="3200" dirty="0"/>
            </a:br>
            <a:r>
              <a:rPr lang="it-IT" sz="1600" b="0" dirty="0"/>
              <a:t>Sono stati definiti due percorsi di elaborazione dei dati per valutare l'efficacia della pulizia.</a:t>
            </a:r>
            <a:endParaRPr lang="it-IT" sz="3200" b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B6F5563F-082D-450B-226D-DC2B45AE0F00}"/>
              </a:ext>
            </a:extLst>
          </p:cNvPr>
          <p:cNvSpPr/>
          <p:nvPr/>
        </p:nvSpPr>
        <p:spPr>
          <a:xfrm>
            <a:off x="3586571" y="6242776"/>
            <a:ext cx="2223485" cy="1720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754AB4F3-01A9-DFDE-B3E4-24E385523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367" y="1723697"/>
            <a:ext cx="9756362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Dati "Puliti</a:t>
            </a:r>
            <a:r>
              <a:rPr lang="it-IT" altLang="it-IT" b="1" dirty="0">
                <a:solidFill>
                  <a:schemeClr val="bg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Rimozione Blocchi Uniformi: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È stata applicata una funzione </a:t>
            </a:r>
            <a:r>
              <a:rPr kumimoji="0" lang="it-IT" altLang="it-IT" sz="1600" b="1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rimuovi_quadrati_uniformi_5x5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che analizza ogni immagine con una finestra mobile 5x5. Se la varianza dei pixel all'interno della finestra è inferiore a una soglia, il blocco viene sostituito con del bianco (255).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it-IT" altLang="it-IT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Flattening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 immagini (32x32x3) sono state trasformate in vettori di 3072 elementi.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9D448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Standardizzazione: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 dati sono stati scalati con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per avere media 0 e </a:t>
            </a:r>
            <a:r>
              <a:rPr lang="it-IT" altLang="it-IT" sz="16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deviazione standard</a:t>
            </a:r>
            <a:r>
              <a:rPr kumimoji="0" lang="it-IT" altLang="it-IT" sz="16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2. Dati Originali</a:t>
            </a: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tx2">
                  <a:lumMod val="75000"/>
                </a:schemeClr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Vengono eseguiti solo i passaggi di </a:t>
            </a:r>
            <a:r>
              <a:rPr kumimoji="0" lang="it-IT" altLang="it-IT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Flattening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kumimoji="0" lang="it-IT" altLang="it-IT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Standardizzazione</a:t>
            </a:r>
            <a:r>
              <a:rPr kumimoji="0" lang="it-IT" altLang="it-IT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D7995D3-CA81-8666-D2AB-2386FF34E4E9}"/>
              </a:ext>
            </a:extLst>
          </p:cNvPr>
          <p:cNvSpPr/>
          <p:nvPr/>
        </p:nvSpPr>
        <p:spPr>
          <a:xfrm>
            <a:off x="955339" y="1551677"/>
            <a:ext cx="2223485" cy="17202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Picture 2" descr="Università di Catania | Bestr">
            <a:extLst>
              <a:ext uri="{FF2B5EF4-FFF2-40B4-BE49-F238E27FC236}">
                <a16:creationId xmlns:a16="http://schemas.microsoft.com/office/drawing/2014/main" id="{E41164E7-2474-FC06-CFBD-B2FD1D3F3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307" y="5923709"/>
            <a:ext cx="1696422" cy="73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923729"/>
            <a:ext cx="10972800" cy="1026276"/>
          </a:xfrm>
        </p:spPr>
        <p:txBody>
          <a:bodyPr rtlCol="0"/>
          <a:lstStyle>
            <a:defPPr>
              <a:defRPr lang="it-IT"/>
            </a:defPPr>
          </a:lstStyle>
          <a:p>
            <a:pPr>
              <a:lnSpc>
                <a:spcPct val="150000"/>
              </a:lnSpc>
            </a:pPr>
            <a:r>
              <a:rPr lang="it-IT" sz="3600" dirty="0"/>
              <a:t>Metodologia - Modellazione e Addestramento</a:t>
            </a:r>
            <a:br>
              <a:rPr lang="it-IT" dirty="0"/>
            </a:br>
            <a:r>
              <a:rPr lang="it-IT" sz="1800" dirty="0"/>
              <a:t>Il modello scelto per la classificazione è una rete neurale Multi-Layer </a:t>
            </a:r>
            <a:r>
              <a:rPr lang="it-IT" sz="1800" dirty="0" err="1"/>
              <a:t>Perceptron</a:t>
            </a:r>
            <a:r>
              <a:rPr lang="it-IT" sz="1800" dirty="0"/>
              <a:t> (MLP).</a:t>
            </a:r>
            <a:endParaRPr lang="it-IT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1018990A-4968-A86E-DDB6-89E238E71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25" y="2640192"/>
            <a:ext cx="1086425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Fase 1: Confronto del 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endParaRPr kumimoji="0" lang="it-IT" altLang="it-IT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Sono stati addestrati due modelli MLP con la stessa architettura (128, 64):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mlp_orig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Addestrato sui dati 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originali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mlp_pulite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Addestrato sui dati 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puliti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L'obiettivo è stato confrontare le loro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sul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set per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determinarel'utilità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della pulizia.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Fase 2: Ottimizzazione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È stata eseguita una 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it-IT" altLang="it-IT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sui dati 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puliti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 trovare la combinazione ottimale di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iperparametri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56AE3D7-4A26-BF0A-8DC9-36CA56698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061" y="5242344"/>
            <a:ext cx="65" cy="1846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Picture 2" descr="Università di Catania | Bestr">
            <a:extLst>
              <a:ext uri="{FF2B5EF4-FFF2-40B4-BE49-F238E27FC236}">
                <a16:creationId xmlns:a16="http://schemas.microsoft.com/office/drawing/2014/main" id="{EB094935-00C8-EBDD-FA71-5E788EA0E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307" y="5923709"/>
            <a:ext cx="1696422" cy="73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F3E99294-6B23-5314-2B2B-8E311C9D4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" y="5245904"/>
            <a:ext cx="10664384" cy="338554"/>
          </a:xfrm>
          <a:prstGeom prst="rect">
            <a:avLst/>
          </a:prstGeom>
          <a:solidFill>
            <a:srgbClr val="F9D448">
              <a:alpha val="30000"/>
            </a:srgb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it-IT" altLang="it-IT" sz="1000" dirty="0">
                <a:solidFill>
                  <a:schemeClr val="bg1"/>
                </a:solidFill>
                <a:latin typeface="inherit"/>
              </a:rPr>
              <a:t>         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param_grid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=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{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'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hidden_layer_sizes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':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[(100,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100,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100,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100,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100,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50),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(100,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100,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100,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100,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50,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50)],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'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activation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':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['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relu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',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'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tanh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'],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'solver':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['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adam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',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'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sgd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'],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'alpha':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[0.01,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0.1,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1]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 Mono" panose="00000009000000000000" pitchFamily="49" charset="0"/>
              </a:rPr>
              <a:t> 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nherit"/>
              </a:rPr>
              <a:t>}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 Mono" panose="00000009000000000000" pitchFamily="49" charset="0"/>
              </a:rPr>
              <a:t> </a:t>
            </a:r>
            <a:br>
              <a:rPr kumimoji="0" lang="it-IT" altLang="it-IT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endParaRPr kumimoji="0" lang="it-IT" altLang="it-IT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43030"/>
            <a:ext cx="10972800" cy="1188720"/>
          </a:xfrm>
        </p:spPr>
        <p:txBody>
          <a:bodyPr rtlCol="0"/>
          <a:lstStyle>
            <a:defPPr>
              <a:defRPr lang="it-IT"/>
            </a:defPPr>
          </a:lstStyle>
          <a:p>
            <a:r>
              <a:rPr lang="it-IT" sz="3600" dirty="0"/>
              <a:t>Risultati - Efficacia del </a:t>
            </a:r>
            <a:r>
              <a:rPr lang="it-IT" sz="3600" dirty="0" err="1"/>
              <a:t>Preprocessing</a:t>
            </a:r>
            <a:br>
              <a:rPr lang="it-IT" dirty="0"/>
            </a:br>
            <a:endParaRPr lang="it-IT" sz="1600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794201FE-18E5-3416-B799-03925E1DCF4F}"/>
              </a:ext>
            </a:extLst>
          </p:cNvPr>
          <p:cNvSpPr/>
          <p:nvPr/>
        </p:nvSpPr>
        <p:spPr>
          <a:xfrm>
            <a:off x="11084767" y="2552359"/>
            <a:ext cx="821094" cy="4320072"/>
          </a:xfrm>
          <a:prstGeom prst="rect">
            <a:avLst/>
          </a:prstGeom>
          <a:solidFill>
            <a:srgbClr val="F9D4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DA2CC139-2C42-9B70-BAE6-8362A25A2D89}"/>
              </a:ext>
            </a:extLst>
          </p:cNvPr>
          <p:cNvSpPr/>
          <p:nvPr/>
        </p:nvSpPr>
        <p:spPr>
          <a:xfrm rot="16200000">
            <a:off x="10657814" y="4123274"/>
            <a:ext cx="996978" cy="207139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56904A53-513C-4E51-891C-1A15F580179E}"/>
              </a:ext>
            </a:extLst>
          </p:cNvPr>
          <p:cNvSpPr/>
          <p:nvPr/>
        </p:nvSpPr>
        <p:spPr>
          <a:xfrm rot="16200000">
            <a:off x="10242907" y="2975706"/>
            <a:ext cx="730249" cy="20713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F0C6C16-3612-5C80-D2C6-2247A86F2222}"/>
              </a:ext>
            </a:extLst>
          </p:cNvPr>
          <p:cNvSpPr txBox="1"/>
          <p:nvPr/>
        </p:nvSpPr>
        <p:spPr>
          <a:xfrm>
            <a:off x="1632857" y="4712395"/>
            <a:ext cx="76512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 confronto delle performance dei due modelli base sul </a:t>
            </a:r>
            <a:r>
              <a:rPr lang="it-IT" sz="1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</a:t>
            </a:r>
            <a:r>
              <a:rPr lang="it-IT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 ha mostrato che la pulizia delle immagini ha un impatto positivo.</a:t>
            </a:r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7502A9A1-53FF-32A6-4AA7-F7C71ABC4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687311"/>
              </p:ext>
            </p:extLst>
          </p:nvPr>
        </p:nvGraphicFramePr>
        <p:xfrm>
          <a:off x="927672" y="2872739"/>
          <a:ext cx="8128000" cy="11125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2700312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76705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600" b="1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MODELLO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ACCURACY SU VALIDATION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7096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MLP su dati Originali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0.3369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631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MLP su dati Puliti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0.4796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538008"/>
                  </a:ext>
                </a:extLst>
              </a:tr>
            </a:tbl>
          </a:graphicData>
        </a:graphic>
      </p:graphicFrame>
      <p:sp>
        <p:nvSpPr>
          <p:cNvPr id="12" name="Rettangolo 11">
            <a:extLst>
              <a:ext uri="{FF2B5EF4-FFF2-40B4-BE49-F238E27FC236}">
                <a16:creationId xmlns:a16="http://schemas.microsoft.com/office/drawing/2014/main" id="{08D1A412-E417-F4A1-11C9-D71003EC792D}"/>
              </a:ext>
            </a:extLst>
          </p:cNvPr>
          <p:cNvSpPr/>
          <p:nvPr/>
        </p:nvSpPr>
        <p:spPr>
          <a:xfrm>
            <a:off x="590938" y="2076971"/>
            <a:ext cx="2223485" cy="1205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Elemento grafico 13" descr="Badge Tick1 con riempimento a tinta unita">
            <a:extLst>
              <a:ext uri="{FF2B5EF4-FFF2-40B4-BE49-F238E27FC236}">
                <a16:creationId xmlns:a16="http://schemas.microsoft.com/office/drawing/2014/main" id="{05CEA4ED-57C5-0688-1461-6E95E4CCF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0620" y="4660483"/>
            <a:ext cx="712237" cy="712237"/>
          </a:xfrm>
          <a:prstGeom prst="rect">
            <a:avLst/>
          </a:prstGeom>
        </p:spPr>
      </p:pic>
      <p:pic>
        <p:nvPicPr>
          <p:cNvPr id="15" name="Picture 2" descr="Università di Catania | Bestr">
            <a:extLst>
              <a:ext uri="{FF2B5EF4-FFF2-40B4-BE49-F238E27FC236}">
                <a16:creationId xmlns:a16="http://schemas.microsoft.com/office/drawing/2014/main" id="{EC1938E6-225C-0CEA-A125-D1A66ED6B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307" y="5923709"/>
            <a:ext cx="1696422" cy="73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411BFD-E64F-C33E-DBEF-660F451C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67" y="811761"/>
            <a:ext cx="10972800" cy="914309"/>
          </a:xfrm>
        </p:spPr>
        <p:txBody>
          <a:bodyPr/>
          <a:lstStyle/>
          <a:p>
            <a:r>
              <a:rPr lang="it-IT" sz="3600" dirty="0"/>
              <a:t>Risultati - Ottimizzazione e Performance Finali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87EB4E7-C6BB-87E7-1D8E-C0B3CBDE6F57}"/>
              </a:ext>
            </a:extLst>
          </p:cNvPr>
          <p:cNvSpPr/>
          <p:nvPr/>
        </p:nvSpPr>
        <p:spPr>
          <a:xfrm>
            <a:off x="590938" y="2076971"/>
            <a:ext cx="2223485" cy="1205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B8E3D78-DA14-516D-BE3E-4727AACA4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971" y="2548416"/>
            <a:ext cx="937115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 identificato i seguenti </a:t>
            </a:r>
            <a:r>
              <a:rPr kumimoji="0" lang="it-IT" altLang="it-IT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iperparametri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come ottimali: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Il modello finale, addestrato con questi parametri, ha ottenuto le seguenti performance sul </a:t>
            </a:r>
            <a:r>
              <a:rPr kumimoji="0" lang="it-IT" altLang="it-IT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Set</a:t>
            </a:r>
            <a:r>
              <a:rPr kumimoji="0" lang="it-IT" altLang="it-IT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3C6BE96A-DED7-4045-067B-BC0B6EC11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9530920"/>
              </p:ext>
            </p:extLst>
          </p:nvPr>
        </p:nvGraphicFramePr>
        <p:xfrm>
          <a:off x="1044833" y="4183273"/>
          <a:ext cx="5794118" cy="147732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212717">
                  <a:extLst>
                    <a:ext uri="{9D8B030D-6E8A-4147-A177-3AD203B41FA5}">
                      <a16:colId xmlns:a16="http://schemas.microsoft.com/office/drawing/2014/main" val="2358557584"/>
                    </a:ext>
                  </a:extLst>
                </a:gridCol>
                <a:gridCol w="3581401">
                  <a:extLst>
                    <a:ext uri="{9D8B030D-6E8A-4147-A177-3AD203B41FA5}">
                      <a16:colId xmlns:a16="http://schemas.microsoft.com/office/drawing/2014/main" val="1745267199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b="0" dirty="0" err="1"/>
                        <a:t>Accuracy</a:t>
                      </a:r>
                      <a:endParaRPr lang="it-IT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0.5107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431676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0.5131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194282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0.5107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428937"/>
                  </a:ext>
                </a:extLst>
              </a:tr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F1 -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0" dirty="0"/>
                        <a:t>0.5062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213385"/>
                  </a:ext>
                </a:extLst>
              </a:tr>
            </a:tbl>
          </a:graphicData>
        </a:graphic>
      </p:graphicFrame>
      <p:pic>
        <p:nvPicPr>
          <p:cNvPr id="11" name="Picture 2" descr="Università di Catania | Bestr">
            <a:extLst>
              <a:ext uri="{FF2B5EF4-FFF2-40B4-BE49-F238E27FC236}">
                <a16:creationId xmlns:a16="http://schemas.microsoft.com/office/drawing/2014/main" id="{6BFF3F82-D687-ED60-4A13-F8F1EBC2E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307" y="5923709"/>
            <a:ext cx="1696422" cy="73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81B42C44-8A6D-E594-E4E9-52C4F63762E6}"/>
              </a:ext>
            </a:extLst>
          </p:cNvPr>
          <p:cNvSpPr/>
          <p:nvPr/>
        </p:nvSpPr>
        <p:spPr>
          <a:xfrm>
            <a:off x="11215086" y="-22793"/>
            <a:ext cx="821094" cy="3451793"/>
          </a:xfrm>
          <a:prstGeom prst="rect">
            <a:avLst/>
          </a:prstGeom>
          <a:solidFill>
            <a:srgbClr val="F9D4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C76A45D-2AE1-E639-5C95-0E21B8A93B5B}"/>
              </a:ext>
            </a:extLst>
          </p:cNvPr>
          <p:cNvSpPr/>
          <p:nvPr/>
        </p:nvSpPr>
        <p:spPr>
          <a:xfrm rot="16200000">
            <a:off x="10792811" y="-525717"/>
            <a:ext cx="730249" cy="20713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79068F36-8AE5-2479-99A2-7845A3EE28F9}"/>
              </a:ext>
            </a:extLst>
          </p:cNvPr>
          <p:cNvSpPr/>
          <p:nvPr/>
        </p:nvSpPr>
        <p:spPr>
          <a:xfrm rot="16200000">
            <a:off x="11209504" y="512925"/>
            <a:ext cx="524974" cy="14400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BC20C29-679E-ADA6-4E9C-656D0FC24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7665" y="3071636"/>
            <a:ext cx="8276254" cy="430887"/>
          </a:xfrm>
          <a:prstGeom prst="rect">
            <a:avLst/>
          </a:prstGeom>
          <a:solidFill>
            <a:srgbClr val="F9D448">
              <a:alpha val="50000"/>
            </a:srgb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 Mono" panose="00000009000000000000" pitchFamily="49" charset="0"/>
              </a:rPr>
              <a:t>  {'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Roboto Mono" panose="00000009000000000000" pitchFamily="49" charset="0"/>
              </a:rPr>
              <a:t>activation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 Mono" panose="00000009000000000000" pitchFamily="49" charset="0"/>
              </a:rPr>
              <a:t>': '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Roboto Mono" panose="00000009000000000000" pitchFamily="49" charset="0"/>
              </a:rPr>
              <a:t>relu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 Mono" panose="00000009000000000000" pitchFamily="49" charset="0"/>
              </a:rPr>
              <a:t>', 'alpha': 1, '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Roboto Mono" panose="00000009000000000000" pitchFamily="49" charset="0"/>
              </a:rPr>
              <a:t>hidden_layer_sizes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 Mono" panose="00000009000000000000" pitchFamily="49" charset="0"/>
              </a:rPr>
              <a:t>': (100, 100, 100, 100, 100, 50), 'solver': '</a:t>
            </a:r>
            <a:r>
              <a:rPr kumimoji="0" lang="it-IT" altLang="it-IT" sz="10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Roboto Mono" panose="00000009000000000000" pitchFamily="49" charset="0"/>
              </a:rPr>
              <a:t>adam</a:t>
            </a:r>
            <a:r>
              <a:rPr kumimoji="0" lang="it-IT" altLang="it-IT" sz="1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Roboto Mono" panose="00000009000000000000" pitchFamily="49" charset="0"/>
              </a:rPr>
              <a:t>'} </a:t>
            </a:r>
            <a:br>
              <a:rPr kumimoji="0" lang="it-IT" altLang="it-IT" sz="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</a:b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756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0A5C4-63DE-0F9F-36E8-65ACC3999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4CE809-77D3-C713-5DC7-FC80CA49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32488"/>
            <a:ext cx="10972800" cy="645462"/>
          </a:xfrm>
        </p:spPr>
        <p:txBody>
          <a:bodyPr rtlCol="0"/>
          <a:lstStyle>
            <a:defPPr>
              <a:defRPr lang="it-IT"/>
            </a:defPPr>
          </a:lstStyle>
          <a:p>
            <a:pPr>
              <a:lnSpc>
                <a:spcPct val="150000"/>
              </a:lnSpc>
            </a:pPr>
            <a:r>
              <a:rPr lang="it-IT" sz="4000" dirty="0"/>
              <a:t>Matrice di Confusione</a:t>
            </a:r>
          </a:p>
        </p:txBody>
      </p:sp>
      <p:pic>
        <p:nvPicPr>
          <p:cNvPr id="13" name="Picture 2" descr="Università di Catania | Bestr">
            <a:extLst>
              <a:ext uri="{FF2B5EF4-FFF2-40B4-BE49-F238E27FC236}">
                <a16:creationId xmlns:a16="http://schemas.microsoft.com/office/drawing/2014/main" id="{8CDB5213-9D4D-E6B2-DA1F-D60973289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307" y="5942371"/>
            <a:ext cx="1696422" cy="73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60032793-A9BB-97C3-E63E-2A799F3C79B1}"/>
              </a:ext>
            </a:extLst>
          </p:cNvPr>
          <p:cNvSpPr txBox="1"/>
          <p:nvPr/>
        </p:nvSpPr>
        <p:spPr>
          <a:xfrm>
            <a:off x="605518" y="3041194"/>
            <a:ext cx="661399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it-IT" b="1" dirty="0">
                <a:solidFill>
                  <a:schemeClr val="bg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Analisi:</a:t>
            </a:r>
            <a:endParaRPr lang="it-IT" dirty="0">
              <a:solidFill>
                <a:schemeClr val="bg1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 diagonale principale mostra le predizioni corrette per</a:t>
            </a:r>
          </a:p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ciascuna classe.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valori fuori dalla diagonale indicano le confusioni più comuni. </a:t>
            </a:r>
          </a:p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Ad esempio, si nota che la classe </a:t>
            </a:r>
            <a:r>
              <a:rPr lang="it-IT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"Automobile" (Car)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viene spesso</a:t>
            </a:r>
          </a:p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confusa con la classe </a:t>
            </a:r>
            <a:r>
              <a:rPr lang="it-IT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"Trattore" (Truck)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viceversa, a causa della</a:t>
            </a:r>
          </a:p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loro somiglianza visiva.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Classi come </a:t>
            </a:r>
            <a:r>
              <a:rPr lang="it-IT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"Automobile"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it-IT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"Nave"</a:t>
            </a: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mostrano un'alta accuratezza,</a:t>
            </a:r>
          </a:p>
          <a:p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venendo confuse raramente.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2AB54CB-7EEF-13D9-C250-444EABF3A52B}"/>
              </a:ext>
            </a:extLst>
          </p:cNvPr>
          <p:cNvSpPr/>
          <p:nvPr/>
        </p:nvSpPr>
        <p:spPr>
          <a:xfrm>
            <a:off x="590938" y="2076970"/>
            <a:ext cx="2223485" cy="3178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4D4DBFB-4D90-5065-0EBD-860B99B83583}"/>
              </a:ext>
            </a:extLst>
          </p:cNvPr>
          <p:cNvSpPr/>
          <p:nvPr/>
        </p:nvSpPr>
        <p:spPr>
          <a:xfrm>
            <a:off x="609600" y="1515027"/>
            <a:ext cx="2223485" cy="1205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805195C-D8B1-2F30-6C5B-F4F7F583F8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" y="1995684"/>
            <a:ext cx="9534525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L'analisi della matrice di confusione del modello ottimale sul test set rivela i punti di forza e di debolezza del classificatore.</a:t>
            </a:r>
            <a:endParaRPr kumimoji="0" lang="it-IT" altLang="it-IT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A5A4E5E-4F3A-46D2-6883-6A12E1399933}"/>
              </a:ext>
            </a:extLst>
          </p:cNvPr>
          <p:cNvSpPr/>
          <p:nvPr/>
        </p:nvSpPr>
        <p:spPr>
          <a:xfrm rot="16200000">
            <a:off x="-775147" y="4327056"/>
            <a:ext cx="2550862" cy="48062"/>
          </a:xfrm>
          <a:prstGeom prst="rect">
            <a:avLst/>
          </a:prstGeom>
          <a:solidFill>
            <a:srgbClr val="F9D44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7FC78685-89F1-FBD0-12CF-9F5451B0A89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54" r="3735" b="28"/>
          <a:stretch>
            <a:fillRect/>
          </a:stretch>
        </p:blipFill>
        <p:spPr>
          <a:xfrm>
            <a:off x="7182789" y="2430960"/>
            <a:ext cx="4126895" cy="349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39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FC8BCB73-1FC3-B7BD-A657-3B0404851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396" y="2431539"/>
            <a:ext cx="11301221" cy="262896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609599"/>
            <a:ext cx="9525001" cy="898977"/>
          </a:xfrm>
        </p:spPr>
        <p:txBody>
          <a:bodyPr rtlCol="0"/>
          <a:lstStyle>
            <a:defPPr>
              <a:defRPr lang="it-IT"/>
            </a:defPPr>
          </a:lstStyle>
          <a:p>
            <a:r>
              <a:rPr lang="it-IT" sz="3200" dirty="0"/>
              <a:t>Risultati - Esempi di Classificazione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8EC75371-9EF4-E724-A152-A627ED6B91BC}"/>
              </a:ext>
            </a:extLst>
          </p:cNvPr>
          <p:cNvSpPr/>
          <p:nvPr/>
        </p:nvSpPr>
        <p:spPr>
          <a:xfrm>
            <a:off x="594360" y="1676952"/>
            <a:ext cx="2223485" cy="12054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42E55FE2-1287-8197-B69E-89A4F7BCCE25}"/>
              </a:ext>
            </a:extLst>
          </p:cNvPr>
          <p:cNvSpPr/>
          <p:nvPr/>
        </p:nvSpPr>
        <p:spPr>
          <a:xfrm>
            <a:off x="6324600" y="6248401"/>
            <a:ext cx="2223485" cy="1205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2" descr="Università di Catania | Bestr">
            <a:extLst>
              <a:ext uri="{FF2B5EF4-FFF2-40B4-BE49-F238E27FC236}">
                <a16:creationId xmlns:a16="http://schemas.microsoft.com/office/drawing/2014/main" id="{89803501-013A-2144-410C-54A705B6B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307" y="5923709"/>
            <a:ext cx="1696422" cy="73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4_TF78853419_Win32" id="{3ED6E92A-08EA-49C8-8CDD-3C359BC72750}" vid="{18A8D122-DF74-4B77-85CD-55A103CD41C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{71E1EC60-1F85-4D19-B06B-D6AAA42E0899}tf78853419_win32</Template>
  <TotalTime>0</TotalTime>
  <Words>762</Words>
  <Application>Microsoft Office PowerPoint</Application>
  <PresentationFormat>Widescreen</PresentationFormat>
  <Paragraphs>99</Paragraphs>
  <Slides>10</Slides>
  <Notes>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20" baseType="lpstr">
      <vt:lpstr>Aharoni</vt:lpstr>
      <vt:lpstr>Arial</vt:lpstr>
      <vt:lpstr>Calibri</vt:lpstr>
      <vt:lpstr>Franklin Gothic Book</vt:lpstr>
      <vt:lpstr>Franklin Gothic Demi</vt:lpstr>
      <vt:lpstr>inherit</vt:lpstr>
      <vt:lpstr>Roboto Mono</vt:lpstr>
      <vt:lpstr>Times New Roman</vt:lpstr>
      <vt:lpstr>Wingdings</vt:lpstr>
      <vt:lpstr>Personalizzata</vt:lpstr>
      <vt:lpstr>Homework 3 – Machine Learning</vt:lpstr>
      <vt:lpstr>Obiettivo:</vt:lpstr>
      <vt:lpstr>Descrizione del Dataset : CIFAR-10</vt:lpstr>
      <vt:lpstr>Preprocessing dei dati Sono stati definiti due percorsi di elaborazione dei dati per valutare l'efficacia della pulizia.</vt:lpstr>
      <vt:lpstr>Metodologia - Modellazione e Addestramento Il modello scelto per la classificazione è una rete neurale Multi-Layer Perceptron (MLP).</vt:lpstr>
      <vt:lpstr>Risultati - Efficacia del Preprocessing </vt:lpstr>
      <vt:lpstr>Risultati - Ottimizzazione e Performance Finali</vt:lpstr>
      <vt:lpstr>Matrice di Confusione</vt:lpstr>
      <vt:lpstr>Risultati - Esempi di Classificazione</vt:lpstr>
      <vt:lpstr>Conclusioni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ALESSIA TRIPOLONE</dc:creator>
  <cp:lastModifiedBy>ALESSIA TRIPOLONE</cp:lastModifiedBy>
  <cp:revision>7</cp:revision>
  <dcterms:created xsi:type="dcterms:W3CDTF">2025-06-10T13:42:19Z</dcterms:created>
  <dcterms:modified xsi:type="dcterms:W3CDTF">2025-06-18T13:33:40Z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