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2" r:id="rId7"/>
    <p:sldId id="273" r:id="rId8"/>
    <p:sldId id="268" r:id="rId9"/>
    <p:sldId id="269" r:id="rId10"/>
    <p:sldId id="271" r:id="rId11"/>
    <p:sldId id="275" r:id="rId12"/>
    <p:sldId id="272" r:id="rId13"/>
    <p:sldId id="270" r:id="rId14"/>
    <p:sldId id="274" r:id="rId15"/>
    <p:sldId id="261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71671" autoAdjust="0"/>
  </p:normalViewPr>
  <p:slideViewPr>
    <p:cSldViewPr snapToGrid="0" showGuides="1">
      <p:cViewPr varScale="1">
        <p:scale>
          <a:sx n="64" d="100"/>
          <a:sy n="64" d="100"/>
        </p:scale>
        <p:origin x="13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15F1-A884-4072-AF81-CF7FA1F68F6D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1006-93ED-417B-8D1C-79E5B3A3D05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4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Nel QDC</a:t>
            </a:r>
            <a:r>
              <a:rPr lang="it-CH" baseline="0" dirty="0" smtClean="0"/>
              <a:t> ci è stato richiesto di fare una pagina internet con al suo interno diversi campi in cui inserire i dati richiesti, come nome, cognome e così via.</a:t>
            </a:r>
          </a:p>
          <a:p>
            <a:r>
              <a:rPr lang="it-CH" baseline="0" dirty="0" smtClean="0"/>
              <a:t>I dati vengono poi salvati in un file csv.</a:t>
            </a:r>
          </a:p>
          <a:p>
            <a:r>
              <a:rPr lang="it-CH" baseline="0" dirty="0" smtClean="0"/>
              <a:t>Cos’è? È un file da cui si può creare una tabella facilmente, la prima riga rappresenta le colonne e le altre i campi.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49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1-&gt; Problemi con php in </a:t>
            </a:r>
            <a:r>
              <a:rPr lang="it-CH" dirty="0" err="1" smtClean="0"/>
              <a:t>windows</a:t>
            </a:r>
            <a:r>
              <a:rPr lang="it-CH" dirty="0" smtClean="0"/>
              <a:t> 8</a:t>
            </a:r>
          </a:p>
          <a:p>
            <a:r>
              <a:rPr lang="it-CH" baseline="0" dirty="0" smtClean="0"/>
              <a:t> Sono passata a </a:t>
            </a:r>
            <a:r>
              <a:rPr lang="it-CH" baseline="0" dirty="0" err="1" smtClean="0"/>
              <a:t>windows</a:t>
            </a:r>
            <a:r>
              <a:rPr lang="it-CH" baseline="0" dirty="0" smtClean="0"/>
              <a:t> 10</a:t>
            </a:r>
          </a:p>
          <a:p>
            <a:endParaRPr lang="it-CH" baseline="0" dirty="0" smtClean="0"/>
          </a:p>
          <a:p>
            <a:r>
              <a:rPr lang="it-CH" baseline="0" dirty="0" smtClean="0"/>
              <a:t>2-&gt; Problemi nel salvare i dati inizialmente perché non me li divideva</a:t>
            </a:r>
          </a:p>
          <a:p>
            <a:r>
              <a:rPr lang="it-CH" baseline="0" dirty="0" smtClean="0"/>
              <a:t>  Risolto poco dopo</a:t>
            </a:r>
          </a:p>
          <a:p>
            <a:r>
              <a:rPr lang="it-CH" baseline="0" dirty="0" smtClean="0"/>
              <a:t>  Ho guardato il codice ed era un piccolo errore</a:t>
            </a:r>
          </a:p>
          <a:p>
            <a:endParaRPr lang="it-CH" baseline="0" dirty="0" smtClean="0"/>
          </a:p>
          <a:p>
            <a:r>
              <a:rPr lang="it-CH" baseline="0" dirty="0" smtClean="0"/>
              <a:t>3-&gt; Nessun problema</a:t>
            </a:r>
          </a:p>
          <a:p>
            <a:r>
              <a:rPr lang="it-CH" baseline="0" dirty="0" smtClean="0"/>
              <a:t>     Funzionava tutto subito</a:t>
            </a:r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2508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Problemi -&gt; Pochi, principalmente windows8</a:t>
            </a:r>
          </a:p>
          <a:p>
            <a:r>
              <a:rPr lang="it-CH" dirty="0" smtClean="0"/>
              <a:t>Soluzioni -&gt; </a:t>
            </a:r>
            <a:r>
              <a:rPr lang="it-CH" dirty="0" err="1" smtClean="0"/>
              <a:t>windows</a:t>
            </a:r>
            <a:r>
              <a:rPr lang="it-CH" baseline="0" dirty="0" smtClean="0"/>
              <a:t> 10</a:t>
            </a:r>
          </a:p>
          <a:p>
            <a:r>
              <a:rPr lang="it-CH" baseline="0" dirty="0" err="1" smtClean="0"/>
              <a:t>Tempitiche</a:t>
            </a:r>
            <a:r>
              <a:rPr lang="it-CH" baseline="0" dirty="0" smtClean="0"/>
              <a:t> -&gt; ho perso tempo</a:t>
            </a:r>
            <a:endParaRPr lang="it-CH" dirty="0" smtClean="0"/>
          </a:p>
          <a:p>
            <a:pPr lvl="2"/>
            <a:r>
              <a:rPr lang="it-CH" dirty="0" smtClean="0"/>
              <a:t>Ho calcolato male i tempi e avrò lavorato 5 ore circa a casa</a:t>
            </a:r>
            <a:endParaRPr lang="it-CH" baseline="0" dirty="0" smtClean="0"/>
          </a:p>
          <a:p>
            <a:pPr lvl="2"/>
            <a:r>
              <a:rPr lang="it-CH" baseline="0" dirty="0" smtClean="0"/>
              <a:t>Ho perso tempo nel fare l’interfaccia grafica perché non ho guardato molto l’orario</a:t>
            </a:r>
            <a:endParaRPr lang="it-CH" dirty="0" smtClean="0"/>
          </a:p>
          <a:p>
            <a:pPr lvl="2"/>
            <a:r>
              <a:rPr lang="it-CH" dirty="0" smtClean="0"/>
              <a:t>Il progetto è stato più complicato di quanto avevo</a:t>
            </a:r>
            <a:r>
              <a:rPr lang="it-CH" baseline="0" dirty="0" smtClean="0"/>
              <a:t> pensato perché avevo sottovalutato dei punti. Cioè che era da tanto che non usavo ne php ne </a:t>
            </a:r>
            <a:r>
              <a:rPr lang="it-CH" baseline="0" dirty="0" err="1" smtClean="0"/>
              <a:t>javascript</a:t>
            </a:r>
            <a:endParaRPr lang="it-CH" baseline="0" dirty="0" smtClean="0"/>
          </a:p>
          <a:p>
            <a:pPr lvl="2"/>
            <a:r>
              <a:rPr lang="it-CH" baseline="0" dirty="0" smtClean="0"/>
              <a:t>Ci ho ripreso la mano subito ma ho perso un’oretta a riguardare i vecchi esercizi</a:t>
            </a:r>
          </a:p>
          <a:p>
            <a:endParaRPr lang="it-CH" baseline="0" dirty="0" smtClean="0"/>
          </a:p>
          <a:p>
            <a:r>
              <a:rPr lang="it-CH" baseline="0" dirty="0" smtClean="0"/>
              <a:t>Commenti -&gt; È stato un bel progetto, ho imparato che anche se esagero un po’ a piazzare il tempo all’inizio è meglio, così non mi ritrovo a fare tutto all’ultimo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235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Spiegare i</a:t>
            </a:r>
            <a:r>
              <a:rPr lang="it-CH" baseline="0" dirty="0" smtClean="0"/>
              <a:t> vari requisiti, come li hai fatti, come sono andati nell’implementazione.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5941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667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475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L’idea iniziale</a:t>
            </a:r>
            <a:r>
              <a:rPr lang="it-CH" baseline="0" dirty="0" smtClean="0"/>
              <a:t> dell’interfaccia era questa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2512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Sono riuscita a mantenerla abbastanza bene</a:t>
            </a:r>
          </a:p>
          <a:p>
            <a:endParaRPr lang="it-CH" dirty="0" smtClean="0"/>
          </a:p>
          <a:p>
            <a:r>
              <a:rPr lang="it-CH" dirty="0" smtClean="0"/>
              <a:t>Perché</a:t>
            </a:r>
            <a:r>
              <a:rPr lang="it-CH" baseline="0" dirty="0" smtClean="0"/>
              <a:t> non tutti i campi obbligatori?</a:t>
            </a:r>
          </a:p>
          <a:p>
            <a:r>
              <a:rPr lang="it-CH" baseline="0" dirty="0" smtClean="0"/>
              <a:t>Per questione di utilità e vedo come mia mamma o io spesso compiliamo i campi e molti di quelli che ci sono evitiamo di metterli, l’email non è  essenziale, c’è il </a:t>
            </a:r>
            <a:r>
              <a:rPr lang="it-CH" baseline="0" dirty="0" err="1" smtClean="0"/>
              <a:t>umero</a:t>
            </a:r>
            <a:r>
              <a:rPr lang="it-CH" baseline="0" dirty="0" smtClean="0"/>
              <a:t> di telefono</a:t>
            </a:r>
          </a:p>
          <a:p>
            <a:r>
              <a:rPr lang="it-CH" baseline="0" dirty="0" smtClean="0"/>
              <a:t>Numero di casa non tutti lo hanno</a:t>
            </a:r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16640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Sono riuscita a mantenerla abbastanza bene, 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1004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18318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007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44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11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40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0340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09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02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242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26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19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89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28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87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403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21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2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794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ACF-1BFC-4293-8051-DBD69D65A7A5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61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Form di inserimento dati Espoprofessioni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Presentazione di Alessia </a:t>
            </a:r>
            <a:r>
              <a:rPr lang="it-CH" dirty="0" err="1" smtClean="0"/>
              <a:t>Sarak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352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–Interfaccia Definitiva</a:t>
            </a:r>
            <a:endParaRPr lang="it-CH" dirty="0"/>
          </a:p>
        </p:txBody>
      </p:sp>
      <p:pic>
        <p:nvPicPr>
          <p:cNvPr id="7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188" r="12124"/>
          <a:stretch/>
        </p:blipFill>
        <p:spPr>
          <a:xfrm>
            <a:off x="2281154" y="1270000"/>
            <a:ext cx="6992848" cy="506317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Ovale 7"/>
          <p:cNvSpPr/>
          <p:nvPr/>
        </p:nvSpPr>
        <p:spPr>
          <a:xfrm>
            <a:off x="4286250" y="5829300"/>
            <a:ext cx="3188970" cy="503872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Rettangolo 9"/>
          <p:cNvSpPr/>
          <p:nvPr/>
        </p:nvSpPr>
        <p:spPr>
          <a:xfrm>
            <a:off x="5086350" y="3646170"/>
            <a:ext cx="2388870" cy="218313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6083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Errori salvataggio dati</a:t>
            </a:r>
            <a:endParaRPr lang="it-CH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3714750" cy="6096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8614"/>
            <a:ext cx="3676650" cy="6381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grpSp>
        <p:nvGrpSpPr>
          <p:cNvPr id="21" name="Gruppo 20"/>
          <p:cNvGrpSpPr/>
          <p:nvPr/>
        </p:nvGrpSpPr>
        <p:grpSpPr>
          <a:xfrm>
            <a:off x="677334" y="2540000"/>
            <a:ext cx="2971800" cy="1271670"/>
            <a:chOff x="677334" y="2540000"/>
            <a:chExt cx="2971800" cy="1271670"/>
          </a:xfrm>
        </p:grpSpPr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334" y="3240170"/>
              <a:ext cx="2971800" cy="57150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cxnSp>
          <p:nvCxnSpPr>
            <p:cNvPr id="15" name="Connettore 2 14"/>
            <p:cNvCxnSpPr/>
            <p:nvPr/>
          </p:nvCxnSpPr>
          <p:spPr>
            <a:xfrm>
              <a:off x="1985211" y="2540000"/>
              <a:ext cx="12031" cy="700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677334" y="3823200"/>
            <a:ext cx="4974308" cy="1867736"/>
            <a:chOff x="677334" y="3823200"/>
            <a:chExt cx="4974308" cy="1867736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 rotWithShape="1">
            <a:blip r:embed="rId6"/>
            <a:srcRect l="45394" t="28947" r="27960" b="59825"/>
            <a:stretch/>
          </p:blipFill>
          <p:spPr>
            <a:xfrm>
              <a:off x="677334" y="4511841"/>
              <a:ext cx="4974308" cy="1179095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cxnSp>
          <p:nvCxnSpPr>
            <p:cNvPr id="16" name="Connettore 2 15"/>
            <p:cNvCxnSpPr/>
            <p:nvPr/>
          </p:nvCxnSpPr>
          <p:spPr>
            <a:xfrm>
              <a:off x="1973180" y="3823200"/>
              <a:ext cx="12031" cy="700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o 23"/>
          <p:cNvGrpSpPr/>
          <p:nvPr/>
        </p:nvGrpSpPr>
        <p:grpSpPr>
          <a:xfrm>
            <a:off x="6101514" y="2605003"/>
            <a:ext cx="2971800" cy="1206667"/>
            <a:chOff x="6101514" y="2605003"/>
            <a:chExt cx="2971800" cy="1206667"/>
          </a:xfrm>
        </p:grpSpPr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1514" y="3240170"/>
              <a:ext cx="2971800" cy="57150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cxnSp>
          <p:nvCxnSpPr>
            <p:cNvPr id="17" name="Connettore 2 16"/>
            <p:cNvCxnSpPr/>
            <p:nvPr/>
          </p:nvCxnSpPr>
          <p:spPr>
            <a:xfrm>
              <a:off x="7182853" y="2605003"/>
              <a:ext cx="32084" cy="6351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o 22"/>
          <p:cNvGrpSpPr/>
          <p:nvPr/>
        </p:nvGrpSpPr>
        <p:grpSpPr>
          <a:xfrm>
            <a:off x="6096000" y="3855452"/>
            <a:ext cx="5266244" cy="2328778"/>
            <a:chOff x="6096000" y="3855452"/>
            <a:chExt cx="5266244" cy="2328778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 rotWithShape="1">
            <a:blip r:embed="rId7"/>
            <a:srcRect l="46085" t="54562" r="24704" b="28947"/>
            <a:stretch/>
          </p:blipFill>
          <p:spPr>
            <a:xfrm>
              <a:off x="6096000" y="4511841"/>
              <a:ext cx="5266244" cy="167238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cxnSp>
          <p:nvCxnSpPr>
            <p:cNvPr id="19" name="Connettore 2 18"/>
            <p:cNvCxnSpPr/>
            <p:nvPr/>
          </p:nvCxnSpPr>
          <p:spPr>
            <a:xfrm>
              <a:off x="7214937" y="3855452"/>
              <a:ext cx="4010" cy="6679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69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Visualizzazione Dati</a:t>
            </a:r>
            <a:endParaRPr lang="it-CH" dirty="0"/>
          </a:p>
        </p:txBody>
      </p:sp>
      <p:grpSp>
        <p:nvGrpSpPr>
          <p:cNvPr id="7" name="Gruppo 6"/>
          <p:cNvGrpSpPr/>
          <p:nvPr/>
        </p:nvGrpSpPr>
        <p:grpSpPr>
          <a:xfrm>
            <a:off x="409053" y="2454275"/>
            <a:ext cx="11373893" cy="2956759"/>
            <a:chOff x="409053" y="2728830"/>
            <a:chExt cx="11373893" cy="2956759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 rotWithShape="1">
            <a:blip r:embed="rId3"/>
            <a:srcRect t="7895" r="10468" b="60526"/>
            <a:stretch/>
          </p:blipFill>
          <p:spPr>
            <a:xfrm>
              <a:off x="409053" y="3429000"/>
              <a:ext cx="11373893" cy="225658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cxnSp>
          <p:nvCxnSpPr>
            <p:cNvPr id="6" name="Connettore 2 5"/>
            <p:cNvCxnSpPr/>
            <p:nvPr/>
          </p:nvCxnSpPr>
          <p:spPr>
            <a:xfrm>
              <a:off x="1900990" y="2728830"/>
              <a:ext cx="12031" cy="700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53" y="1930400"/>
            <a:ext cx="3019425" cy="523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21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52680"/>
              </p:ext>
            </p:extLst>
          </p:nvPr>
        </p:nvGraphicFramePr>
        <p:xfrm>
          <a:off x="828016" y="1731034"/>
          <a:ext cx="6727764" cy="4048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205"/>
                <a:gridCol w="2562080"/>
                <a:gridCol w="571399"/>
                <a:gridCol w="2562080"/>
              </a:tblGrid>
              <a:tr h="373723"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 dirty="0">
                          <a:effectLst/>
                        </a:rPr>
                        <a:t>Test Case:</a:t>
                      </a:r>
                      <a:endParaRPr lang="it-CH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TC-001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Nome: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Test Apache PHP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89294"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Riferimento: 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REQ-012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638443"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Descrizione: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Si scarica apache e php e si controlla che funzionano entrambi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372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Prerequisiti: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Macchina virtuale pronta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89294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 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3723">
                <a:tc rowSpan="3">
                  <a:txBody>
                    <a:bodyPr/>
                    <a:lstStyle/>
                    <a:p>
                      <a:pPr algn="l" fontAlgn="t"/>
                      <a:r>
                        <a:rPr lang="it-CH" sz="1050" u="none" strike="noStrike">
                          <a:effectLst/>
                        </a:rPr>
                        <a:t>Procedura: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1. Scaricare Apache e PHP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3723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2. Avviare Apache</a:t>
                      </a:r>
                      <a:endParaRPr lang="it-CH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498297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 dirty="0">
                          <a:effectLst/>
                        </a:rPr>
                        <a:t>3. Creare un file in PHP e vedere se funziona</a:t>
                      </a:r>
                      <a:endParaRPr lang="it-CH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638443">
                <a:tc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>
                          <a:effectLst/>
                        </a:rPr>
                        <a:t>Risultati attesi:</a:t>
                      </a:r>
                      <a:endParaRPr lang="it-CH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1050" u="none" strike="noStrike" dirty="0">
                          <a:effectLst/>
                        </a:rPr>
                        <a:t>Il file PHP funziona.</a:t>
                      </a:r>
                      <a:endParaRPr lang="it-CH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Segnaposto contenut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359489"/>
              </p:ext>
            </p:extLst>
          </p:nvPr>
        </p:nvGraphicFramePr>
        <p:xfrm>
          <a:off x="828015" y="1731036"/>
          <a:ext cx="6727765" cy="404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6522"/>
                <a:gridCol w="1977081"/>
                <a:gridCol w="1977081"/>
                <a:gridCol w="1977081"/>
              </a:tblGrid>
              <a:tr h="33391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Test Case:</a:t>
                      </a:r>
                      <a:endParaRPr lang="it-CH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 smtClean="0">
                          <a:effectLst/>
                        </a:rPr>
                        <a:t>TC-002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Nome:</a:t>
                      </a:r>
                      <a:endParaRPr lang="it-CH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Test raccolta dati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514778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Riferimento: 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REQ-012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57043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Descrizione: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Salva i dati in un file.csv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51477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Prerequisiti: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Macchina virtuale funzionante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 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Base della pagina internet creata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47823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Apache e PHP funzionanti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 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Dati controllati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33910">
                <a:tc rowSpan="3">
                  <a:txBody>
                    <a:bodyPr/>
                    <a:lstStyle/>
                    <a:p>
                      <a:pPr algn="l" fontAlgn="t"/>
                      <a:r>
                        <a:rPr lang="it-CH" sz="900" u="none" strike="noStrike">
                          <a:effectLst/>
                        </a:rPr>
                        <a:t>Procedura: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1. Si inseriscono i dati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514778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2. Il bottone non deve poter salvare i dati fin quando non sono tutti inseriti e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47823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    corretti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57043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Risultati attesi: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Dati salvati in modo corretto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93347"/>
              </p:ext>
            </p:extLst>
          </p:nvPr>
        </p:nvGraphicFramePr>
        <p:xfrm>
          <a:off x="828014" y="1731032"/>
          <a:ext cx="6727766" cy="4048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8831"/>
                <a:gridCol w="2487126"/>
                <a:gridCol w="554683"/>
                <a:gridCol w="2487126"/>
              </a:tblGrid>
              <a:tr h="361219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Test Case:</a:t>
                      </a:r>
                      <a:endParaRPr lang="it-CH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 smtClean="0">
                          <a:effectLst/>
                        </a:rPr>
                        <a:t>TC-003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Nome: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Test su infomaniak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627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Riferimento: 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REQ-012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627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Descrizione: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Viene caricato il sito su infomaniak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6121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Prerequisiti: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Pagina php pronta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6270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Salvataggio e controllo dati funzionante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61219">
                <a:tc rowSpan="5">
                  <a:txBody>
                    <a:bodyPr/>
                    <a:lstStyle/>
                    <a:p>
                      <a:pPr algn="l" fontAlgn="t"/>
                      <a:r>
                        <a:rPr lang="it-CH" sz="900" u="none" strike="noStrike">
                          <a:effectLst/>
                        </a:rPr>
                        <a:t>Procedura: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1. Caricare il sito su infomaniak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61219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2. Andare sul sito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61219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3. Inserire i dati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61219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4. Salvare i dati</a:t>
                      </a:r>
                      <a:endParaRPr lang="it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6270">
                <a:tc v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5. Visualizzare i dati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88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  <a:tr h="376270">
                <a:tc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>
                          <a:effectLst/>
                        </a:rPr>
                        <a:t>Risultati attesi:</a:t>
                      </a:r>
                      <a:endParaRPr lang="it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it-CH" sz="900" u="none" strike="noStrike" dirty="0">
                          <a:effectLst/>
                        </a:rPr>
                        <a:t>Funziona tutto</a:t>
                      </a:r>
                      <a:endParaRPr lang="it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684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35217" y="2883568"/>
            <a:ext cx="4321565" cy="1090863"/>
          </a:xfrm>
        </p:spPr>
        <p:txBody>
          <a:bodyPr>
            <a:noAutofit/>
          </a:bodyPr>
          <a:lstStyle/>
          <a:p>
            <a:r>
              <a:rPr lang="it-CH" sz="6000" dirty="0" smtClean="0"/>
              <a:t>Conclusione</a:t>
            </a:r>
            <a:endParaRPr lang="it-CH" sz="6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35217" y="4403558"/>
            <a:ext cx="1831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2400" dirty="0" smtClean="0">
                <a:solidFill>
                  <a:schemeClr val="accent1">
                    <a:lumMod val="50000"/>
                  </a:schemeClr>
                </a:solidFill>
              </a:rPr>
              <a:t>Tempistiche</a:t>
            </a:r>
            <a:endParaRPr lang="it-CH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510463" y="1138807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2400" dirty="0" smtClean="0">
                <a:solidFill>
                  <a:schemeClr val="accent1">
                    <a:lumMod val="50000"/>
                  </a:schemeClr>
                </a:solidFill>
              </a:rPr>
              <a:t>Commenti sul progetto</a:t>
            </a:r>
            <a:endParaRPr lang="it-CH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303168" y="4403558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2400" dirty="0" smtClean="0">
                <a:solidFill>
                  <a:schemeClr val="accent1">
                    <a:lumMod val="50000"/>
                  </a:schemeClr>
                </a:solidFill>
              </a:rPr>
              <a:t>Problemi</a:t>
            </a:r>
            <a:endParaRPr lang="it-CH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264344" y="2247808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2400" dirty="0" smtClean="0">
                <a:solidFill>
                  <a:schemeClr val="accent1">
                    <a:lumMod val="50000"/>
                  </a:schemeClr>
                </a:solidFill>
              </a:rPr>
              <a:t>Soluzioni</a:t>
            </a:r>
            <a:endParaRPr lang="it-CH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13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Domande?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Grazie per l’attenzione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884565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Argomenti trattati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CH" sz="2400" dirty="0" smtClean="0"/>
              <a:t>Obbiettivo del progetto (QDC</a:t>
            </a:r>
            <a:r>
              <a:rPr lang="it-CH" sz="2400" dirty="0" smtClean="0"/>
              <a:t>)</a:t>
            </a:r>
          </a:p>
          <a:p>
            <a:r>
              <a:rPr lang="it-CH" sz="2400" dirty="0" smtClean="0"/>
              <a:t>Requisiti</a:t>
            </a:r>
          </a:p>
          <a:p>
            <a:r>
              <a:rPr lang="it-CH" sz="2400" dirty="0" smtClean="0"/>
              <a:t>Implementazione</a:t>
            </a:r>
            <a:endParaRPr lang="it-CH" sz="2400" dirty="0" smtClean="0"/>
          </a:p>
          <a:p>
            <a:pPr lvl="1"/>
            <a:r>
              <a:rPr lang="it-CH" sz="2000" dirty="0" smtClean="0"/>
              <a:t>Codice</a:t>
            </a:r>
          </a:p>
          <a:p>
            <a:pPr lvl="1"/>
            <a:r>
              <a:rPr lang="it-CH" sz="2000" dirty="0" smtClean="0"/>
              <a:t>Interfaccia Grafica</a:t>
            </a:r>
          </a:p>
          <a:p>
            <a:pPr lvl="1"/>
            <a:r>
              <a:rPr lang="it-CH" sz="2000" dirty="0" smtClean="0"/>
              <a:t>Errori salvataggio dati</a:t>
            </a:r>
          </a:p>
          <a:p>
            <a:pPr lvl="1"/>
            <a:r>
              <a:rPr lang="it-CH" sz="2000" dirty="0" smtClean="0"/>
              <a:t>Visualizzazione dati</a:t>
            </a:r>
            <a:endParaRPr lang="it-CH" sz="2000" dirty="0" smtClean="0"/>
          </a:p>
          <a:p>
            <a:r>
              <a:rPr lang="it-CH" sz="2400" dirty="0" smtClean="0"/>
              <a:t>Test</a:t>
            </a:r>
            <a:endParaRPr lang="it-CH" sz="2400" dirty="0" smtClean="0"/>
          </a:p>
          <a:p>
            <a:r>
              <a:rPr lang="it-CH" sz="2400" dirty="0"/>
              <a:t>Conclusione</a:t>
            </a:r>
          </a:p>
          <a:p>
            <a:pPr lvl="1"/>
            <a:endParaRPr lang="it-CH" sz="2000" dirty="0" smtClean="0"/>
          </a:p>
          <a:p>
            <a:pPr lvl="1"/>
            <a:endParaRPr lang="it-CH" sz="2000" dirty="0" smtClean="0"/>
          </a:p>
        </p:txBody>
      </p:sp>
    </p:spTree>
    <p:extLst>
      <p:ext uri="{BB962C8B-B14F-4D97-AF65-F5344CB8AC3E}">
        <p14:creationId xmlns:p14="http://schemas.microsoft.com/office/powerpoint/2010/main" val="1686924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Obbiettivo del progetto (QDC)</a:t>
            </a:r>
            <a:endParaRPr lang="it-CH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Pagina Internet</a:t>
            </a:r>
          </a:p>
          <a:p>
            <a:r>
              <a:rPr lang="it-CH" sz="2400" dirty="0" smtClean="0"/>
              <a:t>Si possono inserire i dati</a:t>
            </a:r>
          </a:p>
          <a:p>
            <a:r>
              <a:rPr lang="it-CH" sz="2400" dirty="0" smtClean="0"/>
              <a:t>I dati devono venir salvati in un file.csv</a:t>
            </a:r>
          </a:p>
          <a:p>
            <a:pPr lvl="1"/>
            <a:r>
              <a:rPr lang="it-CH" sz="2000" dirty="0" smtClean="0"/>
              <a:t>Cos’è un file csv?</a:t>
            </a:r>
          </a:p>
          <a:p>
            <a:endParaRPr lang="it-CH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/>
          <a:srcRect l="24869" t="33497" r="25789" b="58597"/>
          <a:stretch/>
        </p:blipFill>
        <p:spPr>
          <a:xfrm>
            <a:off x="677334" y="4304998"/>
            <a:ext cx="10170301" cy="9167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5178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53" t="30939" r="48873" b="16341"/>
          <a:stretch/>
        </p:blipFill>
        <p:spPr>
          <a:xfrm>
            <a:off x="677334" y="1270000"/>
            <a:ext cx="7866898" cy="475394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14219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9" t="34898" r="49002" b="15054"/>
          <a:stretch/>
        </p:blipFill>
        <p:spPr>
          <a:xfrm>
            <a:off x="677334" y="1270000"/>
            <a:ext cx="8001222" cy="459985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56893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- Codice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Per salvare i dati:</a:t>
            </a:r>
          </a:p>
          <a:p>
            <a:endParaRPr lang="it-CH" dirty="0"/>
          </a:p>
          <a:p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Controllo dati:</a:t>
            </a:r>
          </a:p>
          <a:p>
            <a:pPr lvl="1"/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94" y="4394176"/>
            <a:ext cx="5259588" cy="147029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93" y="2628899"/>
            <a:ext cx="7421963" cy="100232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5273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- Codice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Visualizzare dati:</a:t>
            </a:r>
          </a:p>
          <a:p>
            <a:endParaRPr lang="it-CH" dirty="0"/>
          </a:p>
          <a:p>
            <a:endParaRPr lang="it-CH" dirty="0" smtClean="0"/>
          </a:p>
          <a:p>
            <a:pPr lvl="1"/>
            <a:endParaRPr lang="it-CH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79" y="2772237"/>
            <a:ext cx="7092865" cy="300746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7000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– Idea di Interfaccia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4175" t="23145" r="38868" b="18741"/>
          <a:stretch/>
        </p:blipFill>
        <p:spPr>
          <a:xfrm>
            <a:off x="867721" y="1375913"/>
            <a:ext cx="8406281" cy="48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7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–Interfaccia Definitiva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182" t="581" r="9805"/>
          <a:stretch/>
        </p:blipFill>
        <p:spPr>
          <a:xfrm>
            <a:off x="2268439" y="1270000"/>
            <a:ext cx="7005563" cy="495839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grpSp>
        <p:nvGrpSpPr>
          <p:cNvPr id="18" name="Gruppo 17"/>
          <p:cNvGrpSpPr/>
          <p:nvPr/>
        </p:nvGrpSpPr>
        <p:grpSpPr>
          <a:xfrm>
            <a:off x="2268439" y="1383030"/>
            <a:ext cx="3217949" cy="4845368"/>
            <a:chOff x="2268439" y="1383030"/>
            <a:chExt cx="3217949" cy="4845368"/>
          </a:xfrm>
        </p:grpSpPr>
        <p:sp>
          <p:nvSpPr>
            <p:cNvPr id="8" name="CasellaDiTesto 7"/>
            <p:cNvSpPr txBox="1"/>
            <p:nvPr/>
          </p:nvSpPr>
          <p:spPr>
            <a:xfrm>
              <a:off x="2268439" y="5766733"/>
              <a:ext cx="3083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400" dirty="0" smtClean="0">
                  <a:solidFill>
                    <a:srgbClr val="FF0000"/>
                  </a:solidFill>
                </a:rPr>
                <a:t>*</a:t>
              </a:r>
              <a:r>
                <a:rPr lang="it-CH" sz="2400" dirty="0" smtClean="0"/>
                <a:t> Campi obbligatori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5216762" y="1383030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5081949" y="1567696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4879730" y="1752878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5149356" y="1974810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5049994" y="2166620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4987086" y="2827020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4823741" y="3011686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4542673" y="3564533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4273047" y="4224933"/>
              <a:ext cx="269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CH" dirty="0" smtClean="0">
                  <a:solidFill>
                    <a:srgbClr val="FF0000"/>
                  </a:solidFill>
                </a:rPr>
                <a:t>*</a:t>
              </a:r>
              <a:endParaRPr lang="it-CH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0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641</Words>
  <Application>Microsoft Office PowerPoint</Application>
  <PresentationFormat>Widescreen</PresentationFormat>
  <Paragraphs>148</Paragraphs>
  <Slides>15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Sfaccettatura</vt:lpstr>
      <vt:lpstr>Form di inserimento dati Espoprofessioni</vt:lpstr>
      <vt:lpstr>Argomenti trattati</vt:lpstr>
      <vt:lpstr>Obbiettivo del progetto (QDC)</vt:lpstr>
      <vt:lpstr>Requisiti</vt:lpstr>
      <vt:lpstr>Requisiti</vt:lpstr>
      <vt:lpstr>Implementazione - Codice</vt:lpstr>
      <vt:lpstr>Implementazione - Codice</vt:lpstr>
      <vt:lpstr>Implementazione – Idea di Interfaccia</vt:lpstr>
      <vt:lpstr>Implementazione –Interfaccia Definitiva</vt:lpstr>
      <vt:lpstr>Implementazione –Interfaccia Definitiva</vt:lpstr>
      <vt:lpstr>Errori salvataggio dati</vt:lpstr>
      <vt:lpstr>Visualizzazione Dati</vt:lpstr>
      <vt:lpstr>Test</vt:lpstr>
      <vt:lpstr>Conclusione</vt:lpstr>
      <vt:lpstr>Domande?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alessiasarak@hotmail.it</dc:creator>
  <cp:lastModifiedBy>alessiasarak@hotmail.it</cp:lastModifiedBy>
  <cp:revision>37</cp:revision>
  <dcterms:created xsi:type="dcterms:W3CDTF">2017-10-06T14:15:43Z</dcterms:created>
  <dcterms:modified xsi:type="dcterms:W3CDTF">2017-10-27T13:56:47Z</dcterms:modified>
</cp:coreProperties>
</file>