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Michele Alessi, Gabriele Codega, Maria Pronestì, Elena Rivaroli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Price vs Numerical Variables</a:t>
            </a:r>
          </a:p>
        </p:txBody>
      </p:sp>
      <p:pic>
        <p:nvPicPr>
          <p:cNvPr descr="Car_main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Price vs Make</a:t>
            </a:r>
          </a:p>
        </p:txBody>
      </p:sp>
      <p:pic>
        <p:nvPicPr>
          <p:cNvPr descr="Car_main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Matrix</a:t>
            </a:r>
          </a:p>
        </p:txBody>
      </p:sp>
      <p:pic>
        <p:nvPicPr>
          <p:cNvPr descr="Car_main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 and test sets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Since we are trying to build a model for prediction purposes, we decided to split the original dataset into train and test set. We use the train set to build the model and then asses its performance using the test set.</a:t>
                </a:r>
              </a:p>
              <a:p>
                <a:pPr lvl="0"/>
                <a:r>
                  <a:rPr/>
                  <a:t>We decided to randomly split the dataset, using </a:t>
                </a:r>
                <a14:m>
                  <m:oMath xmlns:m="http://schemas.openxmlformats.org/officeDocument/2006/math">
                    <m:r>
                      <m:t>80</m:t>
                    </m:r>
                    <m:r>
                      <m:rPr>
                        <m:sty m:val="p"/>
                      </m:rPr>
                      <m:t>%</m:t>
                    </m:r>
                  </m:oMath>
                </a14:m>
                <a:r>
                  <a:rPr/>
                  <a:t> of the observations for creating the model. We end up with </a:t>
                </a:r>
                <a14:m>
                  <m:oMath xmlns:m="http://schemas.openxmlformats.org/officeDocument/2006/math">
                    <m:r>
                      <m:t>1594</m:t>
                    </m:r>
                  </m:oMath>
                </a14:m>
                <a:r>
                  <a:rPr/>
                  <a:t> observations and 17 variables to build the model.</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Linear Models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model</a:t>
            </a:r>
          </a:p>
        </p:txBody>
      </p:sp>
      <p:sp>
        <p:nvSpPr>
          <p:cNvPr id="3" name="Content Placeholder 2"/>
          <p:cNvSpPr>
            <a:spLocks noGrp="1"/>
          </p:cNvSpPr>
          <p:nvPr>
            <p:ph idx="1"/>
          </p:nvPr>
        </p:nvSpPr>
        <p:spPr/>
        <p:txBody>
          <a:bodyPr/>
          <a:lstStyle/>
          <a:p>
            <a:pPr lvl="0" indent="0" marL="0">
              <a:buNone/>
            </a:pPr>
            <a:r>
              <a:rPr/>
              <a:t>Fit the first model, using the logarithm of </a:t>
            </a:r>
            <a:r>
              <a:rPr i="1"/>
              <a:t>Price</a:t>
            </a:r>
            <a:r>
              <a:rPr/>
              <a:t> as response variable</a:t>
            </a:r>
          </a:p>
          <a:p>
            <a:pPr lvl="0" indent="0">
              <a:buNone/>
            </a:pPr>
            <a:r>
              <a:rPr>
                <a:latin typeface="Courier"/>
              </a:rPr>
              <a:t>
Call:
lm(formula = log_price ~ as.factor(Make) + Year + Kilometer + 
    as.factor(Fuel.Type) + as.factor(Transmission) + as.factor(Owner) + 
    as.factor(Seller.Type) + Engine + Power + Torque + as.factor(Drivetrain) + 
    Length + Width + Height + as.factor(SeatingCapacity) + TankCapacity, 
    data = train)
Residuals:
     Min       1Q   Median       3Q      Max 
-1.09635 -0.10913  0.00898  0.11516  0.83722 
Coefficients:
                                   Estimate Std. Error t value Pr(&gt;|t|)    
(Intercept)                      -2.203e+02  4.606e+00 -47.835  &lt; 2e-16 ***
as.factor(Make)BMW                2.858e-02  3.483e-02   0.821 0.412010    
as.factor(Make)Chevrolet         -8.331e-01  8.901e-02  -9.360  &lt; 2e-16 ***
as.factor(Make)Datsun            -9.769e-01  9.209e-02 -10.608  &lt; 2e-16 ***
as.factor(Make)Ferrari            7.107e-01  2.384e-01   2.981 0.002922 ** 
as.factor(Make)Fiat              -7.862e-01  1.489e-01  -5.282 1.46e-07 ***
as.factor(Make)Ford              -5.410e-01  4.537e-02 -11.923  &lt; 2e-16 ***
as.factor(Make)Honda             -5.531e-01  3.794e-02 -14.578  &lt; 2e-16 ***
as.factor(Make)Hyundai           -5.061e-01  3.383e-02 -14.962  &lt; 2e-16 ***
as.factor(Make)Isuzu             -5.261e-01  1.515e-01  -3.472 0.000531 ***
as.factor(Make)Jaguar             2.727e-02  6.702e-02   0.407 0.684202    
as.factor(Make)Jeep              -4.070e-01  5.917e-02  -6.878 8.78e-12 ***
as.factor(Make)Kia               -4.647e-01  6.022e-02  -7.717 2.12e-14 ***
as.factor(Make)Lamborghini        8.469e-01  2.359e-01   3.591 0.000340 ***
as.factor(Make)Land Rover         2.973e-01  5.037e-02   5.903 4.37e-09 ***
as.factor(Make)Lexus              3.543e-01  9.968e-02   3.555 0.000390 ***
as.factor(Make)Mahindra          -6.954e-01  4.616e-02 -15.066  &lt; 2e-16 ***
as.factor(Make)Maruti Suzuki     -5.425e-01  3.628e-02 -14.951  &lt; 2e-16 ***
as.factor(Make)Maserati           5.970e-01  2.077e-01   2.874 0.004107 ** 
as.factor(Make)Mercedes-Benz      1.044e-01  3.002e-02   3.478 0.000520 ***
as.factor(Make)MG                -5.916e-01  6.517e-02  -9.078  &lt; 2e-16 ***
as.factor(Make)MINI               5.137e-01  7.890e-02   6.511 1.01e-10 ***
as.factor(Make)Mitsubishi        -4.155e-01  1.241e-01  -3.348 0.000833 ***
as.factor(Make)Nissan            -6.769e-01  6.874e-02  -9.846  &lt; 2e-16 ***
as.factor(Make)Porsche            4.269e-01  7.468e-02   5.716 1.31e-08 ***
as.factor(Make)Renault           -7.944e-01  5.011e-02 -15.853  &lt; 2e-16 ***
as.factor(Make)Rolls-Royce        1.155e+00  1.749e-01   6.600 5.64e-11 ***
as.factor(Make)Skoda             -4.076e-01  4.556e-02  -8.946  &lt; 2e-16 ***
as.factor(Make)Ssangyong         -9.319e-01  1.231e-01  -7.570 6.38e-14 ***
as.factor(Make)Tata              -7.281e-01  4.571e-02 -15.931  &lt; 2e-16 ***
as.factor(Make)Toyota            -3.165e-01  4.047e-02  -7.820 9.73e-15 ***
as.factor(Make)Volkswagen        -4.430e-01  4.456e-02  -9.941  &lt; 2e-16 ***
as.factor(Make)Volvo              7.828e-02  6.187e-02   1.265 0.205944    
Year                              1.144e-01  2.299e-03  49.750  &lt; 2e-16 ***
Kilometer                        -1.261e-03  2.041e-04  -6.176 8.40e-10 ***
as.factor(Fuel.Type)Other        -7.666e-02  3.691e-02  -2.077 0.037964 *  
as.factor(Fuel.Type)Petrol       -1.287e-01  2.355e-02  -5.465 5.40e-08 ***
as.factor(Transmission)Manual    -1.623e-01  1.511e-02 -10.740  &lt; 2e-16 ***
as.factor(Owner)Second           -3.547e-02  1.457e-02  -2.435 0.015012 *  
as.factor(Owner)Third or more    -1.853e-01  3.909e-02  -4.739 2.35e-06 ***
as.factor(Owner)UnRegistered Car  9.841e-02  5.686e-02   1.731 0.083682 .  
as.factor(Seller.Type)Corporate   2.218e-01  1.257e-01   1.764 0.077892 .  
as.factor(Seller.Type)Individual  1.901e-01  1.212e-01   1.569 0.116844    
Engine                           -4.685e-06  2.819e-05  -0.166 0.868038    
Power                             3.602e-03  3.942e-04   9.138  &lt; 2e-16 ***
Torque                           -1.794e-04  1.924e-04  -0.932 0.351389    
as.factor(Drivetrain)FWD         -5.796e-02  2.841e-02  -2.040 0.041496 *  
as.factor(Drivetrain)RWD         -3.469e-02  2.405e-02  -1.443 0.149362    
Length                            4.347e-04  3.349e-05  12.983  &lt; 2e-16 ***
Width                             5.189e-04  9.188e-05   5.647 1.94e-08 ***
Height                            4.335e-04  8.360e-05   5.185 2.45e-07 ***
as.factor(SeatingCapacity)&gt;5      2.578e-01  4.313e-02   5.978 2.80e-09 ***
as.factor(SeatingCapacity)5      -2.559e-02  2.455e-02  -1.043 0.297323    
TankCapacity                      2.385e-03  8.782e-04   2.715 0.006696 ** 
---
Signif. codes:  0 '***' 0.001 '**' 0.01 '*' 0.05 '.' 0.1 ' ' 1
Residual standard error: 0.2052 on 1540 degrees of freedom
Multiple R-squared:  0.957, Adjusted R-squared:  0.9555 
F-statistic: 646.9 on 53 and 1540 DF,  p-value: &lt; 2.2e-16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First model</a:t>
            </a:r>
          </a:p>
        </p:txBody>
      </p:sp>
      <p:sp>
        <p:nvSpPr>
          <p:cNvPr id="4" name="Text Placeholder 3"/>
          <p:cNvSpPr>
            <a:spLocks noGrp="1"/>
          </p:cNvSpPr>
          <p:nvPr>
            <p:ph idx="2" sz="half" type="body"/>
          </p:nvPr>
        </p:nvSpPr>
        <p:spPr/>
        <p:txBody>
          <a:bodyPr/>
          <a:lstStyle/>
          <a:p>
            <a:pPr lvl="0" indent="0" marL="0">
              <a:buNone/>
            </a:pPr>
            <a:r>
              <a:rPr/>
              <a:t>Residuals plot of the first model</a:t>
            </a:r>
          </a:p>
        </p:txBody>
      </p:sp>
      <p:pic>
        <p:nvPicPr>
          <p:cNvPr descr="Car_main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model</a:t>
            </a:r>
          </a:p>
        </p:txBody>
      </p:sp>
      <p:sp>
        <p:nvSpPr>
          <p:cNvPr id="3" name="Content Placeholder 2"/>
          <p:cNvSpPr>
            <a:spLocks noGrp="1"/>
          </p:cNvSpPr>
          <p:nvPr>
            <p:ph idx="1"/>
          </p:nvPr>
        </p:nvSpPr>
        <p:spPr/>
        <p:txBody>
          <a:bodyPr/>
          <a:lstStyle/>
          <a:p>
            <a:pPr lvl="0" indent="0" marL="0">
              <a:buNone/>
            </a:pPr>
            <a:r>
              <a:rPr/>
              <a:t>We removed </a:t>
            </a:r>
            <a:r>
              <a:rPr i="1"/>
              <a:t>Engine</a:t>
            </a:r>
            <a:r>
              <a:rPr/>
              <a:t>, </a:t>
            </a:r>
            <a:r>
              <a:rPr i="1"/>
              <a:t>Torque</a:t>
            </a:r>
            <a:r>
              <a:rPr/>
              <a:t>, </a:t>
            </a:r>
            <a:r>
              <a:rPr i="1"/>
              <a:t>Seller Type</a:t>
            </a:r>
            <a:r>
              <a:rPr/>
              <a:t> and </a:t>
            </a:r>
            <a:r>
              <a:rPr i="1"/>
              <a:t>Drivetrain</a:t>
            </a:r>
            <a:r>
              <a:rPr/>
              <a:t>.</a:t>
            </a:r>
          </a:p>
          <a:p>
            <a:pPr lvl="0" indent="0">
              <a:buNone/>
            </a:pPr>
            <a:r>
              <a:rPr>
                <a:latin typeface="Courier"/>
              </a:rPr>
              <a:t>
Call:
lm(formula = log_price ~ as.factor(Make) + Year + Kilometer + 
    as.factor(Fuel.Type) + as.factor(Transmission) + as.factor(Owner) + 
    Power + Length + Width + Height + as.factor(SeatingCapacity) + 
    TankCapacity, data = train)
Residuals:
     Min       1Q   Median       3Q      Max 
-1.13768 -0.10902  0.00831  0.11622  0.84486 
Coefficients:
                                   Estimate Std. Error t value Pr(&gt;|t|)    
(Intercept)                      -2.205e+02  4.495e+00 -49.050  &lt; 2e-16 ***
as.factor(Make)BMW                3.093e-02  3.208e-02   0.964 0.335091    
as.factor(Make)Chevrolet         -8.503e-01  8.839e-02  -9.620  &lt; 2e-16 ***
as.factor(Make)Datsun            -9.916e-01  9.163e-02 -10.822  &lt; 2e-16 ***
as.factor(Make)Ferrari            7.002e-01  2.304e-01   3.039 0.002416 ** 
as.factor(Make)Fiat              -7.916e-01  1.488e-01  -5.321 1.18e-07 ***
as.factor(Make)Ford              -5.550e-01  4.336e-02 -12.799  &lt; 2e-16 ***
as.factor(Make)Honda             -5.590e-01  3.667e-02 -15.246  &lt; 2e-16 ***
as.factor(Make)Hyundai           -5.202e-01  3.207e-02 -16.222  &lt; 2e-16 ***
as.factor(Make)Isuzu             -5.474e-01  1.488e-01  -3.677 0.000244 ***
as.factor(Make)Jaguar             2.378e-02  6.433e-02   0.370 0.711741    
as.factor(Make)Jeep              -4.178e-01  5.782e-02  -7.225 7.85e-13 ***
as.factor(Make)Kia               -4.894e-01  5.844e-02  -8.374  &lt; 2e-16 ***
as.factor(Make)Lamborghini        8.955e-01  2.276e-01   3.935 8.68e-05 ***
as.factor(Make)Land Rover         3.080e-01  4.981e-02   6.183 8.04e-10 ***
as.factor(Make)Lexus              3.710e-01  9.662e-02   3.840 0.000128 ***
as.factor(Make)Mahindra          -7.150e-01  4.320e-02 -16.549  &lt; 2e-16 ***
as.factor(Make)Maruti Suzuki     -5.557e-01  3.476e-02 -15.988  &lt; 2e-16 ***
as.factor(Make)Maserati           5.932e-01  2.075e-01   2.858 0.004319 ** 
as.factor(Make)Mercedes-Benz      1.007e-01  2.828e-02   3.561 0.000381 ***
as.factor(Make)MG                -6.184e-01  6.340e-02  -9.755  &lt; 2e-16 ***
as.factor(Make)MINI               4.904e-01  7.776e-02   6.307 3.70e-10 ***
as.factor(Make)Mitsubishi        -4.135e-01  1.232e-01  -3.357 0.000808 ***
as.factor(Make)Nissan            -6.905e-01  6.777e-02 -10.188  &lt; 2e-16 ***
as.factor(Make)Porsche            4.415e-01  7.299e-02   6.048 1.83e-09 ***
as.factor(Make)Renault           -8.075e-01  4.922e-02 -16.405  &lt; 2e-16 ***
as.factor(Make)Rolls-Royce        1.110e+00  1.673e-01   6.636 4.46e-11 ***
as.factor(Make)Skoda             -4.197e-01  4.447e-02  -9.437  &lt; 2e-16 ***
as.factor(Make)Ssangyong         -9.153e-01  1.223e-01  -7.487 1.18e-13 ***
as.factor(Make)Tata              -7.596e-01  4.340e-02 -17.502  &lt; 2e-16 ***
as.factor(Make)Toyota            -3.274e-01  3.628e-02  -9.024  &lt; 2e-16 ***
as.factor(Make)Volkswagen        -4.494e-01  4.413e-02 -10.184  &lt; 2e-16 ***
as.factor(Make)Volvo              7.175e-02  6.119e-02   1.173 0.241172    
Year                              1.145e-01  2.245e-03  50.983  &lt; 2e-16 ***
Kilometer                        -1.257e-03  2.035e-04  -6.177 8.32e-10 ***
as.factor(Fuel.Type)Other        -6.653e-02  3.286e-02  -2.025 0.043049 *  
as.factor(Fuel.Type)Petrol       -1.118e-01  1.467e-02  -7.619 4.42e-14 ***
as.factor(Transmission)Manual    -1.629e-01  1.498e-02 -10.870  &lt; 2e-16 ***
as.factor(Owner)Second           -3.434e-02  1.454e-02  -2.362 0.018318 *  
as.factor(Owner)Third or more    -1.809e-01  3.889e-02  -4.653 3.55e-06 ***
as.factor(Owner)UnRegistered Car  9.530e-02  5.675e-02   1.679 0.093270 .  
Power                             3.445e-03  2.251e-04  15.303  &lt; 2e-16 ***
Length                            4.218e-04  3.240e-05  13.020  &lt; 2e-16 ***
Width                             5.171e-04  9.081e-05   5.694 1.48e-08 ***
Height                            4.977e-04  7.480e-05   6.654 3.95e-11 ***
as.factor(SeatingCapacity)&gt;5      2.707e-01  4.253e-02   6.365 2.57e-10 ***
as.factor(SeatingCapacity)5      -2.186e-02  2.387e-02  -0.916 0.360004    
TankCapacity                      2.457e-03  8.603e-04   2.856 0.004350 ** 
---
Signif. codes:  0 '***' 0.001 '**' 0.01 '*' 0.05 '.' 0.1 ' ' 1
Residual standard error: 0.2053 on 1546 degrees of freedom
Multiple R-squared:  0.9568,    Adjusted R-squared:  0.9555 
F-statistic: 728.5 on 47 and 1546 DF,  p-value: &lt; 2.2e-16</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model</a:t>
            </a:r>
          </a:p>
        </p:txBody>
      </p:sp>
      <p:pic>
        <p:nvPicPr>
          <p:cNvPr descr="Car_main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Residuals</a:t>
            </a:r>
          </a:p>
        </p:txBody>
      </p:sp>
      <p:pic>
        <p:nvPicPr>
          <p:cNvPr descr="Car_main_files/figure-pptx/unnamed-chunk-1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of the project</a:t>
            </a:r>
          </a:p>
        </p:txBody>
      </p:sp>
      <p:sp>
        <p:nvSpPr>
          <p:cNvPr id="3" name="Content Placeholder 2"/>
          <p:cNvSpPr>
            <a:spLocks noGrp="1"/>
          </p:cNvSpPr>
          <p:nvPr>
            <p:ph idx="1"/>
          </p:nvPr>
        </p:nvSpPr>
        <p:spPr/>
        <p:txBody>
          <a:bodyPr/>
          <a:lstStyle/>
          <a:p>
            <a:pPr lvl="0" indent="0" marL="0">
              <a:buNone/>
            </a:pPr>
            <a:r>
              <a:rPr/>
              <a:t>Our dataset contains information about used cars from 1988 to 2022. We have information about the selling price, in Indian Rupee, together with some characteristics of the car.</a:t>
            </a:r>
          </a:p>
          <a:p>
            <a:pPr lvl="0" indent="0" marL="0">
              <a:buNone/>
            </a:pPr>
            <a:r>
              <a:rPr/>
              <a:t>According to the available data, we decided to build a statistical model for predicting the price of a car having specified features.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adjusted </a:t>
                </a:r>
                <a14:m>
                  <m:oMath xmlns:m="http://schemas.openxmlformats.org/officeDocument/2006/math">
                    <m:sSup>
                      <m:e>
                        <m:r>
                          <m:t>R</m:t>
                        </m:r>
                      </m:e>
                      <m:sup>
                        <m:r>
                          <m:t>2</m:t>
                        </m:r>
                      </m:sup>
                    </m:sSup>
                  </m:oMath>
                </a14:m>
                <a:r>
                  <a:rPr/>
                  <a:t> is good (</a:t>
                </a:r>
                <a14:m>
                  <m:oMath xmlns:m="http://schemas.openxmlformats.org/officeDocument/2006/math">
                    <m:r>
                      <m:rPr>
                        <m:sty m:val="p"/>
                      </m:rPr>
                      <m:t>∼</m:t>
                    </m:r>
                    <m:r>
                      <m:t>95</m:t>
                    </m:r>
                    <m:r>
                      <m:rPr>
                        <m:sty m:val="p"/>
                      </m:rPr>
                      <m:t>%</m:t>
                    </m:r>
                  </m:oMath>
                </a14:m>
                <a:r>
                  <a:rPr/>
                  <a:t>) for both models.</a:t>
                </a:r>
              </a:p>
              <a:p>
                <a:pPr lvl="0"/>
                <a:r>
                  <a:rPr/>
                  <a:t>Comparison of AIC values</a:t>
                </a:r>
              </a:p>
              <a:p>
                <a:pPr lvl="0" indent="0">
                  <a:buNone/>
                </a:pPr>
                <a:r>
                  <a:rPr>
                    <a:latin typeface="Courier"/>
                  </a:rPr>
                  <a:t>         Model               AIC    LogLikelihhod
1  First model -470.220003728319  290.11000186416
2 Second model -474.318902449598 286.159451224799</a:t>
                </a:r>
              </a:p>
              <a:p>
                <a:pPr lvl="0"/>
                <a:r>
                  <a:rPr/>
                  <a:t>Anova test using the first and the second model shows that there is no evidence to reject the reduced model:</a:t>
                </a:r>
              </a:p>
              <a:p>
                <a:pPr lvl="0" indent="0">
                  <a:buNone/>
                </a:pPr>
                <a:r>
                  <a:rPr>
                    <a:latin typeface="Courier"/>
                  </a:rPr>
                  <a:t>[1] "P-val: 0.265414502058556"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the variable </a:t>
            </a:r>
            <a:r>
              <a:rPr i="1"/>
              <a:t>Make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Since the categorical variable </a:t>
                </a:r>
                <a:r>
                  <a:rPr i="1"/>
                  <a:t>Make</a:t>
                </a:r>
                <a:r>
                  <a:rPr/>
                  <a:t> has a lot of levels, try to remove it</a:t>
                </a:r>
              </a:p>
              <a:p>
                <a:pPr lvl="0"/>
                <a:r>
                  <a:rPr/>
                  <a:t>The adjusted </a:t>
                </a:r>
                <a14:m>
                  <m:oMath xmlns:m="http://schemas.openxmlformats.org/officeDocument/2006/math">
                    <m:sSup>
                      <m:e>
                        <m:r>
                          <m:t>R</m:t>
                        </m:r>
                      </m:e>
                      <m:sup>
                        <m:r>
                          <m:t>2</m:t>
                        </m:r>
                      </m:sup>
                    </m:sSup>
                  </m:oMath>
                </a14:m>
                <a:r>
                  <a:rPr/>
                  <a:t> is slightly lower than in the previous model (0.93 vs 0.96)</a:t>
                </a:r>
              </a:p>
              <a:p>
                <a:pPr lvl="0"/>
                <a:r>
                  <a:rPr/>
                  <a:t>Compare the AIC values</a:t>
                </a:r>
              </a:p>
              <a:p>
                <a:pPr lvl="0" indent="0">
                  <a:buNone/>
                </a:pPr>
                <a:r>
                  <a:rPr>
                    <a:latin typeface="Courier"/>
                  </a:rPr>
                  <a:t>               Model               AIC
1    Model with Make -474.318902449598
2 Model without Make  258.135090231586</a:t>
                </a:r>
              </a:p>
              <a:p>
                <a:pPr lvl="0" indent="0" marL="0">
                  <a:buNone/>
                </a:pPr>
                <a:r>
                  <a:rPr/>
                  <a:t>The AIC value for the model without </a:t>
                </a:r>
                <a:r>
                  <a:rPr i="1"/>
                  <a:t>Make</a:t>
                </a:r>
                <a:r>
                  <a:rPr/>
                  <a:t> is significantly larger</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a:t>
            </a:r>
          </a:p>
        </p:txBody>
      </p:sp>
      <p:sp>
        <p:nvSpPr>
          <p:cNvPr id="3" name="Content Placeholder 2"/>
          <p:cNvSpPr>
            <a:spLocks noGrp="1"/>
          </p:cNvSpPr>
          <p:nvPr>
            <p:ph idx="1"/>
          </p:nvPr>
        </p:nvSpPr>
        <p:spPr/>
        <p:txBody>
          <a:bodyPr/>
          <a:lstStyle/>
          <a:p>
            <a:pPr lvl="0" indent="0">
              <a:buNone/>
            </a:pPr>
            <a:r>
              <a:rPr>
                <a:latin typeface="Courier"/>
              </a:rPr>
              <a:t>    Model               AIC       Adjusted_R2       Residual_SE
1    Full -470.220003728319 0.955534417185524 0.205212816900354
2 Reduced -474.318902449598 0.955486891781687 0.205322454700917
3 No make  258.135090231586 0.928301261522366 0.260584298975622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GLM</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Motivation</a:t>
            </a:r>
          </a:p>
        </p:txBody>
      </p:sp>
      <p:sp>
        <p:nvSpPr>
          <p:cNvPr id="4" name="Text Placeholder 3"/>
          <p:cNvSpPr>
            <a:spLocks noGrp="1"/>
          </p:cNvSpPr>
          <p:nvPr>
            <p:ph idx="2" sz="half" type="body"/>
          </p:nvPr>
        </p:nvSpPr>
        <p:spPr/>
        <p:txBody>
          <a:bodyPr/>
          <a:lstStyle/>
          <a:p>
            <a:pPr lvl="0" indent="0" marL="0">
              <a:buNone/>
            </a:pPr>
            <a:r>
              <a:rPr/>
              <a:t>Scatterplots for price vs. other variables show an increase in variance for higher prices.</a:t>
            </a:r>
          </a:p>
        </p:txBody>
      </p:sp>
      <p:pic>
        <p:nvPicPr>
          <p:cNvPr descr="Car_main_files/figure-pptx/unnamed-chunk-2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model</a:t>
            </a:r>
          </a:p>
        </p:txBody>
      </p:sp>
      <p:sp>
        <p:nvSpPr>
          <p:cNvPr id="3" name="Content Placeholder 2"/>
          <p:cNvSpPr>
            <a:spLocks noGrp="1"/>
          </p:cNvSpPr>
          <p:nvPr>
            <p:ph idx="1"/>
          </p:nvPr>
        </p:nvSpPr>
        <p:spPr/>
        <p:txBody>
          <a:bodyPr/>
          <a:lstStyle/>
          <a:p>
            <a:pPr lvl="0"/>
            <a:r>
              <a:rPr/>
              <a:t>The increase in variance suggests that the price follows a gamma distribution</a:t>
            </a:r>
          </a:p>
          <a:p>
            <a:pPr lvl="0"/>
            <a:r>
              <a:rPr/>
              <a:t>Since the price is always going to be positive, we can fulfil the requirement that the mean be strictly positive by choosing a log link</a:t>
            </a:r>
          </a:p>
          <a:p>
            <a:pPr lvl="0" indent="0" marL="0">
              <a:buNone/>
            </a:pPr>
            <a:r>
              <a:rPr/>
              <a:t>We removed Torque and Engine, which are strongly correlated, and we fitted a model.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model</a:t>
            </a:r>
          </a:p>
        </p:txBody>
      </p:sp>
      <p:sp>
        <p:nvSpPr>
          <p:cNvPr id="3" name="Content Placeholder 2"/>
          <p:cNvSpPr>
            <a:spLocks noGrp="1"/>
          </p:cNvSpPr>
          <p:nvPr>
            <p:ph idx="1"/>
          </p:nvPr>
        </p:nvSpPr>
        <p:spPr/>
        <p:txBody>
          <a:bodyPr/>
          <a:lstStyle/>
          <a:p>
            <a:pPr lvl="0" indent="0">
              <a:buNone/>
            </a:pPr>
            <a:r>
              <a:rPr>
                <a:latin typeface="Courier"/>
              </a:rPr>
              <a:t>
Call:
glm(formula = Price ~ . - Engine - Torque, family = Gamma(link = "log"), 
    data = train)
Deviance Residuals: 
     Min        1Q    Median        3Q       Max  
-1.04217  -0.12458  -0.00849   0.10041   0.84765  
Coefficients:
                        Estimate Std. Error t value Pr(&gt;|t|)    
(Intercept)           -2.159e+02  4.375e+00 -49.354  &lt; 2e-16 ***
MakeBMW                1.502e-02  3.387e-02   0.443 0.657468    
MakeChevrolet         -8.229e-01  8.657e-02  -9.506  &lt; 2e-16 ***
MakeDatsun            -9.661e-01  8.949e-02 -10.795  &lt; 2e-16 ***
MakeFerrari            5.534e-01  2.258e-01   2.451 0.014372 *  
MakeFiat              -7.753e-01  1.447e-01  -5.356 9.78e-08 ***
MakeFord              -5.205e-01  4.334e-02 -12.011  &lt; 2e-16 ***
MakeHonda             -5.400e-01  3.627e-02 -14.887  &lt; 2e-16 ***
MakeHyundai           -4.937e-01  3.263e-02 -15.129  &lt; 2e-16 ***
MakeIsuzu             -5.539e-01  1.460e-01  -3.794 0.000154 ***
MakeJaguar             6.307e-03  6.446e-02   0.098 0.922071    
MakeJeep              -4.052e-01  5.718e-02  -7.086 2.09e-12 ***
MakeKia               -4.469e-01  5.850e-02  -7.639 3.81e-14 ***
MakeLamborghini        7.391e-01  2.213e-01   3.339 0.000860 ***
MakeLand Rover         3.140e-01  4.891e-02   6.421 1.80e-10 ***
MakeLexus              3.607e-01  9.431e-02   3.825 0.000136 ***
MakeMahindra          -6.900e-01  4.404e-02 -15.669  &lt; 2e-16 ***
MakeMaruti Suzuki     -5.253e-01  3.506e-02 -14.984  &lt; 2e-16 ***
MakeMaserati           5.631e-01  2.019e-01   2.789 0.005345 ** 
MakeMercedes-Benz      1.115e-01  2.906e-02   3.837 0.000130 ***
MakeMG                -5.811e-01  6.326e-02  -9.185  &lt; 2e-16 ***
MakeMINI               5.216e-01  7.658e-02   6.812 1.38e-11 ***
MakeMitsubishi        -4.162e-01  1.199e-01  -3.470 0.000535 ***
MakeNissan            -6.658e-01  6.661e-02  -9.995  &lt; 2e-16 ***
MakePorsche            4.532e-01  7.151e-02   6.338 3.05e-10 ***
MakeRenault           -7.805e-01  4.863e-02 -16.050  &lt; 2e-16 ***
MakeRolls-Royce        1.015e+00  1.647e-01   6.162 9.13e-10 ***
MakeSkoda             -3.835e-01  4.410e-02  -8.696  &lt; 2e-16 ***
MakeSsangyong         -9.400e-01  1.190e-01  -7.900 5.27e-15 ***
MakeTata              -7.032e-01  4.432e-02 -15.864  &lt; 2e-16 ***
MakeToyota            -3.119e-01  3.692e-02  -8.448  &lt; 2e-16 ***
MakeVolkswagen        -4.267e-01  4.328e-02  -9.861  &lt; 2e-16 ***
MakeVolvo              8.578e-02  6.018e-02   1.425 0.154249    
Year                   1.122e-01  2.184e-03  51.379  &lt; 2e-16 ***
Kilometer             -1.113e-03  1.982e-04  -5.615 2.33e-08 ***
Fuel.TypeOther        -5.890e-02  3.226e-02  -1.826 0.068053 .  
Fuel.TypePetrol       -1.105e-01  1.433e-02  -7.709 2.25e-14 ***
TransmissionManual    -1.588e-01  1.460e-02 -10.880  &lt; 2e-16 ***
OwnerSecond           -3.623e-02  1.416e-02  -2.559 0.010589 *  
OwnerThird or more    -1.703e-01  3.784e-02  -4.500 7.31e-06 ***
OwnerUnRegistered Car  1.274e-01  5.528e-02   2.305 0.021306 *  
Seller.TypeCorporate   2.270e-01  1.222e-01   1.857 0.063479 .  
Seller.TypeIndividual  1.975e-01  1.178e-01   1.677 0.093763 .  
Power                  3.593e-03  2.260e-04  15.899  &lt; 2e-16 ***
DrivetrainFWD         -4.289e-02  2.732e-02  -1.570 0.116592    
DrivetrainRWD         -1.090e-02  2.305e-02  -0.473 0.636446    
Length                 4.124e-04  3.228e-05  12.777  &lt; 2e-16 ***
Width                  5.228e-04  8.920e-05   5.861 5.63e-09 ***
Height                 4.134e-04  8.060e-05   5.128 3.29e-07 ***
SeatingCapacity&gt;5      2.929e-01  4.191e-02   6.989 4.10e-12 ***
SeatingCapacity5      -2.927e-02  2.362e-02  -1.239 0.215386    
TankCapacity           2.522e-03  8.478e-04   2.975 0.002978 ** 
---
Signif. codes:  0 '***' 0.001 '**' 0.01 '*' 0.05 '.' 0.1 ' ' 1
(Dispersion parameter for Gamma family taken to be 0.03986144)
    Null deviance: 1709.040  on 1593  degrees of freedom
Residual deviance:   63.028  on 1542  degrees of freedom
AIC: 43604
Number of Fisher Scoring iterations: 6</a:t>
            </a:r>
          </a:p>
          <a:p>
            <a:pPr lvl="0" indent="0" marL="0">
              <a:buNone/>
            </a:pPr>
            <a:r>
              <a:rPr/>
              <a:t>We can see that Drivetrain and Seller Type are not significant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Assessment of assumptions</a:t>
            </a:r>
          </a:p>
        </p:txBody>
      </p:sp>
      <p:sp>
        <p:nvSpPr>
          <p:cNvPr id="4" name="Text Placeholder 3"/>
          <p:cNvSpPr>
            <a:spLocks noGrp="1"/>
          </p:cNvSpPr>
          <p:nvPr>
            <p:ph idx="2" sz="half" type="body"/>
          </p:nvPr>
        </p:nvSpPr>
        <p:spPr/>
        <p:txBody>
          <a:bodyPr/>
          <a:lstStyle/>
          <a:p>
            <a:pPr lvl="0" indent="0" marL="0">
              <a:buNone/>
            </a:pPr>
            <a:r>
              <a:rPr/>
              <a:t>We can check that our assumptions hold by looking at the residuals</a:t>
            </a:r>
          </a:p>
        </p:txBody>
      </p:sp>
      <p:pic>
        <p:nvPicPr>
          <p:cNvPr descr="Car_main_files/figure-pptx/unnamed-chunk-2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Assessment of assumptions</a:t>
            </a:r>
          </a:p>
        </p:txBody>
      </p:sp>
      <p:sp>
        <p:nvSpPr>
          <p:cNvPr id="3" name="Content Placeholder 2"/>
          <p:cNvSpPr>
            <a:spLocks noGrp="1"/>
          </p:cNvSpPr>
          <p:nvPr>
            <p:ph idx="1"/>
          </p:nvPr>
        </p:nvSpPr>
        <p:spPr/>
        <p:txBody>
          <a:bodyPr/>
          <a:lstStyle/>
          <a:p>
            <a:pPr lvl="0"/>
            <a:r>
              <a:rPr/>
              <a:t>We do not observe evidence of heteroscedasticity nor overdispersion</a:t>
            </a:r>
          </a:p>
          <a:p>
            <a:pPr lvl="0"/>
            <a:r>
              <a:rPr/>
              <a:t>The standardized residuals are approximately normal</a:t>
            </a:r>
          </a:p>
          <a:p>
            <a:pPr lvl="0"/>
            <a:r>
              <a:rPr/>
              <a:t>There are no patterns to suggest non-linearity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model</a:t>
            </a:r>
          </a:p>
        </p:txBody>
      </p:sp>
      <p:sp>
        <p:nvSpPr>
          <p:cNvPr id="3" name="Content Placeholder 2"/>
          <p:cNvSpPr>
            <a:spLocks noGrp="1"/>
          </p:cNvSpPr>
          <p:nvPr>
            <p:ph idx="1"/>
          </p:nvPr>
        </p:nvSpPr>
        <p:spPr/>
        <p:txBody>
          <a:bodyPr/>
          <a:lstStyle/>
          <a:p>
            <a:pPr lvl="0" indent="0" marL="0">
              <a:buNone/>
            </a:pPr>
            <a:r>
              <a:rPr/>
              <a:t>We remove the non-significant variables and fit another model</a:t>
            </a:r>
          </a:p>
          <a:p>
            <a:pPr lvl="0" indent="0">
              <a:buNone/>
            </a:pPr>
            <a:r>
              <a:rPr>
                <a:latin typeface="Courier"/>
              </a:rPr>
              <a:t>
Call:
glm(formula = Price ~ . - Seller.Type - Engine - Torque - Drivetrain, 
    family = Gamma(link = "log"), data = train)
Deviance Residuals: 
     Min        1Q    Median        3Q       Max  
-1.06258  -0.12440  -0.00782   0.09875   0.85358  
Coefficients:
                        Estimate Std. Error t value Pr(&gt;|t|)    
(Intercept)           -2.157e+02  4.373e+00 -49.321  &lt; 2e-16 ***
MakeBMW                2.671e-02  3.121e-02   0.856 0.392240    
MakeChevrolet         -8.371e-01  8.600e-02  -9.733  &lt; 2e-16 ***
MakeDatsun            -9.767e-01  8.915e-02 -10.956  &lt; 2e-16 ***
MakeFerrari            5.165e-01  2.242e-01   2.304 0.021366 *  
MakeFiat              -7.820e-01  1.447e-01  -5.403 7.57e-08 ***
MakeFord              -5.317e-01  4.219e-02 -12.603  &lt; 2e-16 ***
MakeHonda             -5.481e-01  3.567e-02 -15.363  &lt; 2e-16 ***
MakeHyundai           -5.063e-01  3.120e-02 -16.228  &lt; 2e-16 ***
MakeIsuzu             -5.581e-01  1.448e-01  -3.854 0.000121 ***
MakeJaguar             2.224e-02  6.259e-02   0.355 0.722445    
MakeJeep              -4.163e-01  5.626e-02  -7.400 2.22e-13 ***
MakeKia               -4.667e-01  5.686e-02  -8.208 4.68e-16 ***
MakeLamborghini        7.251e-01  2.214e-01   3.275 0.001080 ** 
MakeLand Rover         3.244e-01  4.847e-02   6.694 3.03e-11 ***
MakeLexus              3.683e-01  9.401e-02   3.918 9.31e-05 ***
MakeMahindra          -7.016e-01  4.203e-02 -16.692  &lt; 2e-16 ***
MakeMaruti Suzuki     -5.366e-01  3.382e-02 -15.868  &lt; 2e-16 ***
MakeMaserati           5.672e-01  2.019e-01   2.809 0.005038 ** 
MakeMercedes-Benz      1.175e-01  2.752e-02   4.271 2.07e-05 ***
MakeMG                -6.033e-01  6.168e-02  -9.781  &lt; 2e-16 ***
MakeMINI               5.049e-01  7.565e-02   6.674 3.47e-11 ***
MakeMitsubishi        -4.141e-01  1.199e-01  -3.455 0.000565 ***
MakeNissan            -6.787e-01  6.594e-02 -10.292  &lt; 2e-16 ***
MakePorsche            4.642e-01  7.101e-02   6.536 8.54e-11 ***
MakeRenault           -7.909e-01  4.789e-02 -16.514  &lt; 2e-16 ***
MakeRolls-Royce        9.843e-01  1.628e-01   6.048 1.84e-09 ***
MakeSkoda             -3.966e-01  4.327e-02  -9.165  &lt; 2e-16 ***
MakeSsangyong         -9.329e-01  1.189e-01  -7.843 8.13e-15 ***
MakeTata              -7.256e-01  4.223e-02 -17.183  &lt; 2e-16 ***
MakeToyota            -3.153e-01  3.530e-02  -8.933  &lt; 2e-16 ***
MakeVolkswagen        -4.313e-01  4.293e-02 -10.046  &lt; 2e-16 ***
MakeVolvo              8.193e-02  5.953e-02   1.376 0.168951    
Year                   1.121e-01  2.184e-03  51.336  &lt; 2e-16 ***
Kilometer             -1.127e-03  1.980e-04  -5.693 1.49e-08 ***
Fuel.TypeOther        -6.376e-02  3.197e-02  -1.995 0.046255 *  
Fuel.TypePetrol       -1.115e-01  1.427e-02  -7.816 1.00e-14 ***
TransmissionManual    -1.604e-01  1.458e-02 -11.007  &lt; 2e-16 ***
OwnerSecond           -3.561e-02  1.415e-02  -2.517 0.011920 *  
OwnerThird or more    -1.682e-01  3.784e-02  -4.444 9.45e-06 ***
OwnerUnRegistered Car  1.230e-01  5.521e-02   2.228 0.026013 *  
Power                  3.706e-03  2.190e-04  16.922  &lt; 2e-16 ***
Length                 4.056e-04  3.152e-05  12.866  &lt; 2e-16 ***
Width                  5.110e-04  8.835e-05   5.783 8.86e-09 ***
Height                 4.649e-04  7.278e-05   6.389 2.21e-10 ***
SeatingCapacity&gt;5      3.003e-01  4.138e-02   7.257 6.26e-13 ***
SeatingCapacity5      -3.147e-02  2.323e-02  -1.355 0.175651    
TankCapacity           2.681e-03  8.370e-04   3.203 0.001386 ** 
---
Signif. codes:  0 '***' 0.001 '**' 0.01 '*' 0.05 '.' 0.1 ' ' 1
(Dispersion parameter for Gamma family taken to be 0.03990718)
    Null deviance: 1709.040  on 1593  degrees of freedom
Residual deviance:   63.265  on 1546  degrees of freedom
AIC: 43602
Number of Fisher Scoring iterations: 6</a:t>
            </a:r>
          </a:p>
          <a:p>
            <a:pPr lvl="0" indent="0" marL="0">
              <a:buNone/>
            </a:pPr>
            <a:r>
              <a:rPr/>
              <a:t>In this model most of the variables are significant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a:t>
            </a:r>
          </a:p>
        </p:txBody>
      </p:sp>
      <p:sp>
        <p:nvSpPr>
          <p:cNvPr id="3" name="Content Placeholder 2"/>
          <p:cNvSpPr>
            <a:spLocks noGrp="1"/>
          </p:cNvSpPr>
          <p:nvPr>
            <p:ph idx="1"/>
          </p:nvPr>
        </p:nvSpPr>
        <p:spPr/>
        <p:txBody>
          <a:bodyPr/>
          <a:lstStyle/>
          <a:p>
            <a:pPr lvl="0"/>
            <a:r>
              <a:rPr/>
              <a:t>Exploratory Data Analysis</a:t>
            </a:r>
          </a:p>
          <a:p>
            <a:pPr lvl="0"/>
            <a:r>
              <a:rPr/>
              <a:t>Linear Model</a:t>
            </a:r>
          </a:p>
          <a:p>
            <a:pPr lvl="0"/>
            <a:r>
              <a:rPr/>
              <a:t>Generalized Linear Model</a:t>
            </a:r>
          </a:p>
          <a:p>
            <a:pPr lvl="0"/>
            <a:r>
              <a:rPr/>
              <a:t>Comparison and Conclusions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a:t>
            </a:r>
          </a:p>
        </p:txBody>
      </p:sp>
      <p:sp>
        <p:nvSpPr>
          <p:cNvPr id="3" name="Content Placeholder 2"/>
          <p:cNvSpPr>
            <a:spLocks noGrp="1"/>
          </p:cNvSpPr>
          <p:nvPr>
            <p:ph idx="1"/>
          </p:nvPr>
        </p:nvSpPr>
        <p:spPr/>
        <p:txBody>
          <a:bodyPr/>
          <a:lstStyle/>
          <a:p>
            <a:pPr lvl="0" indent="0" marL="0">
              <a:buNone/>
            </a:pPr>
            <a:r>
              <a:rPr/>
              <a:t>We can compare the two models</a:t>
            </a:r>
          </a:p>
          <a:p>
            <a:pPr lvl="0" indent="0">
              <a:buNone/>
            </a:pPr>
            <a:r>
              <a:rPr>
                <a:latin typeface="Courier"/>
              </a:rPr>
              <a:t>    Model df      Dev      AIC
1    Full 52 63.02783 43604.22
2 Reduced 48 63.26476 43602.24</a:t>
            </a:r>
          </a:p>
          <a:p>
            <a:pPr lvl="0" indent="0" marL="0">
              <a:buNone/>
            </a:pPr>
            <a:r>
              <a:rPr/>
              <a:t>Since deviances are very similar and AIC is slightly lower for the reduced model, we shall choose the latter. Moreover, a LRT shows that there is no evidence toward rejecting the simpler model</a:t>
            </a:r>
          </a:p>
          <a:p>
            <a:pPr lvl="0" indent="0">
              <a:buNone/>
            </a:pPr>
            <a:r>
              <a:rPr>
                <a:latin typeface="Courier"/>
              </a:rPr>
              <a:t>[1] "p-value = 0.98"</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Assessment of assumptions</a:t>
            </a:r>
          </a:p>
        </p:txBody>
      </p:sp>
      <p:sp>
        <p:nvSpPr>
          <p:cNvPr id="4" name="Text Placeholder 3"/>
          <p:cNvSpPr>
            <a:spLocks noGrp="1"/>
          </p:cNvSpPr>
          <p:nvPr>
            <p:ph idx="2" sz="half" type="body"/>
          </p:nvPr>
        </p:nvSpPr>
        <p:spPr/>
        <p:txBody>
          <a:bodyPr/>
          <a:lstStyle/>
          <a:p>
            <a:pPr lvl="0" indent="0" marL="0">
              <a:buNone/>
            </a:pPr>
            <a:r>
              <a:rPr/>
              <a:t>We inspect the residuals from the reduce model to check that our assumptions are met</a:t>
            </a:r>
          </a:p>
        </p:txBody>
      </p:sp>
      <p:pic>
        <p:nvPicPr>
          <p:cNvPr descr="Car_main_files/figure-pptx/unnamed-chunk-3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Assessment of assumptions</a:t>
            </a:r>
          </a:p>
        </p:txBody>
      </p:sp>
      <p:sp>
        <p:nvSpPr>
          <p:cNvPr id="3" name="Content Placeholder 2"/>
          <p:cNvSpPr>
            <a:spLocks noGrp="1"/>
          </p:cNvSpPr>
          <p:nvPr>
            <p:ph idx="1"/>
          </p:nvPr>
        </p:nvSpPr>
        <p:spPr/>
        <p:txBody>
          <a:bodyPr/>
          <a:lstStyle/>
          <a:p>
            <a:pPr lvl="0"/>
            <a:r>
              <a:rPr/>
              <a:t>We do not observe evidence of heteroscedasticity nor overdispersion</a:t>
            </a:r>
          </a:p>
          <a:p>
            <a:pPr lvl="0"/>
            <a:r>
              <a:rPr/>
              <a:t>The standardised residuals are approximately normal</a:t>
            </a:r>
          </a:p>
          <a:p>
            <a:pPr lvl="0"/>
            <a:r>
              <a:rPr/>
              <a:t>There are no patterns to suggest non-linearity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a:t>
            </a:r>
            <a:r>
              <a:rPr i="1"/>
              <a:t>Make</a:t>
            </a:r>
            <a:r>
              <a:rPr/>
              <a:t> or not to </a:t>
            </a:r>
            <a:r>
              <a:rPr i="1"/>
              <a:t>Make</a:t>
            </a:r>
          </a:p>
        </p:txBody>
      </p:sp>
      <p:sp>
        <p:nvSpPr>
          <p:cNvPr id="3" name="Content Placeholder 2"/>
          <p:cNvSpPr>
            <a:spLocks noGrp="1"/>
          </p:cNvSpPr>
          <p:nvPr>
            <p:ph idx="1"/>
          </p:nvPr>
        </p:nvSpPr>
        <p:spPr/>
        <p:txBody>
          <a:bodyPr/>
          <a:lstStyle/>
          <a:p>
            <a:pPr lvl="0" indent="0" marL="0">
              <a:buNone/>
            </a:pPr>
            <a:r>
              <a:rPr/>
              <a:t>The variable Make has many levels and thus introduces many degrees of freedom in the model. We might ask if introducing that many degrees of freedom is beneficial for the model.</a:t>
            </a:r>
          </a:p>
          <a:p>
            <a:pPr lvl="0" indent="0">
              <a:buNone/>
            </a:pPr>
            <a:r>
              <a:rPr>
                <a:latin typeface="Courier"/>
              </a:rPr>
              <a:t>
Call:
glm(formula = Price ~ . - Make - Seller.Type - Engine - Torque - 
    Drivetrain, family = Gamma(link = "log"), data = train)
Deviance Residuals: 
     Min        1Q    Median        3Q       Max  
-1.30582  -0.18248  -0.02987   0.12047   1.18143  
Coefficients:
                        Estimate Std. Error t value Pr(&gt;|t|)    
(Intercept)           -2.003e+02  5.776e+00 -34.684  &lt; 2e-16 ***
Year                   1.047e-01  2.885e-03  36.295  &lt; 2e-16 ***
Kilometer             -1.637e-03  2.635e-04  -6.212 6.70e-10 ***
Fuel.TypeOther        -1.382e-02  4.173e-02  -0.331 0.740515    
Fuel.TypePetrol       -1.928e-01  1.794e-02 -10.747  &lt; 2e-16 ***
TransmissionManual    -2.993e-01  1.838e-02 -16.280  &lt; 2e-16 ***
OwnerSecond           -4.027e-03  1.899e-02  -0.212 0.832068    
OwnerThird or more    -1.983e-01  5.001e-02  -3.965 7.67e-05 ***
OwnerUnRegistered Car  2.369e-01  7.398e-02   3.203 0.001389 ** 
Power                  6.146e-03  2.152e-04  28.556  &lt; 2e-16 ***
Length                 2.712e-04  3.595e-05   7.545 7.59e-14 ***
Width                  8.496e-04  1.054e-04   8.061 1.48e-15 ***
Height                -2.883e-04  8.380e-05  -3.441 0.000596 ***
SeatingCapacity&gt;5      1.940e-01  5.368e-02   3.614 0.000311 ***
SeatingCapacity5      -2.508e-02  2.828e-02  -0.887 0.375456    
TankCapacity           7.249e-03  9.632e-04   7.526 8.74e-14 ***
---
Signif. codes:  0 '***' 0.001 '**' 0.01 '*' 0.05 '.' 0.1 ' ' 1
(Dispersion parameter for Gamma family taken to be 0.07391252)
    Null deviance: 1709.04  on 1593  degrees of freedom
Residual deviance:  112.57  on 1578  degrees of freedom
AIC: 44465
Number of Fisher Scoring iterations: 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make or not to make</a:t>
            </a:r>
          </a:p>
        </p:txBody>
      </p:sp>
      <p:sp>
        <p:nvSpPr>
          <p:cNvPr id="3" name="Content Placeholder 2"/>
          <p:cNvSpPr>
            <a:spLocks noGrp="1"/>
          </p:cNvSpPr>
          <p:nvPr>
            <p:ph idx="1"/>
          </p:nvPr>
        </p:nvSpPr>
        <p:spPr/>
        <p:txBody>
          <a:bodyPr/>
          <a:lstStyle/>
          <a:p>
            <a:pPr lvl="0" indent="0">
              <a:buNone/>
            </a:pPr>
            <a:r>
              <a:rPr>
                <a:latin typeface="Courier"/>
              </a:rPr>
              <a:t>    Model df       Dev      AIC
1    Full 52  63.02783 43604.22
2 Reduced 48  63.26476 43602.24
3 No make 16 112.56735 44464.96</a:t>
            </a:r>
          </a:p>
          <a:p>
            <a:pPr lvl="0" indent="0" marL="0">
              <a:buNone/>
            </a:pPr>
            <a:r>
              <a:rPr/>
              <a:t>From a comparison with the first two models we see that both the deviance and AIC increase significantly if we remove Make, thus we are justified in keeping it. Further evidence comes from a LRT comparing the reduced and the no make model.</a:t>
            </a:r>
          </a:p>
          <a:p>
            <a:pPr lvl="0" indent="0">
              <a:buNone/>
            </a:pPr>
            <a:r>
              <a:rPr>
                <a:latin typeface="Courier"/>
              </a:rPr>
              <a:t>[1] "p-value = 0"</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Comparison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Similarities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LM and the GLM perform very similarly:</a:t>
                </a:r>
              </a:p>
              <a:p>
                <a:pPr lvl="0"/>
                <a:r>
                  <a:rPr/>
                  <a:t>The residuals do not show clear non-linearities nor heteroscedasticity</a:t>
                </a:r>
              </a:p>
              <a:p>
                <a:pPr lvl="0"/>
                <a:r>
                  <a:rPr/>
                  <a:t>The explained null deviance is </a:t>
                </a:r>
                <a14:m>
                  <m:oMath xmlns:m="http://schemas.openxmlformats.org/officeDocument/2006/math">
                    <m:r>
                      <m:rPr>
                        <m:sty m:val="p"/>
                      </m:rPr>
                      <m:t>≈</m:t>
                    </m:r>
                    <m:r>
                      <m:t>95</m:t>
                    </m:r>
                    <m:r>
                      <m:rPr>
                        <m:sty m:val="p"/>
                      </m:rPr>
                      <m:t>%</m:t>
                    </m:r>
                  </m:oMath>
                </a14:m>
              </a:p>
              <a:p>
                <a:pPr lvl="0"/>
                <a:r>
                  <a:rPr/>
                  <a:t>The mean absolute percentage error in prediction on test set is 17%</a:t>
                </a:r>
              </a:p>
              <a:p>
                <a:pPr lvl="0"/>
                <a:r>
                  <a:rPr/>
                  <a:t>The coefficients are mostly the same within one standard error</a:t>
                </a:r>
              </a:p>
              <a:p>
                <a:pPr lvl="0" indent="0" marL="0">
                  <a:buNone/>
                </a:pPr>
                <a:r>
                  <a:rPr/>
                  <a:t>Since both models are good, if we were to choose one of them, we would pick the simplest one which is the linear model.</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of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interpretation of parameters is: upon one unit increase of the value of a variable adjusting for the others, the price increases or decreases by a factor of </a:t>
                </a:r>
                <a14:m>
                  <m:oMath xmlns:m="http://schemas.openxmlformats.org/officeDocument/2006/math">
                    <m:r>
                      <m:t>e</m:t>
                    </m:r>
                    <m:r>
                      <m:t>x</m:t>
                    </m:r>
                    <m:r>
                      <m:t>p</m:t>
                    </m:r>
                    <m:d>
                      <m:dPr>
                        <m:begChr m:val="("/>
                        <m:endChr m:val=")"/>
                        <m:sepChr m:val=""/>
                        <m:grow/>
                      </m:dPr>
                      <m:e>
                        <m:r>
                          <m:t>β</m:t>
                        </m:r>
                      </m:e>
                    </m:d>
                  </m:oMath>
                </a14:m>
                <a:r>
                  <a:rPr/>
                  <a:t>, according to the sign of the coefficient.</a:t>
                </a:r>
              </a:p>
              <a:p>
                <a:pPr lvl="0" indent="0" marL="0">
                  <a:buNone/>
                </a:pPr>
                <a:r>
                  <a:rPr/>
                  <a:t>For instance, an increase by 10’000km amounts to a decrease in price of about 1%</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of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categorical variables, for each level the coefficient is such that the price increases or decreases by a factor of </a:t>
                </a:r>
                <a14:m>
                  <m:oMath xmlns:m="http://schemas.openxmlformats.org/officeDocument/2006/math">
                    <m:r>
                      <m:t>e</m:t>
                    </m:r>
                    <m:r>
                      <m:t>x</m:t>
                    </m:r>
                    <m:r>
                      <m:t>p</m:t>
                    </m:r>
                    <m:d>
                      <m:dPr>
                        <m:begChr m:val="("/>
                        <m:endChr m:val=")"/>
                        <m:sepChr m:val=""/>
                        <m:grow/>
                      </m:dPr>
                      <m:e>
                        <m:r>
                          <m:t>β</m:t>
                        </m:r>
                      </m:e>
                    </m:d>
                  </m:oMath>
                </a14:m>
                <a:r>
                  <a:rPr/>
                  <a:t> with respect to the price of the base level.</a:t>
                </a:r>
              </a:p>
              <a:p>
                <a:pPr lvl="0" indent="0" marL="0">
                  <a:buNone/>
                </a:pPr>
                <a:r>
                  <a:rPr/>
                  <a:t>For instance, Unregistered cars cost 13% more than cars with one previous owner.</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a:t>
            </a:r>
            <a:r>
              <a:rPr i="1"/>
              <a:t>Make</a:t>
            </a:r>
            <a:r>
              <a:rPr/>
              <a:t>!</a:t>
            </a:r>
          </a:p>
        </p:txBody>
      </p:sp>
      <p:pic>
        <p:nvPicPr>
          <p:cNvPr descr="Car_main_files/figure-pptx/unnamed-chunk-3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Exploratory Data 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Bonus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only aim of the model is to make prediction, a non parametric one could be also a possible solution. For this reason we tried to fit a random forest.</a:t>
                </a:r>
              </a:p>
              <a:p>
                <a:pPr lvl="0"/>
                <a:r>
                  <a:rPr/>
                  <a:t>Performs better in prediction, with an error of </a:t>
                </a:r>
                <a14:m>
                  <m:oMath xmlns:m="http://schemas.openxmlformats.org/officeDocument/2006/math">
                    <m:r>
                      <m:rPr>
                        <m:sty m:val="p"/>
                      </m:rPr>
                      <m:t>≈</m:t>
                    </m:r>
                    <m:r>
                      <m:t>9</m:t>
                    </m:r>
                    <m:r>
                      <m:rPr>
                        <m:sty m:val="p"/>
                      </m:rPr>
                      <m:t>%</m:t>
                    </m:r>
                  </m:oMath>
                </a14:m>
              </a:p>
              <a:p>
                <a:pPr lvl="0"/>
                <a:r>
                  <a:rPr/>
                  <a:t>Worse interpretability</a:t>
                </a:r>
              </a:p>
              <a:p>
                <a:pPr lvl="0"/>
                <a:r>
                  <a:rPr/>
                  <a:t>Hard to understand the real model</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Importance</a:t>
            </a:r>
          </a:p>
        </p:txBody>
      </p:sp>
      <p:pic>
        <p:nvPicPr>
          <p:cNvPr descr="Car_main_files/figure-pptx/unnamed-chunk-3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description</a:t>
            </a:r>
          </a:p>
        </p:txBody>
      </p:sp>
      <p:sp>
        <p:nvSpPr>
          <p:cNvPr id="3" name="Content Placeholder 2"/>
          <p:cNvSpPr>
            <a:spLocks noGrp="1"/>
          </p:cNvSpPr>
          <p:nvPr>
            <p:ph idx="1"/>
          </p:nvPr>
        </p:nvSpPr>
        <p:spPr/>
        <p:txBody>
          <a:bodyPr/>
          <a:lstStyle/>
          <a:p>
            <a:pPr lvl="0" indent="0" marL="0">
              <a:buNone/>
            </a:pPr>
            <a:r>
              <a:rPr/>
              <a:t>We have 2059 observations and 20 variables, of which 9 numerical and 11 categorical, listed below.</a:t>
            </a:r>
          </a:p>
          <a:p>
            <a:pPr lvl="0"/>
            <a:r>
              <a:rPr b="1"/>
              <a:t>Make</a:t>
            </a:r>
            <a:r>
              <a:rPr/>
              <a:t> is the company producing the car</a:t>
            </a:r>
          </a:p>
          <a:p>
            <a:pPr lvl="0"/>
            <a:r>
              <a:rPr b="1"/>
              <a:t>Model</a:t>
            </a:r>
            <a:r>
              <a:rPr/>
              <a:t> is the proper name of the car</a:t>
            </a:r>
          </a:p>
          <a:p>
            <a:pPr lvl="0"/>
            <a:r>
              <a:rPr b="1"/>
              <a:t>Fuel</a:t>
            </a:r>
            <a:r>
              <a:rPr/>
              <a:t> </a:t>
            </a:r>
            <a:r>
              <a:rPr b="1"/>
              <a:t>Type</a:t>
            </a:r>
            <a:r>
              <a:rPr/>
              <a:t> is type of fuel used by the car</a:t>
            </a:r>
          </a:p>
          <a:p>
            <a:pPr lvl="0"/>
            <a:r>
              <a:rPr b="1"/>
              <a:t>Transmission</a:t>
            </a:r>
            <a:r>
              <a:rPr/>
              <a:t> is the gear transmission of the car</a:t>
            </a:r>
          </a:p>
          <a:p>
            <a:pPr lvl="0"/>
            <a:r>
              <a:rPr b="1"/>
              <a:t>Location</a:t>
            </a:r>
            <a:r>
              <a:rPr/>
              <a:t> is the city in which the car is sold</a:t>
            </a:r>
          </a:p>
          <a:p>
            <a:pPr lvl="0"/>
            <a:r>
              <a:rPr b="1"/>
              <a:t>Color</a:t>
            </a:r>
            <a:r>
              <a:rPr/>
              <a:t> is the color of the vehicle</a:t>
            </a:r>
          </a:p>
          <a:p>
            <a:pPr lvl="0"/>
            <a:r>
              <a:rPr b="1"/>
              <a:t>Owner</a:t>
            </a:r>
            <a:r>
              <a:rPr/>
              <a:t> counts the number of previous owners</a:t>
            </a:r>
          </a:p>
          <a:p>
            <a:pPr lvl="0"/>
            <a:r>
              <a:rPr b="1"/>
              <a:t>Seller type</a:t>
            </a:r>
            <a:r>
              <a:rPr/>
              <a:t> tells if the car is sold by a private or not</a:t>
            </a:r>
          </a:p>
          <a:p>
            <a:pPr lvl="0"/>
            <a:r>
              <a:rPr b="1"/>
              <a:t>Seating Capacity</a:t>
            </a:r>
            <a:r>
              <a:rPr/>
              <a:t> is max number of people that can fir in a car</a:t>
            </a:r>
          </a:p>
          <a:p>
            <a:pPr lvl="0"/>
            <a:r>
              <a:rPr b="1"/>
              <a:t>Price</a:t>
            </a:r>
            <a:r>
              <a:rPr/>
              <a:t> is the selling price of the car in INR (1 INR = 0.017 USD)</a:t>
            </a:r>
          </a:p>
          <a:p>
            <a:pPr lvl="0"/>
            <a:r>
              <a:rPr b="1"/>
              <a:t>Year</a:t>
            </a:r>
            <a:r>
              <a:rPr/>
              <a:t> of manufacturing of the car</a:t>
            </a:r>
          </a:p>
          <a:p>
            <a:pPr lvl="0"/>
            <a:r>
              <a:rPr b="1"/>
              <a:t>Kilometer</a:t>
            </a:r>
            <a:r>
              <a:rPr/>
              <a:t> is the total number of km driven by the car</a:t>
            </a:r>
          </a:p>
          <a:p>
            <a:pPr lvl="0"/>
            <a:r>
              <a:rPr b="1"/>
              <a:t>Engine</a:t>
            </a:r>
            <a:r>
              <a:rPr/>
              <a:t> is the engine capacity measure in cc</a:t>
            </a:r>
          </a:p>
          <a:p>
            <a:pPr lvl="0"/>
            <a:r>
              <a:rPr b="1"/>
              <a:t>Max Power</a:t>
            </a:r>
            <a:r>
              <a:rPr/>
              <a:t> is the maximum power achieved by the car measured in bhp@rpm</a:t>
            </a:r>
          </a:p>
          <a:p>
            <a:pPr lvl="0"/>
            <a:r>
              <a:rPr b="1"/>
              <a:t>Max Torque</a:t>
            </a:r>
            <a:r>
              <a:rPr/>
              <a:t> is the maximum torque measured in Nm@rpm</a:t>
            </a:r>
          </a:p>
          <a:p>
            <a:pPr lvl="0"/>
            <a:r>
              <a:rPr b="1"/>
              <a:t>Drivetrain</a:t>
            </a:r>
            <a:r>
              <a:rPr/>
              <a:t> is the type of car drivetrain</a:t>
            </a:r>
          </a:p>
          <a:p>
            <a:pPr lvl="0"/>
            <a:r>
              <a:rPr/>
              <a:t>Measures of the car given by </a:t>
            </a:r>
            <a:r>
              <a:rPr b="1"/>
              <a:t>length</a:t>
            </a:r>
            <a:r>
              <a:rPr/>
              <a:t>, </a:t>
            </a:r>
            <a:r>
              <a:rPr b="1"/>
              <a:t>width</a:t>
            </a:r>
            <a:r>
              <a:rPr/>
              <a:t> and </a:t>
            </a:r>
            <a:r>
              <a:rPr b="1"/>
              <a:t>height</a:t>
            </a:r>
            <a:r>
              <a:rPr/>
              <a:t> expressed in mm</a:t>
            </a:r>
          </a:p>
          <a:p>
            <a:pPr lvl="0"/>
            <a:r>
              <a:rPr b="1"/>
              <a:t>Fuel Tank Capacity</a:t>
            </a:r>
            <a:r>
              <a:rPr/>
              <a:t> tells the maximum fuel capacity of the car in liters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a:buNone/>
            </a:pPr>
            <a:r>
              <a:rPr>
                <a:latin typeface="Courier"/>
              </a:rPr>
              <a:t>     Make              Model               Price               Year     
 Length:2059        Length:2059        Min.   :   49000   Min.   :1988  
 Class :character   Class :character   1st Qu.:  484999   1st Qu.:2014  
 Mode  :character   Mode  :character   Median :  825000   Median :2017  
                                       Mean   : 1702992   Mean   :2016  
                                       3rd Qu.: 1925000   3rd Qu.:2019  
                                       Max.   :35000000   Max.   :2022  
   Kilometer        Fuel Type         Transmission         Location        
 Min.   :      0   Length:2059        Length:2059        Length:2059       
 1st Qu.:  29000   Class :character   Class :character   Class :character  
 Median :  50000   Mode  :character   Mode  :character   Mode  :character  
 Mean   :  54225                                                           
 3rd Qu.:  72000                                                           
 Max.   :2000000                                                           
    Color              Owner           Seller Type            Engine    
 Length:2059        Length:2059        Length:2059        Min.   : 624  
 Class :character   Class :character   Class :character   1st Qu.:1197  
 Mode  :character   Mode  :character   Mode  :character   Median :1498  
                                                          Mean   :1693  
                                                          3rd Qu.:1995  
                                                          Max.   :6592  
                                                          NA's   :80    
   Max Power       Max Torque     Drivetrain            Length    
 Min.   : 35.0   Min.   : 48.0   Length:2059        Min.   :3099  
 1st Qu.: 83.0   1st Qu.:115.0   Class :character   1st Qu.:3985  
 Median :116.0   Median :200.0   Mode  :character   Median :4370  
 Mean   :129.6   Mean   :245.9                      Mean   :4281  
 3rd Qu.:171.0   3rd Qu.:350.0                      3rd Qu.:4629  
 Max.   :660.0   Max.   :780.0                      Max.   :5569  
 NA's   :80      NA's   :80                         NA's   :64    
     Width          Height     Seating Capacity Fuel Tank Capacity
 Min.   :1475   Min.   :1165   Min.   :2.000    Min.   : 15.00    
 1st Qu.:1695   1st Qu.:1485   1st Qu.:5.000    1st Qu.: 41.25    
 Median :1770   Median :1545   Median :5.000    Median : 50.00    
 Mean   :1768   Mean   :1592   Mean   :5.306    Mean   : 52.00    
 3rd Qu.:1832   3rd Qu.:1675   3rd Qu.:5.000    3rd Qu.: 60.00    
 Max.   :2220   Max.   :1995   Max.   :8.000    Max.   :105.00    
 NA's   :64     NA's   :64     NA's   :64       NA's   :113       </a:t>
            </a:r>
          </a:p>
          <a:p>
            <a:pPr lvl="0"/>
            <a:r>
              <a:rPr/>
              <a:t>For some variables we observed large ranges of values, for instance Price and Kilometer.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Dealing with missing 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Variable Number of missing values Proportion
1         Drivetrain                      136       6.61
3 Fuel Tank Capacity                      113       5.49
2             Engine                       80       3.89
6          Max Power                       80       3.89
7         Max Torque                       80       3.89
4             Height                       64       3.11
5             Length                       64       3.11
8   Seating Capacity                       64       3.11
9              Width                       64       3.11</a:t>
                </a:r>
              </a:p>
              <a:p>
                <a:pPr lvl="0"/>
                <a:r>
                  <a:rPr/>
                  <a:t>Since we have a reasonable number of observations, we decided to delete the ones for which the number of missing values is higher than half of the variables</a:t>
                </a:r>
              </a:p>
              <a:p>
                <a:pPr lvl="0"/>
                <a:r>
                  <a:rPr/>
                  <a:t>After deleting 63 observations, we still observe some missing information</a:t>
                </a:r>
              </a:p>
              <a:p>
                <a:pPr lvl="0" indent="0">
                  <a:buNone/>
                </a:pPr>
                <a:r>
                  <a:rPr>
                    <a:latin typeface="Courier"/>
                  </a:rPr>
                  <a:t>            Variable Number of missing values Proportion
1         Drivetrain                       73       3.66
3 Fuel Tank Capacity                       50       2.51
2             Engine                       17       0.85
6          Max Power                       17       0.85
7         Max Torque                       17       0.85
4             Height                        1       0.05
5             Length                        1       0.05
8   Seating Capacity                        1       0.05
9              Width                        1       0.05</a:t>
                </a:r>
              </a:p>
              <a:p>
                <a:pPr lvl="0"/>
                <a:r>
                  <a:rPr/>
                  <a:t>Since the total proportion of missing values is quite low with respect to the number of observations (</a:t>
                </a:r>
                <a14:m>
                  <m:oMath xmlns:m="http://schemas.openxmlformats.org/officeDocument/2006/math">
                    <m:r>
                      <m:rPr>
                        <m:sty m:val="p"/>
                      </m:rPr>
                      <m:t>≈</m:t>
                    </m:r>
                    <m:r>
                      <m:t>9</m:t>
                    </m:r>
                    <m:r>
                      <m:rPr>
                        <m:sty m:val="p"/>
                      </m:rPr>
                      <m:t>%</m:t>
                    </m:r>
                  </m:oMath>
                </a14:m>
                <a:r>
                  <a:rPr/>
                  <a:t>), we used </a:t>
                </a:r>
                <a:r>
                  <a:rPr i="1"/>
                  <a:t>mean imputation</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Cleaning phase</a:t>
            </a:r>
          </a:p>
        </p:txBody>
      </p:sp>
      <p:sp>
        <p:nvSpPr>
          <p:cNvPr id="3" name="Content Placeholder 2"/>
          <p:cNvSpPr>
            <a:spLocks noGrp="1"/>
          </p:cNvSpPr>
          <p:nvPr>
            <p:ph idx="1"/>
          </p:nvPr>
        </p:nvSpPr>
        <p:spPr/>
        <p:txBody>
          <a:bodyPr/>
          <a:lstStyle/>
          <a:p>
            <a:pPr lvl="0"/>
            <a:r>
              <a:rPr/>
              <a:t>For each </a:t>
            </a:r>
            <a:r>
              <a:rPr i="1"/>
              <a:t>numerical variable</a:t>
            </a:r>
            <a:r>
              <a:rPr/>
              <a:t> we plotted histograms and boxplots separatly to study their distribution and detect possible outliers</a:t>
            </a:r>
          </a:p>
          <a:p>
            <a:pPr lvl="0"/>
            <a:r>
              <a:rPr/>
              <a:t>We spotted two outliers in the Kilometer variables and deleted them from the datset</a:t>
            </a:r>
          </a:p>
          <a:p>
            <a:pPr lvl="0"/>
            <a:r>
              <a:rPr/>
              <a:t>We deleted also the only observation coming from 1988, in order to have only recent data going from 2006 to 2022</a:t>
            </a:r>
          </a:p>
          <a:p>
            <a:pPr lvl="0"/>
            <a:r>
              <a:rPr/>
              <a:t>For each </a:t>
            </a:r>
            <a:r>
              <a:rPr i="1"/>
              <a:t>categorical variables</a:t>
            </a:r>
            <a:r>
              <a:rPr/>
              <a:t> we studied the frequency of observations for each level, using two-way tables and barcharts</a:t>
            </a:r>
          </a:p>
          <a:p>
            <a:pPr lvl="0"/>
            <a:r>
              <a:rPr/>
              <a:t>For each variable, we merged together levels showing a small number of observations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and Log Price</a:t>
            </a:r>
          </a:p>
        </p:txBody>
      </p:sp>
      <p:pic>
        <p:nvPicPr>
          <p:cNvPr descr="Car_main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c:title>
  <dc:creator>Michele Alessi, Gabriele Codega, Maria Pronestì, Elena Rivaroli</dc:creator>
  <cp:keywords/>
  <dcterms:created xsi:type="dcterms:W3CDTF">2023-01-23T18:08:39Z</dcterms:created>
  <dcterms:modified xsi:type="dcterms:W3CDTF">2023-01-23T18:08:39Z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