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435" autoAdjust="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EDB8D-0F6D-4BF1-8B74-15B0E7CA4475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A06B8-34A3-42BE-BC7B-C2885F5E9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199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A06B8-34A3-42BE-BC7B-C2885F5E925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86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286C-41B0-4BB6-98CA-D8AEC81B4150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B1C8-130C-4DA6-8678-1189EC9656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57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286C-41B0-4BB6-98CA-D8AEC81B4150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B1C8-130C-4DA6-8678-1189EC9656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75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286C-41B0-4BB6-98CA-D8AEC81B4150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B1C8-130C-4DA6-8678-1189EC9656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550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286C-41B0-4BB6-98CA-D8AEC81B4150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B1C8-130C-4DA6-8678-1189EC965663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566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286C-41B0-4BB6-98CA-D8AEC81B4150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B1C8-130C-4DA6-8678-1189EC9656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180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286C-41B0-4BB6-98CA-D8AEC81B4150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B1C8-130C-4DA6-8678-1189EC9656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62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286C-41B0-4BB6-98CA-D8AEC81B4150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B1C8-130C-4DA6-8678-1189EC9656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257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286C-41B0-4BB6-98CA-D8AEC81B4150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B1C8-130C-4DA6-8678-1189EC9656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295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286C-41B0-4BB6-98CA-D8AEC81B4150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B1C8-130C-4DA6-8678-1189EC9656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487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286C-41B0-4BB6-98CA-D8AEC81B4150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B1C8-130C-4DA6-8678-1189EC9656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4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286C-41B0-4BB6-98CA-D8AEC81B4150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B1C8-130C-4DA6-8678-1189EC9656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578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286C-41B0-4BB6-98CA-D8AEC81B4150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B1C8-130C-4DA6-8678-1189EC9656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63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286C-41B0-4BB6-98CA-D8AEC81B4150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B1C8-130C-4DA6-8678-1189EC9656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9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286C-41B0-4BB6-98CA-D8AEC81B4150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B1C8-130C-4DA6-8678-1189EC9656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46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286C-41B0-4BB6-98CA-D8AEC81B4150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B1C8-130C-4DA6-8678-1189EC9656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76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286C-41B0-4BB6-98CA-D8AEC81B4150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B1C8-130C-4DA6-8678-1189EC9656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008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286C-41B0-4BB6-98CA-D8AEC81B4150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B1C8-130C-4DA6-8678-1189EC9656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972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E2286C-41B0-4BB6-98CA-D8AEC81B4150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9B1C8-130C-4DA6-8678-1189EC9656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8236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pi-inf.mpg.de/departments/databases-and-information-systems/research/yago-naga/yag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E7C64-20AE-4F61-BB06-8E82C3D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966" y="2107095"/>
            <a:ext cx="9144000" cy="954156"/>
          </a:xfrm>
        </p:spPr>
        <p:txBody>
          <a:bodyPr/>
          <a:lstStyle/>
          <a:p>
            <a:r>
              <a:rPr lang="it-IT" dirty="0" err="1"/>
              <a:t>FoLessAtor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8BD75E-8057-4BA1-98F7-1A1B7A3A9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5130" y="5483847"/>
            <a:ext cx="3776870" cy="969961"/>
          </a:xfrm>
        </p:spPr>
        <p:txBody>
          <a:bodyPr/>
          <a:lstStyle/>
          <a:p>
            <a:r>
              <a:rPr lang="it-IT" dirty="0"/>
              <a:t>Nicola Alessi</a:t>
            </a:r>
          </a:p>
          <a:p>
            <a:r>
              <a:rPr lang="it-IT" dirty="0"/>
              <a:t>Daniele </a:t>
            </a:r>
            <a:r>
              <a:rPr lang="it-IT" dirty="0" err="1"/>
              <a:t>Foti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7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E7C64-20AE-4F61-BB06-8E82C3D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954"/>
            <a:ext cx="9144000" cy="997985"/>
          </a:xfrm>
        </p:spPr>
        <p:txBody>
          <a:bodyPr/>
          <a:lstStyle/>
          <a:p>
            <a:r>
              <a:rPr lang="it-IT" sz="5400" dirty="0"/>
              <a:t>Considerazioni e Curiosità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8BD75E-8057-4BA1-98F7-1A1B7A3A9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5704"/>
            <a:ext cx="9144000" cy="5612296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Rispondere «No» è diverso dal rispondere «Si»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Questo perché un personaggio è identificato da un numero di categorie molto minori rispetto al totale (circa 100 rispetto al totale di 500.000).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Infatti rispondendo sempre «No» dopo oltre 60 domande l’algoritmo non fornisce una risposta in quanto la categoria con distanza minore HA una distanza di circa 0,499 su 0,5 e quindi continuando a rispondere «No» vengono escluse poche decine di persone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Rispondendo sempre «Sì» l’algoritmo indovina il personaggio «</a:t>
            </a:r>
            <a:r>
              <a:rPr lang="it-IT" dirty="0" err="1"/>
              <a:t>Dane</a:t>
            </a:r>
            <a:r>
              <a:rPr lang="it-IT" dirty="0"/>
              <a:t> Richards» in 13 domande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Non sappiamo se esistono due personaggi che appartengono alle stesse identiche categorie. In quel caso, non avendo una categoria su cui discriminare il personaggio è impossibile identificarlo univocamente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Per indovinare Lucio Dalla Ne servono 29 (di cui alcune «sbagliate» di proposito…)</a:t>
            </a:r>
          </a:p>
        </p:txBody>
      </p:sp>
    </p:spTree>
    <p:extLst>
      <p:ext uri="{BB962C8B-B14F-4D97-AF65-F5344CB8AC3E}">
        <p14:creationId xmlns:p14="http://schemas.microsoft.com/office/powerpoint/2010/main" val="178509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E7C64-20AE-4F61-BB06-8E82C3D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918" y="78403"/>
            <a:ext cx="9939337" cy="997985"/>
          </a:xfrm>
        </p:spPr>
        <p:txBody>
          <a:bodyPr/>
          <a:lstStyle/>
          <a:p>
            <a:r>
              <a:rPr lang="it-IT" sz="6000" dirty="0"/>
              <a:t>Architettura software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D9B3086-72FA-4779-A3B5-4EFED99A35E1}"/>
              </a:ext>
            </a:extLst>
          </p:cNvPr>
          <p:cNvSpPr txBox="1"/>
          <p:nvPr/>
        </p:nvSpPr>
        <p:spPr>
          <a:xfrm>
            <a:off x="464128" y="1828801"/>
            <a:ext cx="187755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Client</a:t>
            </a:r>
          </a:p>
          <a:p>
            <a:pPr algn="ctr"/>
            <a:r>
              <a:rPr lang="it-IT" dirty="0"/>
              <a:t>Java</a:t>
            </a:r>
          </a:p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BBE794-CFD9-40D5-A801-0583381AD09B}"/>
              </a:ext>
            </a:extLst>
          </p:cNvPr>
          <p:cNvSpPr txBox="1"/>
          <p:nvPr/>
        </p:nvSpPr>
        <p:spPr>
          <a:xfrm>
            <a:off x="464128" y="3079620"/>
            <a:ext cx="187755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Client</a:t>
            </a:r>
          </a:p>
          <a:p>
            <a:pPr algn="ctr"/>
            <a:r>
              <a:rPr lang="it-IT" dirty="0" err="1"/>
              <a:t>Python</a:t>
            </a:r>
            <a:endParaRPr lang="it-IT" dirty="0"/>
          </a:p>
          <a:p>
            <a:pPr algn="ctr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55FF80-CC90-4C66-AD75-8C56B031494A}"/>
              </a:ext>
            </a:extLst>
          </p:cNvPr>
          <p:cNvSpPr txBox="1"/>
          <p:nvPr/>
        </p:nvSpPr>
        <p:spPr>
          <a:xfrm>
            <a:off x="464129" y="4330439"/>
            <a:ext cx="187755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Client</a:t>
            </a:r>
          </a:p>
          <a:p>
            <a:pPr algn="ctr"/>
            <a:r>
              <a:rPr lang="it-IT" dirty="0" err="1"/>
              <a:t>Python</a:t>
            </a:r>
            <a:endParaRPr lang="it-IT" dirty="0"/>
          </a:p>
          <a:p>
            <a:pPr algn="ctr"/>
            <a:r>
              <a:rPr lang="it-IT" dirty="0" err="1"/>
              <a:t>Choreographe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AF5540D-EAD5-44D8-9BD3-D2EC2C87A13A}"/>
              </a:ext>
            </a:extLst>
          </p:cNvPr>
          <p:cNvSpPr txBox="1"/>
          <p:nvPr/>
        </p:nvSpPr>
        <p:spPr>
          <a:xfrm>
            <a:off x="3402334" y="1826641"/>
            <a:ext cx="774775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N</a:t>
            </a:r>
          </a:p>
          <a:p>
            <a:r>
              <a:rPr lang="it-IT" dirty="0"/>
              <a:t>E    T</a:t>
            </a:r>
          </a:p>
          <a:p>
            <a:r>
              <a:rPr lang="it-IT" dirty="0"/>
              <a:t>T    O</a:t>
            </a:r>
          </a:p>
          <a:p>
            <a:r>
              <a:rPr lang="it-IT" dirty="0"/>
              <a:t>W  O</a:t>
            </a:r>
          </a:p>
          <a:p>
            <a:r>
              <a:rPr lang="it-IT" dirty="0"/>
              <a:t>O   L</a:t>
            </a:r>
          </a:p>
          <a:p>
            <a:r>
              <a:rPr lang="it-IT" dirty="0"/>
              <a:t>R</a:t>
            </a:r>
          </a:p>
          <a:p>
            <a:r>
              <a:rPr lang="it-IT" dirty="0"/>
              <a:t>K</a:t>
            </a:r>
          </a:p>
          <a:p>
            <a:pPr algn="ctr"/>
            <a:endParaRPr lang="it-IT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D163F4A-6816-4704-827F-75312284D3F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341678" y="2290466"/>
            <a:ext cx="106065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A66443F-C122-41DF-A392-D0FE02981EE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341678" y="2980803"/>
            <a:ext cx="1060656" cy="5604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6E7D9BC-D427-4531-AF27-9CAB6BA1899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341679" y="3483324"/>
            <a:ext cx="1060655" cy="13087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18F09FA-6127-425D-8C65-C35A79558FCD}"/>
              </a:ext>
            </a:extLst>
          </p:cNvPr>
          <p:cNvSpPr txBox="1"/>
          <p:nvPr/>
        </p:nvSpPr>
        <p:spPr>
          <a:xfrm>
            <a:off x="5943601" y="1828801"/>
            <a:ext cx="192819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Engine</a:t>
            </a:r>
          </a:p>
          <a:p>
            <a:pPr algn="ctr"/>
            <a:r>
              <a:rPr lang="it-IT" dirty="0"/>
              <a:t>Java</a:t>
            </a:r>
          </a:p>
          <a:p>
            <a:pPr algn="ctr"/>
            <a:r>
              <a:rPr lang="it-IT" dirty="0"/>
              <a:t>Multithreading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79C496D-E7A0-40CA-A04A-3912E0F13CEA}"/>
              </a:ext>
            </a:extLst>
          </p:cNvPr>
          <p:cNvSpPr txBox="1"/>
          <p:nvPr/>
        </p:nvSpPr>
        <p:spPr>
          <a:xfrm>
            <a:off x="10516864" y="1950233"/>
            <a:ext cx="1520224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Server</a:t>
            </a:r>
          </a:p>
          <a:p>
            <a:pPr algn="ctr"/>
            <a:r>
              <a:rPr lang="it-IT" dirty="0"/>
              <a:t>SPARQL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DBACC22-D9B2-4EBE-9B18-0BF4F81F5046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4177109" y="2290466"/>
            <a:ext cx="1766492" cy="69033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F22E694-57D8-4AFE-9DD3-59A5D7ABB5CF}"/>
              </a:ext>
            </a:extLst>
          </p:cNvPr>
          <p:cNvSpPr txBox="1"/>
          <p:nvPr/>
        </p:nvSpPr>
        <p:spPr>
          <a:xfrm>
            <a:off x="3341324" y="151212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TCP/IP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A5DDC69C-D154-4910-B134-F5B99B7318C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7871791" y="2273399"/>
            <a:ext cx="2645073" cy="170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2837A46-6FA2-49F4-A5BA-42426AE32583}"/>
              </a:ext>
            </a:extLst>
          </p:cNvPr>
          <p:cNvSpPr txBox="1"/>
          <p:nvPr/>
        </p:nvSpPr>
        <p:spPr>
          <a:xfrm>
            <a:off x="4737194" y="3783699"/>
            <a:ext cx="1520224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Partita</a:t>
            </a:r>
          </a:p>
          <a:p>
            <a:pPr algn="ctr"/>
            <a:r>
              <a:rPr lang="it-IT" dirty="0"/>
              <a:t>«</a:t>
            </a:r>
            <a:r>
              <a:rPr lang="it-IT" dirty="0" err="1"/>
              <a:t>interface</a:t>
            </a:r>
            <a:r>
              <a:rPr lang="it-IT" dirty="0"/>
              <a:t>»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773FB19-D0D0-42F4-81E2-5741189B8525}"/>
              </a:ext>
            </a:extLst>
          </p:cNvPr>
          <p:cNvSpPr txBox="1"/>
          <p:nvPr/>
        </p:nvSpPr>
        <p:spPr>
          <a:xfrm>
            <a:off x="8092338" y="3795165"/>
            <a:ext cx="2575662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/>
              <a:t>QuestionDatabase</a:t>
            </a:r>
            <a:endParaRPr lang="it-IT" dirty="0"/>
          </a:p>
          <a:p>
            <a:pPr algn="ctr"/>
            <a:r>
              <a:rPr lang="it-IT" dirty="0"/>
              <a:t>«</a:t>
            </a:r>
            <a:r>
              <a:rPr lang="it-IT" dirty="0" err="1"/>
              <a:t>interface</a:t>
            </a:r>
            <a:r>
              <a:rPr lang="it-IT" dirty="0"/>
              <a:t>»</a:t>
            </a:r>
          </a:p>
        </p:txBody>
      </p: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A670AA55-B93F-4A80-9457-3F51B6BCFDCB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rot="5400000">
            <a:off x="5686717" y="2562720"/>
            <a:ext cx="1031568" cy="1410390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FFD8C4C0-0C04-43BD-8701-58D82AA5587D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 rot="16200000" flipH="1">
            <a:off x="7622415" y="2037411"/>
            <a:ext cx="1043034" cy="2472473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8018A350-5C76-4F98-8CF9-DB132B415E4F}"/>
              </a:ext>
            </a:extLst>
          </p:cNvPr>
          <p:cNvSpPr txBox="1"/>
          <p:nvPr/>
        </p:nvSpPr>
        <p:spPr>
          <a:xfrm>
            <a:off x="4578350" y="5486544"/>
            <a:ext cx="188544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/>
              <a:t>PartitaSPARQL</a:t>
            </a:r>
            <a:endParaRPr lang="it-IT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C54D599-10AD-4E7B-99BC-4A260F3E8ADA}"/>
              </a:ext>
            </a:extLst>
          </p:cNvPr>
          <p:cNvSpPr txBox="1"/>
          <p:nvPr/>
        </p:nvSpPr>
        <p:spPr>
          <a:xfrm>
            <a:off x="6611108" y="5486545"/>
            <a:ext cx="261189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/>
              <a:t>QuestionDatabaseITA</a:t>
            </a:r>
            <a:endParaRPr lang="it-IT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490947BD-A27B-4A33-A028-F804C7856490}"/>
              </a:ext>
            </a:extLst>
          </p:cNvPr>
          <p:cNvSpPr txBox="1"/>
          <p:nvPr/>
        </p:nvSpPr>
        <p:spPr>
          <a:xfrm>
            <a:off x="9308195" y="5486544"/>
            <a:ext cx="282188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/>
              <a:t>QuestionDatabaseENG</a:t>
            </a:r>
            <a:endParaRPr lang="it-IT" dirty="0"/>
          </a:p>
        </p:txBody>
      </p:sp>
      <p:sp>
        <p:nvSpPr>
          <p:cNvPr id="44" name="Triangolo isoscele 43">
            <a:extLst>
              <a:ext uri="{FF2B5EF4-FFF2-40B4-BE49-F238E27FC236}">
                <a16:creationId xmlns:a16="http://schemas.microsoft.com/office/drawing/2014/main" id="{D2F65451-E266-4EE3-B93A-505A46676398}"/>
              </a:ext>
            </a:extLst>
          </p:cNvPr>
          <p:cNvSpPr/>
          <p:nvPr/>
        </p:nvSpPr>
        <p:spPr>
          <a:xfrm>
            <a:off x="9048866" y="4456050"/>
            <a:ext cx="273617" cy="2304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D53FF62A-677E-46B9-909D-C1D02C2CCD73}"/>
              </a:ext>
            </a:extLst>
          </p:cNvPr>
          <p:cNvCxnSpPr>
            <a:cxnSpLocks/>
            <a:stCxn id="42" idx="0"/>
            <a:endCxn id="42" idx="0"/>
          </p:cNvCxnSpPr>
          <p:nvPr/>
        </p:nvCxnSpPr>
        <p:spPr>
          <a:xfrm>
            <a:off x="7917055" y="54865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2C713A80-F079-407C-90AB-3DA39E1D545D}"/>
              </a:ext>
            </a:extLst>
          </p:cNvPr>
          <p:cNvCxnSpPr>
            <a:cxnSpLocks/>
            <a:stCxn id="42" idx="0"/>
            <a:endCxn id="44" idx="3"/>
          </p:cNvCxnSpPr>
          <p:nvPr/>
        </p:nvCxnSpPr>
        <p:spPr>
          <a:xfrm rot="5400000" flipH="1" flipV="1">
            <a:off x="8151353" y="4452223"/>
            <a:ext cx="800025" cy="126862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7C90B1F6-B2BD-4F74-BD69-9928E73C5CC2}"/>
              </a:ext>
            </a:extLst>
          </p:cNvPr>
          <p:cNvCxnSpPr>
            <a:cxnSpLocks/>
            <a:stCxn id="43" idx="0"/>
            <a:endCxn id="44" idx="3"/>
          </p:cNvCxnSpPr>
          <p:nvPr/>
        </p:nvCxnSpPr>
        <p:spPr>
          <a:xfrm rot="16200000" flipV="1">
            <a:off x="9552395" y="4319800"/>
            <a:ext cx="800024" cy="1533464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iangolo isoscele 56">
            <a:extLst>
              <a:ext uri="{FF2B5EF4-FFF2-40B4-BE49-F238E27FC236}">
                <a16:creationId xmlns:a16="http://schemas.microsoft.com/office/drawing/2014/main" id="{1125AD73-2073-4EC5-BD32-AA3AB62B50B8}"/>
              </a:ext>
            </a:extLst>
          </p:cNvPr>
          <p:cNvSpPr/>
          <p:nvPr/>
        </p:nvSpPr>
        <p:spPr>
          <a:xfrm>
            <a:off x="5377913" y="4449942"/>
            <a:ext cx="273617" cy="2304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DB095E59-2B4C-446D-970D-199D3BDC68B4}"/>
              </a:ext>
            </a:extLst>
          </p:cNvPr>
          <p:cNvCxnSpPr>
            <a:cxnSpLocks/>
            <a:stCxn id="41" idx="0"/>
            <a:endCxn id="57" idx="3"/>
          </p:cNvCxnSpPr>
          <p:nvPr/>
        </p:nvCxnSpPr>
        <p:spPr>
          <a:xfrm rot="16200000" flipV="1">
            <a:off x="5114831" y="5080303"/>
            <a:ext cx="806132" cy="6350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EEA813A-EC4F-43B2-9E38-750895BC8F2C}"/>
              </a:ext>
            </a:extLst>
          </p:cNvPr>
          <p:cNvSpPr txBox="1"/>
          <p:nvPr/>
        </p:nvSpPr>
        <p:spPr>
          <a:xfrm>
            <a:off x="8152512" y="1627642"/>
            <a:ext cx="236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 </a:t>
            </a:r>
            <a:r>
              <a:rPr lang="it-IT" dirty="0" err="1"/>
              <a:t>Requests</a:t>
            </a:r>
            <a:r>
              <a:rPr lang="it-IT" dirty="0"/>
              <a:t> with SPARQL </a:t>
            </a:r>
            <a:r>
              <a:rPr lang="it-IT" dirty="0" err="1"/>
              <a:t>queries</a:t>
            </a:r>
            <a:endParaRPr lang="it-IT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0D431ADB-3961-4128-AF9D-E0B41B44E59B}"/>
              </a:ext>
            </a:extLst>
          </p:cNvPr>
          <p:cNvSpPr txBox="1"/>
          <p:nvPr/>
        </p:nvSpPr>
        <p:spPr>
          <a:xfrm>
            <a:off x="7023384" y="279613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uses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04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E7C64-20AE-4F61-BB06-8E82C3D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090" y="-171455"/>
            <a:ext cx="9144000" cy="997985"/>
          </a:xfrm>
        </p:spPr>
        <p:txBody>
          <a:bodyPr/>
          <a:lstStyle/>
          <a:p>
            <a:r>
              <a:rPr lang="it-IT" sz="5400" dirty="0" err="1"/>
              <a:t>Choreographe</a:t>
            </a:r>
            <a:endParaRPr lang="it-IT" sz="5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B2C020E-4188-4B25-A996-84C2EE7DA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43" y="714375"/>
            <a:ext cx="1042402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6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E7C64-20AE-4F61-BB06-8E82C3D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9722"/>
            <a:ext cx="9144000" cy="1478775"/>
          </a:xfrm>
        </p:spPr>
        <p:txBody>
          <a:bodyPr/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8BD75E-8057-4BA1-98F7-1A1B7A3A9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5704"/>
            <a:ext cx="9144000" cy="1577009"/>
          </a:xfrm>
        </p:spPr>
        <p:txBody>
          <a:bodyPr>
            <a:normAutofit/>
          </a:bodyPr>
          <a:lstStyle/>
          <a:p>
            <a:pPr algn="l"/>
            <a:endParaRPr lang="it-IT" dirty="0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55C77938-B8A3-48D2-AF8E-FD45535E612D}"/>
              </a:ext>
            </a:extLst>
          </p:cNvPr>
          <p:cNvSpPr txBox="1">
            <a:spLocks/>
          </p:cNvSpPr>
          <p:nvPr/>
        </p:nvSpPr>
        <p:spPr>
          <a:xfrm>
            <a:off x="9057861" y="5307495"/>
            <a:ext cx="1729409" cy="960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Nicola Alessi</a:t>
            </a:r>
          </a:p>
          <a:p>
            <a:pPr algn="l"/>
            <a:r>
              <a:rPr lang="it-IT" dirty="0"/>
              <a:t>Daniele </a:t>
            </a:r>
            <a:r>
              <a:rPr lang="it-IT" dirty="0" err="1"/>
              <a:t>Foti</a:t>
            </a:r>
            <a:endParaRPr lang="it-IT" dirty="0"/>
          </a:p>
        </p:txBody>
      </p:sp>
      <p:pic>
        <p:nvPicPr>
          <p:cNvPr id="2050" name="Picture 2" descr="http://www.smarthome.com.au/media/extendware/ewimageopt/media/template/e6/a/robot-nao.jpg">
            <a:extLst>
              <a:ext uri="{FF2B5EF4-FFF2-40B4-BE49-F238E27FC236}">
                <a16:creationId xmlns:a16="http://schemas.microsoft.com/office/drawing/2014/main" id="{18BBE0E5-2CDB-41FA-88DB-B57672F8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207" y="2323441"/>
            <a:ext cx="3679289" cy="3725667"/>
          </a:xfrm>
          <a:prstGeom prst="rect">
            <a:avLst/>
          </a:prstGeom>
          <a:solidFill>
            <a:schemeClr val="accent1"/>
          </a:solidFill>
          <a:extLst/>
        </p:spPr>
      </p:pic>
    </p:spTree>
    <p:extLst>
      <p:ext uri="{BB962C8B-B14F-4D97-AF65-F5344CB8AC3E}">
        <p14:creationId xmlns:p14="http://schemas.microsoft.com/office/powerpoint/2010/main" val="140364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E7C64-20AE-4F61-BB06-8E82C3D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954"/>
            <a:ext cx="9144000" cy="997985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8BD75E-8057-4BA1-98F7-1A1B7A3A9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5704"/>
            <a:ext cx="9144000" cy="401209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Il gioco consiste nell’indovinare, tramite delle domande a cui è possibile rispondere «Sì», «No» o «Forse», un personaggio famoso pensato dal giocatore.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Il gioco storicamente prende il nome di 20q (20 </a:t>
            </a:r>
            <a:r>
              <a:rPr lang="it-IT" dirty="0" err="1"/>
              <a:t>questions</a:t>
            </a:r>
            <a:r>
              <a:rPr lang="it-IT" dirty="0"/>
              <a:t>) nato a partire dei primi anni ‘80. Nel 1995 è stato lanciato sul web il primo 20q che indovina degli oggetti.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Il gioco prende il nome di 20q perché la sua implementazione originale si poneva come obiettivo quello di indovinare un qualsiasi oggetto con sole 20 domande.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485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E7C64-20AE-4F61-BB06-8E82C3D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954"/>
            <a:ext cx="9144000" cy="997985"/>
          </a:xfrm>
        </p:spPr>
        <p:txBody>
          <a:bodyPr/>
          <a:lstStyle/>
          <a:p>
            <a:r>
              <a:rPr lang="it-IT" dirty="0"/>
              <a:t>Knowledge base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8BD75E-8057-4BA1-98F7-1A1B7A3A9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5704"/>
            <a:ext cx="9144000" cy="561229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La nostra implementazione utilizza la knowledge base YAGO (</a:t>
            </a:r>
            <a:r>
              <a:rPr lang="it-IT" dirty="0" err="1"/>
              <a:t>Yet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Great </a:t>
            </a:r>
            <a:r>
              <a:rPr lang="it-IT" dirty="0" err="1"/>
              <a:t>Ontology</a:t>
            </a:r>
            <a:r>
              <a:rPr lang="it-IT" dirty="0"/>
              <a:t>) disponibile all’indirizzo: </a:t>
            </a:r>
            <a:r>
              <a:rPr lang="it-IT" dirty="0">
                <a:hlinkClick r:id="rId2"/>
              </a:rPr>
              <a:t>https://www.mpi-inf.mpg.de/departments/databases-and-information-systems/research/yago-naga/yago/</a:t>
            </a:r>
            <a:r>
              <a:rPr lang="it-IT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YAGO è una enorme knowledge base semantica ricavata da Wikipedia, </a:t>
            </a:r>
            <a:r>
              <a:rPr lang="it-IT" dirty="0" err="1"/>
              <a:t>WordNet</a:t>
            </a:r>
            <a:r>
              <a:rPr lang="it-IT" dirty="0"/>
              <a:t> e </a:t>
            </a:r>
            <a:r>
              <a:rPr lang="it-IT" dirty="0" err="1"/>
              <a:t>GeoNames</a:t>
            </a:r>
            <a:r>
              <a:rPr lang="it-IT" dirty="0"/>
              <a:t>. Attualmente YAGO ha una conoscenza di oltre 10 milioni di entità (come persone, organizzazioni, città, ecc.) e contiene più di 120 milioni di fatti riguardanti queste entità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L’intero Dataset occupa circa 120 GB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YAGO ha un’accuratezza del 95% delle classificazioni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Per i nostri scopi abbiamo preso un sottoinsieme di YAGO (per questioni di efficienza) che riguarda le sole persone (circa 1.500.000)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La scelta è ricaduta su YAGO perché tra LE </a:t>
            </a:r>
            <a:r>
              <a:rPr lang="it-IT" dirty="0" err="1"/>
              <a:t>KnowledgeBase</a:t>
            </a:r>
            <a:r>
              <a:rPr lang="it-IT" dirty="0"/>
              <a:t> </a:t>
            </a:r>
            <a:r>
              <a:rPr lang="it-IT" dirty="0" err="1"/>
              <a:t>testatE</a:t>
            </a:r>
            <a:r>
              <a:rPr lang="it-IT" dirty="0"/>
              <a:t> si è </a:t>
            </a:r>
            <a:r>
              <a:rPr lang="it-IT" dirty="0" err="1"/>
              <a:t>rivelatA</a:t>
            </a:r>
            <a:r>
              <a:rPr lang="it-IT" dirty="0"/>
              <a:t> LA più </a:t>
            </a:r>
            <a:r>
              <a:rPr lang="it-IT" dirty="0" err="1"/>
              <a:t>completA</a:t>
            </a:r>
            <a:r>
              <a:rPr lang="it-IT" dirty="0"/>
              <a:t> e allo stesso tempo è possibile utilizzare un </a:t>
            </a:r>
            <a:r>
              <a:rPr lang="it-IT" dirty="0" err="1"/>
              <a:t>endpoint</a:t>
            </a:r>
            <a:r>
              <a:rPr lang="it-IT" dirty="0"/>
              <a:t> online per </a:t>
            </a:r>
            <a:r>
              <a:rPr lang="it-IT" dirty="0" err="1"/>
              <a:t>query</a:t>
            </a:r>
            <a:r>
              <a:rPr lang="it-IT" dirty="0"/>
              <a:t> SPARQL</a:t>
            </a:r>
          </a:p>
        </p:txBody>
      </p:sp>
    </p:spTree>
    <p:extLst>
      <p:ext uri="{BB962C8B-B14F-4D97-AF65-F5344CB8AC3E}">
        <p14:creationId xmlns:p14="http://schemas.microsoft.com/office/powerpoint/2010/main" val="53511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E7C64-20AE-4F61-BB06-8E82C3D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954"/>
            <a:ext cx="9144000" cy="997985"/>
          </a:xfrm>
        </p:spPr>
        <p:txBody>
          <a:bodyPr/>
          <a:lstStyle/>
          <a:p>
            <a:r>
              <a:rPr lang="it-IT" dirty="0"/>
              <a:t>Algoritmo di ricerca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C88BD75E-8057-4BA1-98F7-1A1B7A3A93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245704"/>
                <a:ext cx="9144000" cy="5612296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it-IT" dirty="0"/>
                  <a:t>Un punto cruciale è la scelta della prossima categoria su cui basare la prossima domanda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it-IT" dirty="0"/>
                  <a:t>L’idea di fondo è quella di fare una domanda che a prescindere dalla risposta data riduca il più possibile l’insieme di elementi su cui effettuare la ricerca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it-IT" dirty="0"/>
                  <a:t>A tal proposito abbiamo introdotto un concetto di «distanza» che indica quanto una categoria si avvicini all’escludere la metà degli elementi rimanenti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𝑛𝑢𝑚𝐸𝑙𝑒𝑚𝑒𝑛𝑡𝑖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𝑐𝑎𝑡𝑒𝑔𝑜𝑟𝑖𝑎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𝑛𝑢𝑚𝐸𝑙𝑒𝑚𝑒𝑛𝑡𝑖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𝑟𝑖𝑚𝑎𝑛𝑒𝑛𝑡𝑖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it-IT" dirty="0"/>
                  <a:t>Minore è la distanza, maggiore è il numero di elementi esclusi indipendentemente dalla risposta data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it-IT" dirty="0"/>
                  <a:t>Il numero (teorico, con distanza sempre = 0) di domande necessario per identificare univocamente un personaggio è dato da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𝑛𝑢𝑚𝐸𝑙𝑒𝑚𝑒𝑛𝑡𝑖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𝑡𝑜𝑡𝑎𝑙𝑒</m:t>
                            </m:r>
                          </m:e>
                        </m:d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1.500.000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≈20,52</m:t>
                    </m:r>
                  </m:oMath>
                </a14:m>
                <a:endParaRPr lang="it-IT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C88BD75E-8057-4BA1-98F7-1A1B7A3A9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245704"/>
                <a:ext cx="9144000" cy="5612296"/>
              </a:xfrm>
              <a:blipFill>
                <a:blip r:embed="rId3"/>
                <a:stretch>
                  <a:fillRect l="-267" t="-1086" r="-10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48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E7C64-20AE-4F61-BB06-8E82C3D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954"/>
            <a:ext cx="9144000" cy="997985"/>
          </a:xfrm>
        </p:spPr>
        <p:txBody>
          <a:bodyPr/>
          <a:lstStyle/>
          <a:p>
            <a:r>
              <a:rPr lang="it-IT" dirty="0"/>
              <a:t>Algoritmo di ricerca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8BD75E-8057-4BA1-98F7-1A1B7A3A9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5704"/>
            <a:ext cx="9144000" cy="53936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L= lista delle coppie (</a:t>
            </a:r>
            <a:r>
              <a:rPr lang="it-IT" dirty="0" err="1"/>
              <a:t>categoria,risposta</a:t>
            </a:r>
            <a:r>
              <a:rPr lang="it-IT" dirty="0"/>
              <a:t>) date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N= numero di elementi rimanenti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while</a:t>
            </a:r>
            <a:r>
              <a:rPr lang="it-IT" dirty="0"/>
              <a:t> N ≠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dirty="0"/>
              <a:t>C = categoria con distanza minore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dirty="0"/>
              <a:t>Fai domanda con categoria C (evitando di ripetere domande già fatte)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dirty="0"/>
              <a:t>Aggiungi (</a:t>
            </a:r>
            <a:r>
              <a:rPr lang="it-IT" dirty="0" err="1"/>
              <a:t>categoria,risposta</a:t>
            </a:r>
            <a:r>
              <a:rPr lang="it-IT" dirty="0"/>
              <a:t>) a 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dirty="0"/>
              <a:t>Aggiorna 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Proponi elemento rimanente come soluzione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dirty="0"/>
              <a:t>Se sì il gioco termina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dirty="0"/>
              <a:t>In caso contrario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it-IT" dirty="0"/>
              <a:t>Rimuovi da L le (</a:t>
            </a:r>
            <a:r>
              <a:rPr lang="it-IT" dirty="0" err="1"/>
              <a:t>categoria,risposta</a:t>
            </a:r>
            <a:r>
              <a:rPr lang="it-IT" dirty="0"/>
              <a:t>) meno rilevanti secondo un’euristica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it-IT" dirty="0"/>
              <a:t>Ricomincia  l’algoritmo con la nuova lista L</a:t>
            </a:r>
          </a:p>
        </p:txBody>
      </p:sp>
    </p:spTree>
    <p:extLst>
      <p:ext uri="{BB962C8B-B14F-4D97-AF65-F5344CB8AC3E}">
        <p14:creationId xmlns:p14="http://schemas.microsoft.com/office/powerpoint/2010/main" val="102720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E7C64-20AE-4F61-BB06-8E82C3D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954"/>
            <a:ext cx="9144000" cy="997985"/>
          </a:xfrm>
        </p:spPr>
        <p:txBody>
          <a:bodyPr/>
          <a:lstStyle/>
          <a:p>
            <a:r>
              <a:rPr lang="it-IT" sz="5400" dirty="0"/>
              <a:t>Euristica in caso di errore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8BD75E-8057-4BA1-98F7-1A1B7A3A9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5704"/>
            <a:ext cx="9144000" cy="545989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Se l’algoritmo sbaglia a indovinare il gioco ricomincia a partire da una lista ridotta di (</a:t>
            </a:r>
            <a:r>
              <a:rPr lang="it-IT" dirty="0" err="1"/>
              <a:t>categoria,risposta</a:t>
            </a:r>
            <a:r>
              <a:rPr lang="it-IT" dirty="0"/>
              <a:t>) in cui si ipotizza che l’utente abbia risposto correttamente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La nostra scelta ricade su un certo numero (al momento 3) di categorie in cui l’utente ha risposto «si» che contengono il più basso numero di persone.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Questa scelta viene motivata dal fatto che le categorie con poche persone sono molto specifiche (esempio: American People with </a:t>
            </a:r>
            <a:r>
              <a:rPr lang="it-IT" dirty="0" err="1"/>
              <a:t>Scottish</a:t>
            </a:r>
            <a:r>
              <a:rPr lang="it-IT" dirty="0"/>
              <a:t> </a:t>
            </a:r>
            <a:r>
              <a:rPr lang="it-IT" dirty="0" err="1"/>
              <a:t>Descendant</a:t>
            </a:r>
            <a:r>
              <a:rPr lang="it-IT" dirty="0"/>
              <a:t>) mentre quelle con molte persone sono vaghe (esempio: Living People)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L’assunzione alla base della nostra euristica è che è più facile sbagliare le domande vaghe piuttosto che quelle specifiche</a:t>
            </a:r>
          </a:p>
        </p:txBody>
      </p:sp>
    </p:spTree>
    <p:extLst>
      <p:ext uri="{BB962C8B-B14F-4D97-AF65-F5344CB8AC3E}">
        <p14:creationId xmlns:p14="http://schemas.microsoft.com/office/powerpoint/2010/main" val="163683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E7C64-20AE-4F61-BB06-8E82C3D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954"/>
            <a:ext cx="9144000" cy="997985"/>
          </a:xfrm>
        </p:spPr>
        <p:txBody>
          <a:bodyPr/>
          <a:lstStyle/>
          <a:p>
            <a:r>
              <a:rPr lang="it-IT" dirty="0"/>
              <a:t>Query SPARQL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8BD75E-8057-4BA1-98F7-1A1B7A3A9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5704"/>
            <a:ext cx="9144000" cy="543339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Ad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risposta</a:t>
            </a:r>
            <a:r>
              <a:rPr lang="en-US" dirty="0"/>
              <a:t> data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aggiunto</a:t>
            </a:r>
            <a:r>
              <a:rPr lang="en-US" dirty="0"/>
              <a:t> un </a:t>
            </a:r>
            <a:r>
              <a:rPr lang="en-US" dirty="0" err="1"/>
              <a:t>filtro</a:t>
            </a:r>
            <a:r>
              <a:rPr lang="en-US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FILTER EXISTS in </a:t>
            </a:r>
            <a:r>
              <a:rPr lang="en-US" dirty="0" err="1"/>
              <a:t>caso</a:t>
            </a:r>
            <a:r>
              <a:rPr lang="en-US" dirty="0"/>
              <a:t> di </a:t>
            </a:r>
            <a:r>
              <a:rPr lang="it-IT" dirty="0"/>
              <a:t>«Sì»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FILTER NOT EXISTS in caso di «No»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Nessun filtro in caso di «Forse» 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select (count (?URI) as ?TOTAL)</a:t>
            </a:r>
          </a:p>
          <a:p>
            <a:pPr algn="l"/>
            <a:r>
              <a:rPr lang="en-US" dirty="0"/>
              <a:t>where</a:t>
            </a:r>
          </a:p>
          <a:p>
            <a:pPr algn="l"/>
            <a:r>
              <a:rPr lang="en-US" dirty="0"/>
              <a:t>{</a:t>
            </a:r>
          </a:p>
          <a:p>
            <a:pPr algn="l"/>
            <a:r>
              <a:rPr lang="en-US" dirty="0"/>
              <a:t>?URI </a:t>
            </a:r>
            <a:r>
              <a:rPr lang="en-US" dirty="0" err="1"/>
              <a:t>rdf:type</a:t>
            </a:r>
            <a:r>
              <a:rPr lang="en-US" dirty="0"/>
              <a:t> yago:wordnet_person_100007846.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########</a:t>
            </a:r>
          </a:p>
          <a:p>
            <a:pPr algn="l"/>
            <a:r>
              <a:rPr lang="en-US" dirty="0"/>
              <a:t>#FILTRI</a:t>
            </a:r>
          </a:p>
          <a:p>
            <a:pPr algn="l"/>
            <a:r>
              <a:rPr lang="en-US" dirty="0"/>
              <a:t>########</a:t>
            </a:r>
          </a:p>
          <a:p>
            <a:pPr algn="l"/>
            <a:r>
              <a:rPr lang="en-US" dirty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532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E7C64-20AE-4F61-BB06-8E82C3D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954"/>
            <a:ext cx="9144000" cy="997985"/>
          </a:xfrm>
        </p:spPr>
        <p:txBody>
          <a:bodyPr/>
          <a:lstStyle/>
          <a:p>
            <a:r>
              <a:rPr lang="it-IT" dirty="0"/>
              <a:t>Query SPARQL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8BD75E-8057-4BA1-98F7-1A1B7A3A9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5704"/>
            <a:ext cx="9144000" cy="561229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Ad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risposta</a:t>
            </a:r>
            <a:r>
              <a:rPr lang="en-US" dirty="0"/>
              <a:t> data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aggiunto</a:t>
            </a:r>
            <a:r>
              <a:rPr lang="en-US" dirty="0"/>
              <a:t> un </a:t>
            </a:r>
            <a:r>
              <a:rPr lang="en-US" dirty="0" err="1"/>
              <a:t>filtro</a:t>
            </a:r>
            <a:r>
              <a:rPr lang="en-US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FILTER EXISTS in </a:t>
            </a:r>
            <a:r>
              <a:rPr lang="en-US" dirty="0" err="1"/>
              <a:t>caso</a:t>
            </a:r>
            <a:r>
              <a:rPr lang="en-US" dirty="0"/>
              <a:t> di </a:t>
            </a:r>
            <a:r>
              <a:rPr lang="it-IT" dirty="0"/>
              <a:t>«Sì»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FILTER NOT EXISTS in caso di «No»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Nessun filtro in caso di «Forse»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select ?</a:t>
            </a:r>
            <a:r>
              <a:rPr lang="en-US" dirty="0" err="1"/>
              <a:t>categoria</a:t>
            </a:r>
            <a:r>
              <a:rPr lang="en-US" dirty="0"/>
              <a:t> (abs(count(?</a:t>
            </a:r>
            <a:r>
              <a:rPr lang="en-US" dirty="0" err="1"/>
              <a:t>categoria</a:t>
            </a:r>
            <a:r>
              <a:rPr lang="en-US" dirty="0"/>
              <a:t>)/”</a:t>
            </a:r>
            <a:r>
              <a:rPr lang="en-US" dirty="0" err="1"/>
              <a:t>risultato</a:t>
            </a:r>
            <a:r>
              <a:rPr lang="en-US" dirty="0"/>
              <a:t> query </a:t>
            </a:r>
            <a:r>
              <a:rPr lang="en-US" dirty="0" err="1"/>
              <a:t>precedente</a:t>
            </a:r>
            <a:r>
              <a:rPr lang="en-US" dirty="0"/>
              <a:t>” - 0.5) as ?DISTANCE)</a:t>
            </a:r>
          </a:p>
          <a:p>
            <a:pPr algn="l"/>
            <a:r>
              <a:rPr lang="en-US" dirty="0"/>
              <a:t>where {</a:t>
            </a:r>
          </a:p>
          <a:p>
            <a:pPr algn="l"/>
            <a:r>
              <a:rPr lang="en-US" dirty="0"/>
              <a:t>?URI </a:t>
            </a:r>
            <a:r>
              <a:rPr lang="en-US" dirty="0" err="1"/>
              <a:t>rdf:type</a:t>
            </a:r>
            <a:r>
              <a:rPr lang="en-US" dirty="0"/>
              <a:t> yago:wordnet_person_100007846 .</a:t>
            </a:r>
          </a:p>
          <a:p>
            <a:pPr algn="l"/>
            <a:r>
              <a:rPr lang="en-US" dirty="0"/>
              <a:t>?URI </a:t>
            </a:r>
            <a:r>
              <a:rPr lang="en-US" dirty="0" err="1"/>
              <a:t>rdf:type</a:t>
            </a:r>
            <a:r>
              <a:rPr lang="en-US" dirty="0"/>
              <a:t> ?</a:t>
            </a:r>
            <a:r>
              <a:rPr lang="en-US" dirty="0" err="1"/>
              <a:t>categoria</a:t>
            </a:r>
            <a:r>
              <a:rPr lang="en-US" dirty="0"/>
              <a:t> .</a:t>
            </a:r>
          </a:p>
          <a:p>
            <a:pPr algn="l"/>
            <a:r>
              <a:rPr lang="en-US" dirty="0"/>
              <a:t>########</a:t>
            </a:r>
          </a:p>
          <a:p>
            <a:pPr algn="l"/>
            <a:r>
              <a:rPr lang="en-US" dirty="0"/>
              <a:t>#FILTRI</a:t>
            </a:r>
          </a:p>
          <a:p>
            <a:pPr algn="l"/>
            <a:r>
              <a:rPr lang="en-US" dirty="0"/>
              <a:t>########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/>
              <a:t>GROUP BY ?</a:t>
            </a:r>
            <a:r>
              <a:rPr lang="en-US" dirty="0" err="1"/>
              <a:t>categoria</a:t>
            </a:r>
            <a:endParaRPr lang="en-US" dirty="0"/>
          </a:p>
          <a:p>
            <a:pPr algn="l"/>
            <a:r>
              <a:rPr lang="en-US" dirty="0"/>
              <a:t>HAVING (count(?</a:t>
            </a:r>
            <a:r>
              <a:rPr lang="en-US" dirty="0" err="1"/>
              <a:t>categoria</a:t>
            </a:r>
            <a:r>
              <a:rPr lang="en-US" dirty="0"/>
              <a:t>) &lt; “</a:t>
            </a:r>
            <a:r>
              <a:rPr lang="en-US" dirty="0" err="1"/>
              <a:t>risultato</a:t>
            </a:r>
            <a:r>
              <a:rPr lang="en-US" dirty="0"/>
              <a:t> query </a:t>
            </a:r>
            <a:r>
              <a:rPr lang="en-US" dirty="0" err="1"/>
              <a:t>precedente</a:t>
            </a:r>
            <a:r>
              <a:rPr lang="en-US" dirty="0"/>
              <a:t>”)</a:t>
            </a:r>
          </a:p>
          <a:p>
            <a:pPr algn="l"/>
            <a:r>
              <a:rPr lang="en-US" dirty="0"/>
              <a:t>ORDER BY (?DISTANCE)				</a:t>
            </a:r>
          </a:p>
          <a:p>
            <a:pPr algn="l"/>
            <a:r>
              <a:rPr lang="en-US" dirty="0"/>
              <a:t>LIMIT 100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961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E7C64-20AE-4F61-BB06-8E82C3D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954"/>
            <a:ext cx="9144000" cy="997985"/>
          </a:xfrm>
        </p:spPr>
        <p:txBody>
          <a:bodyPr/>
          <a:lstStyle/>
          <a:p>
            <a:r>
              <a:rPr lang="it-IT" dirty="0"/>
              <a:t>Limiti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8BD75E-8057-4BA1-98F7-1A1B7A3A9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275" y="1245704"/>
            <a:ext cx="9801225" cy="545989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La knowledge base utilizzata non classifica allo stesso modo tutti gli elementi.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Alcune volte quindi pur rispondendo «correttamente» l’algoritmo indovina un personaggio diverso.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Ad esempio Lucio Dalla non è nella categorie: «</a:t>
            </a:r>
            <a:r>
              <a:rPr lang="it-IT" dirty="0" err="1"/>
              <a:t>Singers</a:t>
            </a:r>
            <a:r>
              <a:rPr lang="it-IT" dirty="0"/>
              <a:t>» , «</a:t>
            </a:r>
            <a:r>
              <a:rPr lang="it-IT" dirty="0" err="1"/>
              <a:t>adult</a:t>
            </a:r>
            <a:r>
              <a:rPr lang="it-IT" dirty="0"/>
              <a:t>», «</a:t>
            </a:r>
            <a:r>
              <a:rPr lang="it-IT" dirty="0" err="1"/>
              <a:t>songwriter</a:t>
            </a:r>
            <a:r>
              <a:rPr lang="it-IT" dirty="0"/>
              <a:t>». È invece nella categoria «</a:t>
            </a:r>
            <a:r>
              <a:rPr lang="it-IT" dirty="0" err="1"/>
              <a:t>Italian</a:t>
            </a:r>
            <a:r>
              <a:rPr lang="it-IT" dirty="0"/>
              <a:t> Singer»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Albert Einstein non è nella categoria «</a:t>
            </a:r>
            <a:r>
              <a:rPr lang="it-IT" dirty="0" err="1"/>
              <a:t>Visionary</a:t>
            </a:r>
            <a:r>
              <a:rPr lang="it-IT" dirty="0"/>
              <a:t>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Alan </a:t>
            </a:r>
            <a:r>
              <a:rPr lang="it-IT" dirty="0" err="1"/>
              <a:t>Turing</a:t>
            </a:r>
            <a:r>
              <a:rPr lang="it-IT" dirty="0"/>
              <a:t> è sia nella categoria «</a:t>
            </a:r>
            <a:r>
              <a:rPr lang="it-IT" dirty="0" err="1"/>
              <a:t>engineer</a:t>
            </a:r>
            <a:r>
              <a:rPr lang="it-IT" dirty="0"/>
              <a:t>» sia nella categoria «</a:t>
            </a:r>
            <a:r>
              <a:rPr lang="it-IT" dirty="0" err="1"/>
              <a:t>British</a:t>
            </a:r>
            <a:r>
              <a:rPr lang="it-IT" dirty="0"/>
              <a:t> People» ma non in «</a:t>
            </a:r>
            <a:r>
              <a:rPr lang="it-IT" dirty="0" err="1"/>
              <a:t>British</a:t>
            </a:r>
            <a:r>
              <a:rPr lang="it-IT" dirty="0"/>
              <a:t> </a:t>
            </a:r>
            <a:r>
              <a:rPr lang="it-IT" dirty="0" err="1"/>
              <a:t>Engineer</a:t>
            </a:r>
            <a:r>
              <a:rPr lang="it-IT" dirty="0"/>
              <a:t>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Esistono alcune categorie che rappresentano la stessa cosa e differiscono per un numero finale (ad esempio «politician110450303» e «politician110451263»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Il nostro Algoritmo non gestisce queste situazioni perciò per poter indovinare questi personaggi bisogna rispondere in modo sbagliato oppure «Forse» per cambiare domanda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1480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</TotalTime>
  <Words>1086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Wingdings 3</vt:lpstr>
      <vt:lpstr>Ione</vt:lpstr>
      <vt:lpstr>FoLessAtor </vt:lpstr>
      <vt:lpstr>Introduzione</vt:lpstr>
      <vt:lpstr>Knowledge base</vt:lpstr>
      <vt:lpstr>Algoritmo di ricerca</vt:lpstr>
      <vt:lpstr>Algoritmo di ricerca</vt:lpstr>
      <vt:lpstr>Euristica in caso di errore</vt:lpstr>
      <vt:lpstr>Query SPARQL</vt:lpstr>
      <vt:lpstr>Query SPARQL</vt:lpstr>
      <vt:lpstr>Limiti</vt:lpstr>
      <vt:lpstr>Considerazioni e Curiosità</vt:lpstr>
      <vt:lpstr>Architettura software</vt:lpstr>
      <vt:lpstr>Choreographe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FoLessAtor</dc:title>
  <dc:creator>Nicola Alessi</dc:creator>
  <cp:lastModifiedBy>Nicola Alessi</cp:lastModifiedBy>
  <cp:revision>60</cp:revision>
  <dcterms:created xsi:type="dcterms:W3CDTF">2017-11-06T14:17:21Z</dcterms:created>
  <dcterms:modified xsi:type="dcterms:W3CDTF">2017-11-07T09:50:31Z</dcterms:modified>
</cp:coreProperties>
</file>