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7" r:id="rId21"/>
    <p:sldId id="279" r:id="rId22"/>
    <p:sldId id="282" r:id="rId23"/>
    <p:sldId id="276" r:id="rId24"/>
    <p:sldId id="280" r:id="rId25"/>
    <p:sldId id="281" r:id="rId26"/>
    <p:sldId id="283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>
        <p:scale>
          <a:sx n="100" d="100"/>
          <a:sy n="100" d="100"/>
        </p:scale>
        <p:origin x="270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4/24/2020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4/24/2020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4/24/2020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4/24/2020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4/24/2020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4/24/2020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4/24/2020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4/24/2020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4/24/2020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4/24/2020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‹N›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4/24/2020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4/24/2020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7FFE9066-B549-42EC-BEE6-8E3E958276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216A7F6-BCDE-4DF2-928E-E9100381D5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6791" y="643467"/>
            <a:ext cx="7216609" cy="4584314"/>
          </a:xfrm>
        </p:spPr>
        <p:txBody>
          <a:bodyPr anchor="b">
            <a:normAutofit/>
          </a:bodyPr>
          <a:lstStyle/>
          <a:p>
            <a:pPr algn="l"/>
            <a:r>
              <a:rPr lang="it-IT" sz="8000" dirty="0"/>
              <a:t>OTA MILLER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B0BBC28C-FD77-4815-947B-8978D17482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09944" y="5227781"/>
            <a:ext cx="5573736" cy="748145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it-IT" sz="1800" dirty="0"/>
              <a:t>Analisi circuitale Dimensionamento E simulazione</a:t>
            </a:r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4F99A79F-E2EF-4DCF-A366-569A81CFFB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774263" y="440267"/>
            <a:ext cx="643467" cy="121919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92686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D5E3A76-E44E-45D3-95E1-706564516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cap="none" dirty="0"/>
              <a:t>OTA  doppio stadio (Miller)</a:t>
            </a:r>
          </a:p>
        </p:txBody>
      </p:sp>
      <p:sp>
        <p:nvSpPr>
          <p:cNvPr id="4" name="Segnaposto contenuto 2">
            <a:extLst>
              <a:ext uri="{FF2B5EF4-FFF2-40B4-BE49-F238E27FC236}">
                <a16:creationId xmlns:a16="http://schemas.microsoft.com/office/drawing/2014/main" id="{0F4F028C-BAF4-448F-9075-E4787BF026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0950" y="2286000"/>
            <a:ext cx="3796538" cy="3594100"/>
          </a:xfrm>
        </p:spPr>
        <p:txBody>
          <a:bodyPr/>
          <a:lstStyle/>
          <a:p>
            <a:r>
              <a:rPr lang="it-IT" dirty="0"/>
              <a:t>Alimentazione 0 – 3,3V</a:t>
            </a:r>
          </a:p>
          <a:p>
            <a:r>
              <a:rPr lang="it-IT" dirty="0"/>
              <a:t>Specchi di corrente MOS</a:t>
            </a:r>
          </a:p>
          <a:p>
            <a:r>
              <a:rPr lang="it-IT" dirty="0"/>
              <a:t>Bulk NMOS – GND</a:t>
            </a:r>
          </a:p>
          <a:p>
            <a:r>
              <a:rPr lang="it-IT" dirty="0"/>
              <a:t>Bulk PMOS – </a:t>
            </a:r>
            <a:r>
              <a:rPr lang="it-IT" dirty="0" err="1"/>
              <a:t>Vcc</a:t>
            </a:r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EAF9A8B8-C859-4330-B3AF-9A5ED7BE83E0}"/>
              </a:ext>
            </a:extLst>
          </p:cNvPr>
          <p:cNvSpPr txBox="1"/>
          <p:nvPr/>
        </p:nvSpPr>
        <p:spPr>
          <a:xfrm>
            <a:off x="6867144" y="2075688"/>
            <a:ext cx="4352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SCHEMA CIRCUITO</a:t>
            </a:r>
          </a:p>
        </p:txBody>
      </p:sp>
    </p:spTree>
    <p:extLst>
      <p:ext uri="{BB962C8B-B14F-4D97-AF65-F5344CB8AC3E}">
        <p14:creationId xmlns:p14="http://schemas.microsoft.com/office/powerpoint/2010/main" val="1394571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D5E3A76-E44E-45D3-95E1-706564516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cap="none" dirty="0"/>
              <a:t>Analisi circuitale</a:t>
            </a:r>
          </a:p>
        </p:txBody>
      </p:sp>
      <p:sp>
        <p:nvSpPr>
          <p:cNvPr id="4" name="Segnaposto contenuto 2">
            <a:extLst>
              <a:ext uri="{FF2B5EF4-FFF2-40B4-BE49-F238E27FC236}">
                <a16:creationId xmlns:a16="http://schemas.microsoft.com/office/drawing/2014/main" id="{0F4F028C-BAF4-448F-9075-E4787BF026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0950" y="2427732"/>
            <a:ext cx="8670290" cy="2002536"/>
          </a:xfrm>
        </p:spPr>
        <p:txBody>
          <a:bodyPr/>
          <a:lstStyle/>
          <a:p>
            <a:r>
              <a:rPr lang="it-IT" dirty="0"/>
              <a:t>GUADAGNO DI MODO DIFFERENZIALE  (LF)  </a:t>
            </a:r>
          </a:p>
          <a:p>
            <a:r>
              <a:rPr lang="it-IT" dirty="0"/>
              <a:t>RIPOSTA IN FREQUENZA</a:t>
            </a:r>
          </a:p>
          <a:p>
            <a:r>
              <a:rPr lang="it-IT" dirty="0"/>
              <a:t>SLEW RATE</a:t>
            </a:r>
          </a:p>
          <a:p>
            <a:r>
              <a:rPr lang="it-IT" dirty="0"/>
              <a:t>DINAMICA  I/O</a:t>
            </a:r>
          </a:p>
          <a:p>
            <a:pPr marL="0" indent="0">
              <a:buNone/>
            </a:pPr>
            <a:endParaRPr lang="it-IT" dirty="0"/>
          </a:p>
          <a:p>
            <a:endParaRPr lang="it-IT" dirty="0"/>
          </a:p>
          <a:p>
            <a:endParaRPr lang="it-IT" dirty="0"/>
          </a:p>
        </p:txBody>
      </p:sp>
      <p:sp>
        <p:nvSpPr>
          <p:cNvPr id="5" name="Sottotitolo 2">
            <a:extLst>
              <a:ext uri="{FF2B5EF4-FFF2-40B4-BE49-F238E27FC236}">
                <a16:creationId xmlns:a16="http://schemas.microsoft.com/office/drawing/2014/main" id="{B50DDFD3-54E8-4A64-9BCA-F0A84FF455C9}"/>
              </a:ext>
            </a:extLst>
          </p:cNvPr>
          <p:cNvSpPr txBox="1">
            <a:spLocks/>
          </p:cNvSpPr>
          <p:nvPr/>
        </p:nvSpPr>
        <p:spPr>
          <a:xfrm>
            <a:off x="1250950" y="1204421"/>
            <a:ext cx="5573736" cy="7481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b="1" dirty="0"/>
              <a:t>GRANDEZZE CARATTERISTICHE </a:t>
            </a:r>
          </a:p>
        </p:txBody>
      </p:sp>
    </p:spTree>
    <p:extLst>
      <p:ext uri="{BB962C8B-B14F-4D97-AF65-F5344CB8AC3E}">
        <p14:creationId xmlns:p14="http://schemas.microsoft.com/office/powerpoint/2010/main" val="23128647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D5E3A76-E44E-45D3-95E1-706564516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cap="none" dirty="0"/>
              <a:t>Analisi circuitale</a:t>
            </a:r>
          </a:p>
        </p:txBody>
      </p:sp>
      <p:sp>
        <p:nvSpPr>
          <p:cNvPr id="5" name="Sottotitolo 2">
            <a:extLst>
              <a:ext uri="{FF2B5EF4-FFF2-40B4-BE49-F238E27FC236}">
                <a16:creationId xmlns:a16="http://schemas.microsoft.com/office/drawing/2014/main" id="{B50DDFD3-54E8-4A64-9BCA-F0A84FF455C9}"/>
              </a:ext>
            </a:extLst>
          </p:cNvPr>
          <p:cNvSpPr txBox="1">
            <a:spLocks/>
          </p:cNvSpPr>
          <p:nvPr/>
        </p:nvSpPr>
        <p:spPr>
          <a:xfrm>
            <a:off x="1250950" y="1204421"/>
            <a:ext cx="6411722" cy="7481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b="1" dirty="0"/>
              <a:t>GUADAGNO DI MODO DIFFERENZIALE  (LF)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Segnaposto contenuto 5">
                <a:extLst>
                  <a:ext uri="{FF2B5EF4-FFF2-40B4-BE49-F238E27FC236}">
                    <a16:creationId xmlns:a16="http://schemas.microsoft.com/office/drawing/2014/main" id="{F35D7302-50DD-4A56-ABFB-7357175447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it-IT" i="1" dirty="0">
                  <a:latin typeface="Cambria Math" panose="02040503050406030204" pitchFamily="18" charset="0"/>
                </a:endParaRPr>
              </a:p>
              <a:p>
                <a:r>
                  <a:rPr lang="it-IT" i="1" dirty="0">
                    <a:latin typeface="Cambria Math" panose="02040503050406030204" pitchFamily="18" charset="0"/>
                  </a:rPr>
                  <a:t>I° Stadio    </a:t>
                </a:r>
                <a:r>
                  <a:rPr lang="it-IT" i="1" dirty="0">
                    <a:latin typeface="Cambria Math" panose="02040503050406030204" pitchFamily="18" charset="0"/>
                    <a:sym typeface="Wingdings" panose="05000000000000000000" pitchFamily="2" charset="2"/>
                  </a:rPr>
                  <a:t>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𝑜𝑢𝑡</m:t>
                        </m:r>
                        <m:r>
                          <a:rPr lang="it-IT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it-IT" i="1" dirty="0">
                    <a:latin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spc="75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it-IT" b="0" i="0" spc="75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it-IT" spc="75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r</m:t>
                        </m:r>
                      </m:e>
                      <m:sub>
                        <m:r>
                          <a:rPr lang="it-IT" spc="75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𝑜</m:t>
                        </m:r>
                        <m:r>
                          <a:rPr lang="it-IT" spc="75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2</m:t>
                        </m:r>
                      </m:sub>
                    </m:sSub>
                    <m:r>
                      <a:rPr lang="it-IT" spc="75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//</m:t>
                    </m:r>
                    <m:sSub>
                      <m:sSubPr>
                        <m:ctrlPr>
                          <a:rPr lang="it-IT" i="1" spc="75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 spc="75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r</m:t>
                        </m:r>
                      </m:e>
                      <m:sub>
                        <m:r>
                          <a:rPr lang="it-IT" spc="75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𝑜</m:t>
                        </m:r>
                        <m:r>
                          <a:rPr lang="it-IT" spc="75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4</m:t>
                        </m:r>
                      </m:sub>
                    </m:sSub>
                  </m:oMath>
                </a14:m>
                <a:endParaRPr lang="it-IT" i="1" dirty="0">
                  <a:latin typeface="Cambria Math" panose="02040503050406030204" pitchFamily="18" charset="0"/>
                </a:endParaRPr>
              </a:p>
              <a:p>
                <a:r>
                  <a:rPr lang="it-IT" i="1" dirty="0">
                    <a:latin typeface="Cambria Math" panose="02040503050406030204" pitchFamily="18" charset="0"/>
                  </a:rPr>
                  <a:t>II° Stadio  </a:t>
                </a:r>
                <a:r>
                  <a:rPr lang="it-IT" i="1" dirty="0">
                    <a:latin typeface="Cambria Math" panose="02040503050406030204" pitchFamily="18" charset="0"/>
                    <a:sym typeface="Wingdings" panose="05000000000000000000" pitchFamily="2" charset="2"/>
                  </a:rPr>
                  <a:t>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</m:oMath>
                </a14:m>
                <a:r>
                  <a:rPr lang="it-IT" i="1" dirty="0">
                    <a:latin typeface="Cambria Math" panose="02040503050406030204" pitchFamily="18" charset="0"/>
                  </a:rPr>
                  <a:t>   =</a:t>
                </a:r>
                <a:r>
                  <a:rPr lang="it-IT" spc="75" dirty="0">
                    <a:solidFill>
                      <a:schemeClr val="tx1"/>
                    </a:solidFill>
                    <a:cs typeface="Arial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spc="75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 spc="75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r</m:t>
                        </m:r>
                      </m:e>
                      <m:sub>
                        <m:r>
                          <a:rPr lang="it-IT" spc="75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𝑜</m:t>
                        </m:r>
                        <m:r>
                          <a:rPr lang="it-IT" spc="75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6</m:t>
                        </m:r>
                      </m:sub>
                    </m:sSub>
                    <m:r>
                      <a:rPr lang="it-IT" spc="75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//</m:t>
                    </m:r>
                    <m:sSub>
                      <m:sSubPr>
                        <m:ctrlPr>
                          <a:rPr lang="it-IT" i="1" spc="75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 spc="75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r</m:t>
                        </m:r>
                      </m:e>
                      <m:sub>
                        <m:r>
                          <a:rPr lang="it-IT" spc="75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𝑜</m:t>
                        </m:r>
                        <m:r>
                          <a:rPr lang="it-IT" spc="75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7</m:t>
                        </m:r>
                      </m:sub>
                    </m:sSub>
                  </m:oMath>
                </a14:m>
                <a:endParaRPr lang="it-IT" i="1" dirty="0">
                  <a:latin typeface="Cambria Math" panose="02040503050406030204" pitchFamily="18" charset="0"/>
                </a:endParaRPr>
              </a:p>
              <a:p>
                <a:endParaRPr lang="it-IT" i="1" dirty="0">
                  <a:latin typeface="Cambria Math" panose="02040503050406030204" pitchFamily="18" charset="0"/>
                </a:endParaRPr>
              </a:p>
              <a:p>
                <a:endParaRPr lang="it-IT" i="1" dirty="0">
                  <a:latin typeface="Cambria Math" panose="02040503050406030204" pitchFamily="18" charset="0"/>
                </a:endParaRPr>
              </a:p>
              <a:p>
                <a:endParaRPr lang="it-IT" i="1" dirty="0">
                  <a:latin typeface="Cambria Math" panose="02040503050406030204" pitchFamily="18" charset="0"/>
                </a:endParaRPr>
              </a:p>
              <a:p>
                <a:endParaRPr lang="it-IT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it-IT" i="1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ⅆ</m:t>
                        </m:r>
                        <m:r>
                          <a:rPr lang="it-IT" i="1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d>
                      <m:dPr>
                        <m:ctrlPr>
                          <a:rPr lang="it-IT" i="1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i="1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it-IT" i="1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it-IT" i="1" spc="75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it-IT" i="1" spc="75">
                                <a:solidFill>
                                  <a:schemeClr val="bg2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sSubPr>
                          <m:e>
                            <m:r>
                              <a:rPr lang="it-IT" spc="75">
                                <a:solidFill>
                                  <a:schemeClr val="bg2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𝑣</m:t>
                            </m:r>
                          </m:e>
                          <m:sub>
                            <m:r>
                              <a:rPr lang="it-IT" spc="75">
                                <a:solidFill>
                                  <a:schemeClr val="bg2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𝑜𝑢𝑡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it-IT" i="1" spc="75">
                                <a:solidFill>
                                  <a:schemeClr val="bg2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sSubPr>
                          <m:e>
                            <m:r>
                              <a:rPr lang="it-IT" spc="75">
                                <a:solidFill>
                                  <a:schemeClr val="bg2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𝑣</m:t>
                            </m:r>
                          </m:e>
                          <m:sub>
                            <m:r>
                              <a:rPr lang="it-IT" spc="75">
                                <a:solidFill>
                                  <a:schemeClr val="bg2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𝑖𝑛</m:t>
                            </m:r>
                          </m:sub>
                        </m:sSub>
                      </m:den>
                    </m:f>
                    <m:r>
                      <a:rPr lang="it-IT" i="1" spc="75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cs typeface="Arial"/>
                      </a:rPr>
                      <m:t>=</m:t>
                    </m:r>
                    <m:r>
                      <a:rPr lang="it-IT" i="1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𝑔</m:t>
                    </m:r>
                    <m:sSub>
                      <m:sSubPr>
                        <m:ctrlPr>
                          <a:rPr lang="it-IT" i="1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it-IT" i="1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it-IT" i="1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it-IT" i="1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𝑜𝑢𝑡</m:t>
                        </m:r>
                        <m:r>
                          <a:rPr lang="it-IT" i="1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it-IT" spc="75" dirty="0">
                    <a:solidFill>
                      <a:schemeClr val="bg2">
                        <a:lumMod val="25000"/>
                      </a:schemeClr>
                    </a:solidFill>
                    <a:cs typeface="Arial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spc="75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it-IT" spc="75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𝑔</m:t>
                        </m:r>
                      </m:e>
                      <m:sub>
                        <m:r>
                          <a:rPr lang="it-IT" spc="75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𝑚</m:t>
                        </m:r>
                        <m:r>
                          <a:rPr lang="it-IT" spc="75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6</m:t>
                        </m:r>
                      </m:sub>
                    </m:sSub>
                    <m:sSub>
                      <m:sSubPr>
                        <m:ctrlPr>
                          <a:rPr lang="it-IT" i="1" spc="75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it-IT" spc="75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𝑅</m:t>
                        </m:r>
                      </m:e>
                      <m:sub>
                        <m:r>
                          <a:rPr lang="it-IT" spc="75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𝑜𝑢𝑡</m:t>
                        </m:r>
                      </m:sub>
                    </m:sSub>
                    <m:r>
                      <a:rPr lang="it-IT" spc="75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cs typeface="Arial"/>
                      </a:rPr>
                      <m:t>=</m:t>
                    </m:r>
                    <m:d>
                      <m:dPr>
                        <m:ctrlPr>
                          <a:rPr lang="it-IT" i="1" spc="75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i="1" spc="75">
                                <a:solidFill>
                                  <a:schemeClr val="bg2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it-IT" spc="75">
                                <a:solidFill>
                                  <a:schemeClr val="bg2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r</m:t>
                            </m:r>
                          </m:e>
                          <m:sub>
                            <m:r>
                              <a:rPr lang="it-IT" spc="75">
                                <a:solidFill>
                                  <a:schemeClr val="bg2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𝑜</m:t>
                            </m:r>
                            <m:r>
                              <a:rPr lang="it-IT" spc="75">
                                <a:solidFill>
                                  <a:schemeClr val="bg2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6</m:t>
                            </m:r>
                          </m:sub>
                        </m:sSub>
                        <m:r>
                          <a:rPr lang="it-IT" spc="75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//</m:t>
                        </m:r>
                        <m:sSub>
                          <m:sSubPr>
                            <m:ctrlPr>
                              <a:rPr lang="it-IT" i="1" spc="75">
                                <a:solidFill>
                                  <a:schemeClr val="bg2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it-IT" spc="75">
                                <a:solidFill>
                                  <a:schemeClr val="bg2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r</m:t>
                            </m:r>
                          </m:e>
                          <m:sub>
                            <m:r>
                              <a:rPr lang="it-IT" spc="75">
                                <a:solidFill>
                                  <a:schemeClr val="bg2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𝑜</m:t>
                            </m:r>
                            <m:r>
                              <a:rPr lang="it-IT" spc="75">
                                <a:solidFill>
                                  <a:schemeClr val="bg2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7</m:t>
                            </m:r>
                          </m:sub>
                        </m:sSub>
                      </m:e>
                    </m:d>
                    <m:d>
                      <m:dPr>
                        <m:ctrlPr>
                          <a:rPr lang="it-IT" i="1" spc="75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i="1" spc="75">
                                <a:solidFill>
                                  <a:schemeClr val="bg2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it-IT" spc="75">
                                <a:solidFill>
                                  <a:schemeClr val="bg2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r</m:t>
                            </m:r>
                          </m:e>
                          <m:sub>
                            <m:r>
                              <a:rPr lang="it-IT" spc="75">
                                <a:solidFill>
                                  <a:schemeClr val="bg2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𝑜</m:t>
                            </m:r>
                            <m:r>
                              <a:rPr lang="it-IT" spc="75">
                                <a:solidFill>
                                  <a:schemeClr val="bg2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2</m:t>
                            </m:r>
                          </m:sub>
                        </m:sSub>
                        <m:r>
                          <a:rPr lang="it-IT" spc="75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//</m:t>
                        </m:r>
                        <m:sSub>
                          <m:sSubPr>
                            <m:ctrlPr>
                              <a:rPr lang="it-IT" i="1" spc="75">
                                <a:solidFill>
                                  <a:schemeClr val="bg2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it-IT" spc="75">
                                <a:solidFill>
                                  <a:schemeClr val="bg2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r</m:t>
                            </m:r>
                          </m:e>
                          <m:sub>
                            <m:r>
                              <a:rPr lang="it-IT" spc="75">
                                <a:solidFill>
                                  <a:schemeClr val="bg2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𝑜</m:t>
                            </m:r>
                            <m:r>
                              <a:rPr lang="it-IT" spc="75">
                                <a:solidFill>
                                  <a:schemeClr val="bg2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4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it-IT" i="1" spc="75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it-IT" spc="75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𝑔</m:t>
                        </m:r>
                      </m:e>
                      <m:sub>
                        <m:r>
                          <a:rPr lang="it-IT" spc="75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𝑚</m:t>
                        </m:r>
                        <m:r>
                          <a:rPr lang="it-IT" spc="75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6</m:t>
                        </m:r>
                      </m:sub>
                    </m:sSub>
                    <m:sSub>
                      <m:sSubPr>
                        <m:ctrlPr>
                          <a:rPr lang="it-IT" i="1" spc="75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it-IT" spc="75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𝑔</m:t>
                        </m:r>
                      </m:e>
                      <m:sub>
                        <m:r>
                          <a:rPr lang="it-IT" spc="75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𝑚</m:t>
                        </m:r>
                        <m:r>
                          <a:rPr lang="it-IT" spc="75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1</m:t>
                        </m:r>
                      </m:sub>
                    </m:sSub>
                    <m:r>
                      <a:rPr lang="it-IT" spc="75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cs typeface="Arial"/>
                      </a:rPr>
                      <m:t>≅</m:t>
                    </m:r>
                    <m:sSup>
                      <m:sSupPr>
                        <m:ctrlPr>
                          <a:rPr lang="it-IT" i="1" spc="75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it-IT" i="1" spc="75">
                                <a:solidFill>
                                  <a:schemeClr val="bg2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it-IT" i="1" spc="75">
                                    <a:solidFill>
                                      <a:schemeClr val="bg2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Arial"/>
                                  </a:rPr>
                                </m:ctrlPr>
                              </m:sSubPr>
                              <m:e>
                                <m:r>
                                  <a:rPr lang="it-IT" spc="75">
                                    <a:solidFill>
                                      <a:schemeClr val="bg2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Arial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it-IT" spc="75">
                                    <a:solidFill>
                                      <a:schemeClr val="bg2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Arial"/>
                                  </a:rPr>
                                  <m:t>𝑚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it-IT" i="1" spc="75">
                                    <a:solidFill>
                                      <a:schemeClr val="bg2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Arial"/>
                                  </a:rPr>
                                </m:ctrlPr>
                              </m:sSubPr>
                              <m:e>
                                <m:r>
                                  <a:rPr lang="it-IT" spc="75">
                                    <a:solidFill>
                                      <a:schemeClr val="bg2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Arial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it-IT" spc="75">
                                    <a:solidFill>
                                      <a:schemeClr val="bg2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Arial"/>
                                  </a:rPr>
                                  <m:t>𝑜𝑢𝑡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it-IT" spc="75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2</m:t>
                        </m:r>
                      </m:sup>
                    </m:sSup>
                  </m:oMath>
                </a14:m>
                <a:r>
                  <a:rPr lang="it-IT" spc="75" dirty="0">
                    <a:solidFill>
                      <a:schemeClr val="bg2">
                        <a:lumMod val="25000"/>
                      </a:schemeClr>
                    </a:solidFill>
                    <a:cs typeface="Arial"/>
                  </a:rPr>
                  <a:t> </a:t>
                </a:r>
                <a:endParaRPr lang="it-IT" dirty="0">
                  <a:solidFill>
                    <a:schemeClr val="bg2">
                      <a:lumMod val="25000"/>
                    </a:schemeClr>
                  </a:solidFill>
                </a:endParaRPr>
              </a:p>
              <a:p>
                <a:endParaRPr lang="it-IT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Segnaposto contenuto 5">
                <a:extLst>
                  <a:ext uri="{FF2B5EF4-FFF2-40B4-BE49-F238E27FC236}">
                    <a16:creationId xmlns:a16="http://schemas.microsoft.com/office/drawing/2014/main" id="{F35D7302-50DD-4A56-ABFB-7357175447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3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79310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D5E3A76-E44E-45D3-95E1-706564516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cap="none" dirty="0"/>
              <a:t>Analisi circuitale</a:t>
            </a:r>
          </a:p>
        </p:txBody>
      </p:sp>
      <p:sp>
        <p:nvSpPr>
          <p:cNvPr id="5" name="Sottotitolo 2">
            <a:extLst>
              <a:ext uri="{FF2B5EF4-FFF2-40B4-BE49-F238E27FC236}">
                <a16:creationId xmlns:a16="http://schemas.microsoft.com/office/drawing/2014/main" id="{B50DDFD3-54E8-4A64-9BCA-F0A84FF455C9}"/>
              </a:ext>
            </a:extLst>
          </p:cNvPr>
          <p:cNvSpPr txBox="1">
            <a:spLocks/>
          </p:cNvSpPr>
          <p:nvPr/>
        </p:nvSpPr>
        <p:spPr>
          <a:xfrm>
            <a:off x="1250950" y="1204421"/>
            <a:ext cx="6411722" cy="7481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b="1" dirty="0"/>
              <a:t>RISPOSTA IN FREQUENZA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Segnaposto contenuto 5">
                <a:extLst>
                  <a:ext uri="{FF2B5EF4-FFF2-40B4-BE49-F238E27FC236}">
                    <a16:creationId xmlns:a16="http://schemas.microsoft.com/office/drawing/2014/main" id="{F35D7302-50DD-4A56-ABFB-7357175447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it-IT" i="1" dirty="0">
                  <a:latin typeface="Cambria Math" panose="02040503050406030204" pitchFamily="18" charset="0"/>
                </a:endParaRPr>
              </a:p>
              <a:p>
                <a:r>
                  <a:rPr lang="it-IT" i="1" dirty="0">
                    <a:latin typeface="Cambria Math" panose="02040503050406030204" pitchFamily="18" charset="0"/>
                  </a:rPr>
                  <a:t>I° Stadio    </a:t>
                </a:r>
                <a:r>
                  <a:rPr lang="it-IT" i="1" dirty="0">
                    <a:latin typeface="Cambria Math" panose="02040503050406030204" pitchFamily="18" charset="0"/>
                    <a:sym typeface="Wingdings" panose="05000000000000000000" pitchFamily="2" charset="2"/>
                  </a:rPr>
                  <a:t>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𝑜𝑢𝑡</m:t>
                        </m:r>
                        <m:r>
                          <a:rPr lang="it-IT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it-IT" i="1" dirty="0">
                    <a:latin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spc="75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it-IT" b="0" i="0" spc="75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it-IT" spc="75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r</m:t>
                        </m:r>
                      </m:e>
                      <m:sub>
                        <m:r>
                          <a:rPr lang="it-IT" spc="75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𝑜</m:t>
                        </m:r>
                        <m:r>
                          <a:rPr lang="it-IT" spc="75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2</m:t>
                        </m:r>
                      </m:sub>
                    </m:sSub>
                    <m:r>
                      <a:rPr lang="it-IT" spc="75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//</m:t>
                    </m:r>
                    <m:sSub>
                      <m:sSubPr>
                        <m:ctrlPr>
                          <a:rPr lang="it-IT" i="1" spc="75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 spc="75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r</m:t>
                        </m:r>
                      </m:e>
                      <m:sub>
                        <m:r>
                          <a:rPr lang="it-IT" spc="75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𝑜</m:t>
                        </m:r>
                        <m:r>
                          <a:rPr lang="it-IT" spc="75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4</m:t>
                        </m:r>
                      </m:sub>
                    </m:sSub>
                  </m:oMath>
                </a14:m>
                <a:endParaRPr lang="it-IT" i="1" dirty="0">
                  <a:latin typeface="Cambria Math" panose="02040503050406030204" pitchFamily="18" charset="0"/>
                </a:endParaRPr>
              </a:p>
              <a:p>
                <a:r>
                  <a:rPr lang="it-IT" i="1" dirty="0">
                    <a:latin typeface="Cambria Math" panose="02040503050406030204" pitchFamily="18" charset="0"/>
                  </a:rPr>
                  <a:t>II° Stadio  </a:t>
                </a:r>
                <a:r>
                  <a:rPr lang="it-IT" i="1" dirty="0">
                    <a:latin typeface="Cambria Math" panose="02040503050406030204" pitchFamily="18" charset="0"/>
                    <a:sym typeface="Wingdings" panose="05000000000000000000" pitchFamily="2" charset="2"/>
                  </a:rPr>
                  <a:t>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</m:oMath>
                </a14:m>
                <a:r>
                  <a:rPr lang="it-IT" i="1" dirty="0">
                    <a:latin typeface="Cambria Math" panose="02040503050406030204" pitchFamily="18" charset="0"/>
                  </a:rPr>
                  <a:t>   =</a:t>
                </a:r>
                <a:r>
                  <a:rPr lang="it-IT" spc="75" dirty="0">
                    <a:solidFill>
                      <a:schemeClr val="tx1"/>
                    </a:solidFill>
                    <a:cs typeface="Arial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spc="75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 spc="75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r</m:t>
                        </m:r>
                      </m:e>
                      <m:sub>
                        <m:r>
                          <a:rPr lang="it-IT" spc="75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𝑜</m:t>
                        </m:r>
                        <m:r>
                          <a:rPr lang="it-IT" spc="75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6</m:t>
                        </m:r>
                      </m:sub>
                    </m:sSub>
                    <m:r>
                      <a:rPr lang="it-IT" spc="75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//</m:t>
                    </m:r>
                    <m:sSub>
                      <m:sSubPr>
                        <m:ctrlPr>
                          <a:rPr lang="it-IT" i="1" spc="75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 spc="75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r</m:t>
                        </m:r>
                      </m:e>
                      <m:sub>
                        <m:r>
                          <a:rPr lang="it-IT" spc="75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𝑜</m:t>
                        </m:r>
                        <m:r>
                          <a:rPr lang="it-IT" spc="75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7</m:t>
                        </m:r>
                      </m:sub>
                    </m:sSub>
                  </m:oMath>
                </a14:m>
                <a:endParaRPr lang="it-IT" i="1" dirty="0">
                  <a:latin typeface="Cambria Math" panose="02040503050406030204" pitchFamily="18" charset="0"/>
                </a:endParaRPr>
              </a:p>
              <a:p>
                <a:endParaRPr lang="it-IT" i="1" dirty="0">
                  <a:latin typeface="Cambria Math" panose="02040503050406030204" pitchFamily="18" charset="0"/>
                </a:endParaRPr>
              </a:p>
              <a:p>
                <a:endParaRPr lang="it-IT" i="1" dirty="0">
                  <a:latin typeface="Cambria Math" panose="02040503050406030204" pitchFamily="18" charset="0"/>
                </a:endParaRPr>
              </a:p>
              <a:p>
                <a:endParaRPr lang="it-IT" i="1" dirty="0">
                  <a:latin typeface="Cambria Math" panose="02040503050406030204" pitchFamily="18" charset="0"/>
                </a:endParaRPr>
              </a:p>
              <a:p>
                <a:endParaRPr lang="it-IT" i="1" dirty="0">
                  <a:latin typeface="Cambria Math" panose="02040503050406030204" pitchFamily="18" charset="0"/>
                </a:endParaRPr>
              </a:p>
              <a:p>
                <a:endParaRPr lang="it-IT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Segnaposto contenuto 5">
                <a:extLst>
                  <a:ext uri="{FF2B5EF4-FFF2-40B4-BE49-F238E27FC236}">
                    <a16:creationId xmlns:a16="http://schemas.microsoft.com/office/drawing/2014/main" id="{F35D7302-50DD-4A56-ABFB-7357175447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3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25377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D5E3A76-E44E-45D3-95E1-706564516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cap="none" dirty="0"/>
              <a:t>Analisi circuitale</a:t>
            </a:r>
          </a:p>
        </p:txBody>
      </p:sp>
      <p:sp>
        <p:nvSpPr>
          <p:cNvPr id="5" name="Sottotitolo 2">
            <a:extLst>
              <a:ext uri="{FF2B5EF4-FFF2-40B4-BE49-F238E27FC236}">
                <a16:creationId xmlns:a16="http://schemas.microsoft.com/office/drawing/2014/main" id="{B50DDFD3-54E8-4A64-9BCA-F0A84FF455C9}"/>
              </a:ext>
            </a:extLst>
          </p:cNvPr>
          <p:cNvSpPr txBox="1">
            <a:spLocks/>
          </p:cNvSpPr>
          <p:nvPr/>
        </p:nvSpPr>
        <p:spPr>
          <a:xfrm>
            <a:off x="1250950" y="1204421"/>
            <a:ext cx="6411722" cy="7481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b="1" dirty="0"/>
              <a:t>SLEW RATE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Segnaposto contenuto 5">
                <a:extLst>
                  <a:ext uri="{FF2B5EF4-FFF2-40B4-BE49-F238E27FC236}">
                    <a16:creationId xmlns:a16="http://schemas.microsoft.com/office/drawing/2014/main" id="{F35D7302-50DD-4A56-ABFB-7357175447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it-IT" i="1" dirty="0">
                  <a:latin typeface="Cambria Math" panose="02040503050406030204" pitchFamily="18" charset="0"/>
                </a:endParaRPr>
              </a:p>
              <a:p>
                <a:r>
                  <a:rPr lang="it-IT" i="1" dirty="0">
                    <a:latin typeface="Cambria Math" panose="02040503050406030204" pitchFamily="18" charset="0"/>
                  </a:rPr>
                  <a:t>I° Stadio    </a:t>
                </a:r>
                <a:r>
                  <a:rPr lang="it-IT" i="1" dirty="0">
                    <a:latin typeface="Cambria Math" panose="02040503050406030204" pitchFamily="18" charset="0"/>
                    <a:sym typeface="Wingdings" panose="05000000000000000000" pitchFamily="2" charset="2"/>
                  </a:rPr>
                  <a:t>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𝑜𝑢𝑡</m:t>
                        </m:r>
                        <m:r>
                          <a:rPr lang="it-IT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it-IT" i="1" dirty="0">
                    <a:latin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spc="75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it-IT" b="0" i="0" spc="75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it-IT" spc="75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r</m:t>
                        </m:r>
                      </m:e>
                      <m:sub>
                        <m:r>
                          <a:rPr lang="it-IT" spc="75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𝑜</m:t>
                        </m:r>
                        <m:r>
                          <a:rPr lang="it-IT" spc="75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2</m:t>
                        </m:r>
                      </m:sub>
                    </m:sSub>
                    <m:r>
                      <a:rPr lang="it-IT" spc="75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//</m:t>
                    </m:r>
                    <m:sSub>
                      <m:sSubPr>
                        <m:ctrlPr>
                          <a:rPr lang="it-IT" i="1" spc="75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 spc="75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r</m:t>
                        </m:r>
                      </m:e>
                      <m:sub>
                        <m:r>
                          <a:rPr lang="it-IT" spc="75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𝑜</m:t>
                        </m:r>
                        <m:r>
                          <a:rPr lang="it-IT" spc="75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4</m:t>
                        </m:r>
                      </m:sub>
                    </m:sSub>
                  </m:oMath>
                </a14:m>
                <a:endParaRPr lang="it-IT" i="1" dirty="0">
                  <a:latin typeface="Cambria Math" panose="02040503050406030204" pitchFamily="18" charset="0"/>
                </a:endParaRPr>
              </a:p>
              <a:p>
                <a:r>
                  <a:rPr lang="it-IT" i="1" dirty="0">
                    <a:latin typeface="Cambria Math" panose="02040503050406030204" pitchFamily="18" charset="0"/>
                  </a:rPr>
                  <a:t>II° Stadio  </a:t>
                </a:r>
                <a:r>
                  <a:rPr lang="it-IT" i="1" dirty="0">
                    <a:latin typeface="Cambria Math" panose="02040503050406030204" pitchFamily="18" charset="0"/>
                    <a:sym typeface="Wingdings" panose="05000000000000000000" pitchFamily="2" charset="2"/>
                  </a:rPr>
                  <a:t>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</m:oMath>
                </a14:m>
                <a:r>
                  <a:rPr lang="it-IT" i="1" dirty="0">
                    <a:latin typeface="Cambria Math" panose="02040503050406030204" pitchFamily="18" charset="0"/>
                  </a:rPr>
                  <a:t>   =</a:t>
                </a:r>
                <a:r>
                  <a:rPr lang="it-IT" spc="75" dirty="0">
                    <a:solidFill>
                      <a:schemeClr val="tx1"/>
                    </a:solidFill>
                    <a:cs typeface="Arial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spc="75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 spc="75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r</m:t>
                        </m:r>
                      </m:e>
                      <m:sub>
                        <m:r>
                          <a:rPr lang="it-IT" spc="75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𝑜</m:t>
                        </m:r>
                        <m:r>
                          <a:rPr lang="it-IT" spc="75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6</m:t>
                        </m:r>
                      </m:sub>
                    </m:sSub>
                    <m:r>
                      <a:rPr lang="it-IT" spc="75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//</m:t>
                    </m:r>
                    <m:sSub>
                      <m:sSubPr>
                        <m:ctrlPr>
                          <a:rPr lang="it-IT" i="1" spc="75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 spc="75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r</m:t>
                        </m:r>
                      </m:e>
                      <m:sub>
                        <m:r>
                          <a:rPr lang="it-IT" spc="75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𝑜</m:t>
                        </m:r>
                        <m:r>
                          <a:rPr lang="it-IT" spc="75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7</m:t>
                        </m:r>
                      </m:sub>
                    </m:sSub>
                  </m:oMath>
                </a14:m>
                <a:endParaRPr lang="it-IT" i="1" dirty="0">
                  <a:latin typeface="Cambria Math" panose="02040503050406030204" pitchFamily="18" charset="0"/>
                </a:endParaRPr>
              </a:p>
              <a:p>
                <a:endParaRPr lang="it-IT" i="1" dirty="0">
                  <a:latin typeface="Cambria Math" panose="02040503050406030204" pitchFamily="18" charset="0"/>
                </a:endParaRPr>
              </a:p>
              <a:p>
                <a:endParaRPr lang="it-IT" i="1" dirty="0">
                  <a:latin typeface="Cambria Math" panose="02040503050406030204" pitchFamily="18" charset="0"/>
                </a:endParaRPr>
              </a:p>
              <a:p>
                <a:endParaRPr lang="it-IT" i="1" dirty="0">
                  <a:latin typeface="Cambria Math" panose="02040503050406030204" pitchFamily="18" charset="0"/>
                </a:endParaRPr>
              </a:p>
              <a:p>
                <a:endParaRPr lang="it-IT" i="1" dirty="0">
                  <a:latin typeface="Cambria Math" panose="02040503050406030204" pitchFamily="18" charset="0"/>
                </a:endParaRPr>
              </a:p>
              <a:p>
                <a:endParaRPr lang="it-IT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Segnaposto contenuto 5">
                <a:extLst>
                  <a:ext uri="{FF2B5EF4-FFF2-40B4-BE49-F238E27FC236}">
                    <a16:creationId xmlns:a16="http://schemas.microsoft.com/office/drawing/2014/main" id="{F35D7302-50DD-4A56-ABFB-7357175447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3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89998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D5E3A76-E44E-45D3-95E1-706564516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cap="none" dirty="0"/>
              <a:t>Analisi circuitale</a:t>
            </a:r>
          </a:p>
        </p:txBody>
      </p:sp>
      <p:sp>
        <p:nvSpPr>
          <p:cNvPr id="5" name="Sottotitolo 2">
            <a:extLst>
              <a:ext uri="{FF2B5EF4-FFF2-40B4-BE49-F238E27FC236}">
                <a16:creationId xmlns:a16="http://schemas.microsoft.com/office/drawing/2014/main" id="{B50DDFD3-54E8-4A64-9BCA-F0A84FF455C9}"/>
              </a:ext>
            </a:extLst>
          </p:cNvPr>
          <p:cNvSpPr txBox="1">
            <a:spLocks/>
          </p:cNvSpPr>
          <p:nvPr/>
        </p:nvSpPr>
        <p:spPr>
          <a:xfrm>
            <a:off x="1250950" y="1204421"/>
            <a:ext cx="6411722" cy="7481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b="1" dirty="0"/>
              <a:t>DINAMICA I/O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Segnaposto contenuto 5">
                <a:extLst>
                  <a:ext uri="{FF2B5EF4-FFF2-40B4-BE49-F238E27FC236}">
                    <a16:creationId xmlns:a16="http://schemas.microsoft.com/office/drawing/2014/main" id="{F35D7302-50DD-4A56-ABFB-7357175447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it-IT" i="1" dirty="0">
                  <a:latin typeface="Cambria Math" panose="02040503050406030204" pitchFamily="18" charset="0"/>
                </a:endParaRPr>
              </a:p>
              <a:p>
                <a:r>
                  <a:rPr lang="it-IT" i="1" dirty="0">
                    <a:latin typeface="Cambria Math" panose="02040503050406030204" pitchFamily="18" charset="0"/>
                  </a:rPr>
                  <a:t>I° Stadio    </a:t>
                </a:r>
                <a:r>
                  <a:rPr lang="it-IT" i="1" dirty="0">
                    <a:latin typeface="Cambria Math" panose="02040503050406030204" pitchFamily="18" charset="0"/>
                    <a:sym typeface="Wingdings" panose="05000000000000000000" pitchFamily="2" charset="2"/>
                  </a:rPr>
                  <a:t>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𝑜𝑢𝑡</m:t>
                        </m:r>
                        <m:r>
                          <a:rPr lang="it-IT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it-IT" i="1" dirty="0">
                    <a:latin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spc="75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it-IT" b="0" i="0" spc="75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it-IT" spc="75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r</m:t>
                        </m:r>
                      </m:e>
                      <m:sub>
                        <m:r>
                          <a:rPr lang="it-IT" spc="75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𝑜</m:t>
                        </m:r>
                        <m:r>
                          <a:rPr lang="it-IT" spc="75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2</m:t>
                        </m:r>
                      </m:sub>
                    </m:sSub>
                    <m:r>
                      <a:rPr lang="it-IT" spc="75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//</m:t>
                    </m:r>
                    <m:sSub>
                      <m:sSubPr>
                        <m:ctrlPr>
                          <a:rPr lang="it-IT" i="1" spc="75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 spc="75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r</m:t>
                        </m:r>
                      </m:e>
                      <m:sub>
                        <m:r>
                          <a:rPr lang="it-IT" spc="75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𝑜</m:t>
                        </m:r>
                        <m:r>
                          <a:rPr lang="it-IT" spc="75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4</m:t>
                        </m:r>
                      </m:sub>
                    </m:sSub>
                  </m:oMath>
                </a14:m>
                <a:endParaRPr lang="it-IT" i="1" dirty="0">
                  <a:latin typeface="Cambria Math" panose="02040503050406030204" pitchFamily="18" charset="0"/>
                </a:endParaRPr>
              </a:p>
              <a:p>
                <a:r>
                  <a:rPr lang="it-IT" i="1" dirty="0">
                    <a:latin typeface="Cambria Math" panose="02040503050406030204" pitchFamily="18" charset="0"/>
                  </a:rPr>
                  <a:t>II° Stadio  </a:t>
                </a:r>
                <a:r>
                  <a:rPr lang="it-IT" i="1" dirty="0">
                    <a:latin typeface="Cambria Math" panose="02040503050406030204" pitchFamily="18" charset="0"/>
                    <a:sym typeface="Wingdings" panose="05000000000000000000" pitchFamily="2" charset="2"/>
                  </a:rPr>
                  <a:t>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</m:oMath>
                </a14:m>
                <a:r>
                  <a:rPr lang="it-IT" i="1" dirty="0">
                    <a:latin typeface="Cambria Math" panose="02040503050406030204" pitchFamily="18" charset="0"/>
                  </a:rPr>
                  <a:t>   =</a:t>
                </a:r>
                <a:r>
                  <a:rPr lang="it-IT" spc="75" dirty="0">
                    <a:solidFill>
                      <a:schemeClr val="tx1"/>
                    </a:solidFill>
                    <a:cs typeface="Arial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spc="75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 spc="75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r</m:t>
                        </m:r>
                      </m:e>
                      <m:sub>
                        <m:r>
                          <a:rPr lang="it-IT" spc="75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𝑜</m:t>
                        </m:r>
                        <m:r>
                          <a:rPr lang="it-IT" spc="75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6</m:t>
                        </m:r>
                      </m:sub>
                    </m:sSub>
                    <m:r>
                      <a:rPr lang="it-IT" spc="75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//</m:t>
                    </m:r>
                    <m:sSub>
                      <m:sSubPr>
                        <m:ctrlPr>
                          <a:rPr lang="it-IT" i="1" spc="75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 spc="75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r</m:t>
                        </m:r>
                      </m:e>
                      <m:sub>
                        <m:r>
                          <a:rPr lang="it-IT" spc="75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𝑜</m:t>
                        </m:r>
                        <m:r>
                          <a:rPr lang="it-IT" spc="75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7</m:t>
                        </m:r>
                      </m:sub>
                    </m:sSub>
                  </m:oMath>
                </a14:m>
                <a:endParaRPr lang="it-IT" i="1" dirty="0">
                  <a:latin typeface="Cambria Math" panose="02040503050406030204" pitchFamily="18" charset="0"/>
                </a:endParaRPr>
              </a:p>
              <a:p>
                <a:endParaRPr lang="it-IT" i="1" dirty="0">
                  <a:latin typeface="Cambria Math" panose="02040503050406030204" pitchFamily="18" charset="0"/>
                </a:endParaRPr>
              </a:p>
              <a:p>
                <a:endParaRPr lang="it-IT" i="1" dirty="0">
                  <a:latin typeface="Cambria Math" panose="02040503050406030204" pitchFamily="18" charset="0"/>
                </a:endParaRPr>
              </a:p>
              <a:p>
                <a:endParaRPr lang="it-IT" i="1" dirty="0">
                  <a:latin typeface="Cambria Math" panose="02040503050406030204" pitchFamily="18" charset="0"/>
                </a:endParaRPr>
              </a:p>
              <a:p>
                <a:endParaRPr lang="it-IT" i="1" dirty="0">
                  <a:latin typeface="Cambria Math" panose="02040503050406030204" pitchFamily="18" charset="0"/>
                </a:endParaRPr>
              </a:p>
              <a:p>
                <a:endParaRPr lang="it-IT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Segnaposto contenuto 5">
                <a:extLst>
                  <a:ext uri="{FF2B5EF4-FFF2-40B4-BE49-F238E27FC236}">
                    <a16:creationId xmlns:a16="http://schemas.microsoft.com/office/drawing/2014/main" id="{F35D7302-50DD-4A56-ABFB-7357175447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3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77995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D5E3A76-E44E-45D3-95E1-706564516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cap="none" dirty="0"/>
              <a:t>Specifiche e scelte progettuali</a:t>
            </a:r>
          </a:p>
        </p:txBody>
      </p:sp>
      <p:sp>
        <p:nvSpPr>
          <p:cNvPr id="4" name="Segnaposto contenuto 2">
            <a:extLst>
              <a:ext uri="{FF2B5EF4-FFF2-40B4-BE49-F238E27FC236}">
                <a16:creationId xmlns:a16="http://schemas.microsoft.com/office/drawing/2014/main" id="{0F4F028C-BAF4-448F-9075-E4787BF026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741932"/>
            <a:ext cx="9310370" cy="300151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it-IT" dirty="0"/>
              <a:t>Si vuole progettare un amplificatore operazionale CMOS a doppio stadio (di Miller) con le seguenti specifiche:</a:t>
            </a:r>
          </a:p>
          <a:p>
            <a:r>
              <a:rPr lang="it-IT" b="1" dirty="0"/>
              <a:t>GUADAGNO DI MODO DIFFERENZIALE </a:t>
            </a:r>
            <a:r>
              <a:rPr lang="it-IT" dirty="0"/>
              <a:t>maggiore di 20’000 V/V ( 86 dB)</a:t>
            </a:r>
          </a:p>
          <a:p>
            <a:r>
              <a:rPr lang="it-IT" b="1" dirty="0"/>
              <a:t>MARGINE DI FASE </a:t>
            </a:r>
            <a:r>
              <a:rPr lang="it-IT" dirty="0"/>
              <a:t>&gt; 80°</a:t>
            </a:r>
          </a:p>
          <a:p>
            <a:r>
              <a:rPr lang="it-IT" b="1" dirty="0"/>
              <a:t>POTENZA</a:t>
            </a:r>
            <a:r>
              <a:rPr lang="it-IT" dirty="0"/>
              <a:t> &lt; 200 µW</a:t>
            </a:r>
          </a:p>
          <a:p>
            <a:r>
              <a:rPr lang="it-IT" b="1" dirty="0"/>
              <a:t>Con vincolo di CAPACITA’ DI CARICO  </a:t>
            </a:r>
            <a:r>
              <a:rPr lang="it-IT" dirty="0"/>
              <a:t>5 </a:t>
            </a:r>
            <a:r>
              <a:rPr lang="it-IT" dirty="0" err="1"/>
              <a:t>pF</a:t>
            </a:r>
            <a:endParaRPr lang="it-IT" dirty="0"/>
          </a:p>
          <a:p>
            <a:endParaRPr lang="it-IT" dirty="0"/>
          </a:p>
          <a:p>
            <a:r>
              <a:rPr lang="it-IT" dirty="0"/>
              <a:t>Si sceglie che i transistor lavorino in forte inversione </a:t>
            </a:r>
          </a:p>
          <a:p>
            <a:r>
              <a:rPr lang="it-IT" dirty="0"/>
              <a:t>Si sceglie una tensione di overdrive GVO piccola e comune per tutti i MOS </a:t>
            </a:r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pPr marL="0" indent="0">
              <a:buNone/>
            </a:pPr>
            <a:endParaRPr lang="it-IT" dirty="0"/>
          </a:p>
          <a:p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879759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D5E3A76-E44E-45D3-95E1-706564516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932065"/>
          </a:xfrm>
        </p:spPr>
        <p:txBody>
          <a:bodyPr>
            <a:normAutofit/>
          </a:bodyPr>
          <a:lstStyle/>
          <a:p>
            <a:r>
              <a:rPr lang="it-IT" cap="none" dirty="0"/>
              <a:t>Dimensionamento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Segnaposto contenuto 2">
                <a:extLst>
                  <a:ext uri="{FF2B5EF4-FFF2-40B4-BE49-F238E27FC236}">
                    <a16:creationId xmlns:a16="http://schemas.microsoft.com/office/drawing/2014/main" id="{0F4F028C-BAF4-448F-9075-E4787BF026D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50950" y="2427732"/>
                <a:ext cx="9310370" cy="3001518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it-IT" dirty="0"/>
                  <a:t>Partendo dalla specifica di potenza si vuole che la corrente massima assorbita dal circuito sia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i="1" spc="75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it-IT" sz="1600" b="0" i="1" spc="75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𝐼</m:t>
                        </m:r>
                      </m:e>
                      <m:sub>
                        <m:r>
                          <a:rPr lang="it-IT" sz="1600" i="1" spc="75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𝑚𝑎𝑥</m:t>
                        </m:r>
                      </m:sub>
                    </m:sSub>
                    <m:r>
                      <a:rPr lang="it-IT" sz="1600" b="0" i="0" spc="75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cs typeface="Arial"/>
                      </a:rPr>
                      <m:t>&lt;</m:t>
                    </m:r>
                    <m:f>
                      <m:fPr>
                        <m:ctrlPr>
                          <a:rPr lang="it-IT" sz="1600" i="1" spc="75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it-IT" sz="1600" i="1" spc="75" smtClean="0">
                                <a:solidFill>
                                  <a:schemeClr val="bg2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sSubPr>
                          <m:e>
                            <m:r>
                              <a:rPr lang="it-IT" sz="1600" b="0" i="1" spc="75" smtClean="0">
                                <a:solidFill>
                                  <a:schemeClr val="bg2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𝑃</m:t>
                            </m:r>
                          </m:e>
                          <m:sub>
                            <m:r>
                              <a:rPr lang="it-IT" sz="1600" b="0" i="1" spc="75" smtClean="0">
                                <a:solidFill>
                                  <a:schemeClr val="bg2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𝑚𝑎𝑥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it-IT" sz="1600" i="1" spc="75">
                                <a:solidFill>
                                  <a:schemeClr val="bg2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sSubPr>
                          <m:e>
                            <m:r>
                              <a:rPr lang="it-IT" sz="1600" b="0" i="1" spc="75" smtClean="0">
                                <a:solidFill>
                                  <a:schemeClr val="bg2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𝑉</m:t>
                            </m:r>
                          </m:e>
                          <m:sub>
                            <m:r>
                              <a:rPr lang="it-IT" sz="1600" b="0" i="1" spc="75" smtClean="0">
                                <a:solidFill>
                                  <a:schemeClr val="bg2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𝑑𝑑</m:t>
                            </m:r>
                          </m:sub>
                        </m:sSub>
                      </m:den>
                    </m:f>
                    <m:r>
                      <a:rPr lang="it-IT" sz="1600" b="0" i="1" spc="75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cs typeface="Arial"/>
                      </a:rPr>
                      <m:t>=</m:t>
                    </m:r>
                    <m:f>
                      <m:fPr>
                        <m:ctrlPr>
                          <a:rPr lang="it-IT" sz="1600" i="1" spc="75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it-IT" sz="1600" i="1" spc="75">
                                <a:solidFill>
                                  <a:schemeClr val="bg2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sSubPr>
                          <m:e>
                            <m:r>
                              <a:rPr lang="it-IT" sz="1600" b="0" i="0" spc="75" smtClean="0">
                                <a:solidFill>
                                  <a:schemeClr val="bg2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200</m:t>
                            </m:r>
                            <m:r>
                              <a:rPr lang="it-IT" sz="1600" i="1" spc="75">
                                <a:solidFill>
                                  <a:schemeClr val="bg2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µ</m:t>
                            </m:r>
                            <m:r>
                              <m:rPr>
                                <m:sty m:val="p"/>
                              </m:rPr>
                              <a:rPr lang="it-IT" sz="1600" b="0" i="0" spc="75" smtClean="0">
                                <a:solidFill>
                                  <a:schemeClr val="bg2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W</m:t>
                            </m:r>
                          </m:e>
                          <m:sub/>
                        </m:sSub>
                      </m:num>
                      <m:den>
                        <m:sSub>
                          <m:sSubPr>
                            <m:ctrlPr>
                              <a:rPr lang="it-IT" sz="1600" i="1" spc="75" smtClean="0">
                                <a:solidFill>
                                  <a:schemeClr val="bg2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sSubPr>
                          <m:e>
                            <m:r>
                              <a:rPr lang="it-IT" sz="1600" b="0" i="0" spc="75" smtClean="0">
                                <a:solidFill>
                                  <a:schemeClr val="bg2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3,3</m:t>
                            </m:r>
                            <m:r>
                              <m:rPr>
                                <m:sty m:val="p"/>
                              </m:rPr>
                              <a:rPr lang="it-IT" sz="1600" b="0" i="0" spc="75" smtClean="0">
                                <a:solidFill>
                                  <a:schemeClr val="bg2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V</m:t>
                            </m:r>
                          </m:e>
                          <m:sub/>
                        </m:sSub>
                      </m:den>
                    </m:f>
                    <m:r>
                      <a:rPr lang="it-IT" sz="1600" b="0" i="1" spc="75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cs typeface="Arial"/>
                      </a:rPr>
                      <m:t>=60</m:t>
                    </m:r>
                    <m:r>
                      <a:rPr lang="it-IT" sz="1600" i="1" spc="75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cs typeface="Arial"/>
                      </a:rPr>
                      <m:t>µ</m:t>
                    </m:r>
                    <m:r>
                      <a:rPr lang="it-IT" sz="1600" b="0" i="1" spc="75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cs typeface="Arial"/>
                      </a:rPr>
                      <m:t>𝐴</m:t>
                    </m:r>
                  </m:oMath>
                </a14:m>
                <a:endParaRPr lang="it-IT" sz="1600" dirty="0"/>
              </a:p>
              <a:p>
                <a:pPr marL="0" indent="0">
                  <a:buNone/>
                </a:pPr>
                <a:endParaRPr lang="it-IT" sz="1600" dirty="0"/>
              </a:p>
              <a:p>
                <a:r>
                  <a:rPr lang="it-IT" dirty="0"/>
                  <a:t>Si è scelto quindi di  considerare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i="1" spc="75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it-IT" sz="1600" i="1" spc="75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𝐼</m:t>
                        </m:r>
                      </m:e>
                      <m:sub>
                        <m:r>
                          <a:rPr lang="it-IT" sz="1600" i="1" spc="75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𝑚𝑎𝑥</m:t>
                        </m:r>
                      </m:sub>
                    </m:sSub>
                    <m:r>
                      <a:rPr lang="it-IT" sz="1600" b="0" i="1" spc="75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cs typeface="Arial"/>
                      </a:rPr>
                      <m:t>=50 µ</m:t>
                    </m:r>
                    <m:r>
                      <a:rPr lang="it-IT" sz="1600" b="0" i="1" spc="75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cs typeface="Arial"/>
                      </a:rPr>
                      <m:t>𝐴</m:t>
                    </m:r>
                  </m:oMath>
                </a14:m>
                <a:r>
                  <a:rPr lang="it-IT" sz="1600" dirty="0"/>
                  <a:t> da spartire in questo modo:</a:t>
                </a:r>
              </a:p>
              <a:p>
                <a14:m>
                  <m:oMath xmlns:m="http://schemas.openxmlformats.org/officeDocument/2006/math">
                    <m:r>
                      <a:rPr lang="it-IT" sz="1600" b="0" i="1" spc="75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cs typeface="Arial"/>
                      </a:rPr>
                      <m:t>1</m:t>
                    </m:r>
                    <m:r>
                      <a:rPr lang="it-IT" sz="1600" i="1" spc="75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cs typeface="Arial"/>
                      </a:rPr>
                      <m:t>0 µ</m:t>
                    </m:r>
                    <m:r>
                      <a:rPr lang="it-IT" sz="1600" i="1" spc="75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cs typeface="Arial"/>
                      </a:rPr>
                      <m:t>𝐴</m:t>
                    </m:r>
                    <m:r>
                      <a:rPr lang="it-IT" sz="1600" b="0" i="1" spc="75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cs typeface="Arial"/>
                      </a:rPr>
                      <m:t> </m:t>
                    </m:r>
                  </m:oMath>
                </a14:m>
                <a:r>
                  <a:rPr lang="it-IT" sz="1600" dirty="0"/>
                  <a:t> sull’ingresso dello specchio di corrente</a:t>
                </a:r>
              </a:p>
              <a:p>
                <a14:m>
                  <m:oMath xmlns:m="http://schemas.openxmlformats.org/officeDocument/2006/math">
                    <m:r>
                      <a:rPr lang="it-IT" sz="1600" b="0" i="1" spc="75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cs typeface="Arial"/>
                      </a:rPr>
                      <m:t>20</m:t>
                    </m:r>
                    <m:r>
                      <a:rPr lang="it-IT" sz="1600" i="1" spc="75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cs typeface="Arial"/>
                      </a:rPr>
                      <m:t> µ</m:t>
                    </m:r>
                    <m:r>
                      <a:rPr lang="it-IT" sz="1600" i="1" spc="75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cs typeface="Arial"/>
                      </a:rPr>
                      <m:t>𝐴</m:t>
                    </m:r>
                    <m:r>
                      <a:rPr lang="it-IT" sz="1600" i="1" spc="75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cs typeface="Arial"/>
                      </a:rPr>
                      <m:t> </m:t>
                    </m:r>
                  </m:oMath>
                </a14:m>
                <a:r>
                  <a:rPr lang="it-IT" sz="1600" dirty="0"/>
                  <a:t> sull’uscita dello specchio di corrente  (Stadio differenziale)</a:t>
                </a:r>
              </a:p>
              <a:p>
                <a14:m>
                  <m:oMath xmlns:m="http://schemas.openxmlformats.org/officeDocument/2006/math">
                    <m:r>
                      <a:rPr lang="it-IT" sz="1600" b="0" i="1" spc="75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cs typeface="Arial"/>
                      </a:rPr>
                      <m:t>2</m:t>
                    </m:r>
                    <m:r>
                      <a:rPr lang="it-IT" sz="1600" i="1" spc="75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cs typeface="Arial"/>
                      </a:rPr>
                      <m:t>0 µ</m:t>
                    </m:r>
                    <m:r>
                      <a:rPr lang="it-IT" sz="1600" i="1" spc="75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cs typeface="Arial"/>
                      </a:rPr>
                      <m:t>𝐴</m:t>
                    </m:r>
                    <m:r>
                      <a:rPr lang="it-IT" sz="1600" i="1" spc="75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cs typeface="Arial"/>
                      </a:rPr>
                      <m:t> </m:t>
                    </m:r>
                  </m:oMath>
                </a14:m>
                <a:r>
                  <a:rPr lang="it-IT" sz="1600" dirty="0"/>
                  <a:t> sul ramo dello stadio di uscita (Stadio CS)</a:t>
                </a:r>
              </a:p>
              <a:p>
                <a:pPr marL="0" indent="0">
                  <a:buNone/>
                </a:pPr>
                <a:endParaRPr lang="it-IT" dirty="0"/>
              </a:p>
              <a:p>
                <a:endParaRPr lang="it-IT" dirty="0"/>
              </a:p>
              <a:p>
                <a:endParaRPr lang="it-IT" dirty="0"/>
              </a:p>
              <a:p>
                <a:pPr marL="0" indent="0">
                  <a:buNone/>
                </a:pPr>
                <a:endParaRPr lang="it-IT" dirty="0"/>
              </a:p>
              <a:p>
                <a:endParaRPr lang="it-IT" dirty="0"/>
              </a:p>
              <a:p>
                <a:endParaRPr lang="it-IT" dirty="0"/>
              </a:p>
            </p:txBody>
          </p:sp>
        </mc:Choice>
        <mc:Fallback xmlns="">
          <p:sp>
            <p:nvSpPr>
              <p:cNvPr id="4" name="Segnaposto contenuto 2">
                <a:extLst>
                  <a:ext uri="{FF2B5EF4-FFF2-40B4-BE49-F238E27FC236}">
                    <a16:creationId xmlns:a16="http://schemas.microsoft.com/office/drawing/2014/main" id="{0F4F028C-BAF4-448F-9075-E4787BF026D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50950" y="2427732"/>
                <a:ext cx="9310370" cy="3001518"/>
              </a:xfrm>
              <a:blipFill>
                <a:blip r:embed="rId2"/>
                <a:stretch>
                  <a:fillRect l="-654" t="-81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ottotitolo 2">
            <a:extLst>
              <a:ext uri="{FF2B5EF4-FFF2-40B4-BE49-F238E27FC236}">
                <a16:creationId xmlns:a16="http://schemas.microsoft.com/office/drawing/2014/main" id="{5C3A6BD2-06B4-474E-B5AA-18B9AA2265CB}"/>
              </a:ext>
            </a:extLst>
          </p:cNvPr>
          <p:cNvSpPr txBox="1">
            <a:spLocks/>
          </p:cNvSpPr>
          <p:nvPr/>
        </p:nvSpPr>
        <p:spPr>
          <a:xfrm>
            <a:off x="1250950" y="1204421"/>
            <a:ext cx="6411722" cy="7481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b="1" dirty="0"/>
              <a:t>POLARIZZAZIONE - CORRENTI</a:t>
            </a:r>
          </a:p>
        </p:txBody>
      </p:sp>
    </p:spTree>
    <p:extLst>
      <p:ext uri="{BB962C8B-B14F-4D97-AF65-F5344CB8AC3E}">
        <p14:creationId xmlns:p14="http://schemas.microsoft.com/office/powerpoint/2010/main" val="31316290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D5E3A76-E44E-45D3-95E1-706564516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932065"/>
          </a:xfrm>
        </p:spPr>
        <p:txBody>
          <a:bodyPr>
            <a:normAutofit/>
          </a:bodyPr>
          <a:lstStyle/>
          <a:p>
            <a:r>
              <a:rPr lang="it-IT" cap="none" dirty="0"/>
              <a:t>Dimensionamento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Segnaposto contenuto 2">
                <a:extLst>
                  <a:ext uri="{FF2B5EF4-FFF2-40B4-BE49-F238E27FC236}">
                    <a16:creationId xmlns:a16="http://schemas.microsoft.com/office/drawing/2014/main" id="{0F4F028C-BAF4-448F-9075-E4787BF026D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50950" y="1952566"/>
                <a:ext cx="9310370" cy="3001518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it-IT" sz="1600" dirty="0"/>
                  <a:t>Imponendo un guadagno</a:t>
                </a:r>
                <a:r>
                  <a:rPr lang="ar-AE" sz="1600" dirty="0">
                    <a:solidFill>
                      <a:schemeClr val="tx1"/>
                    </a:solidFill>
                    <a:cs typeface="Arial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ar-AE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𝐴</m:t>
                        </m:r>
                      </m:e>
                      <m:sub>
                        <m:r>
                          <a:rPr lang="ar-AE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𝑑𝑑</m:t>
                        </m:r>
                      </m:sub>
                    </m:sSub>
                    <m:d>
                      <m:dPr>
                        <m:ctrlPr>
                          <a:rPr lang="ar-AE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dPr>
                      <m:e>
                        <m:r>
                          <a:rPr lang="ar-AE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0</m:t>
                        </m:r>
                      </m:e>
                    </m:d>
                    <m:r>
                      <a:rPr lang="ar-AE" sz="160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=</m:t>
                    </m:r>
                    <m:sSup>
                      <m:sSupPr>
                        <m:ctrlPr>
                          <a:rPr lang="ar-AE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ar-AE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ar-AE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ar-AE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it-IT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  <m:t>𝐴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it-IT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/>
                                  </a:rPr>
                                  <m:t>𝐺𝑉𝑂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ar-AE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2</m:t>
                        </m:r>
                      </m:sup>
                    </m:sSup>
                    <m:r>
                      <a:rPr lang="it-IT" sz="16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 </m:t>
                    </m:r>
                    <m:r>
                      <a:rPr lang="ar-AE" sz="16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 </m:t>
                    </m:r>
                  </m:oMath>
                </a14:m>
                <a:r>
                  <a:rPr lang="ar-AE" sz="1600" b="1" dirty="0">
                    <a:solidFill>
                      <a:schemeClr val="tx1"/>
                    </a:solidFill>
                    <a:cs typeface="Arial"/>
                  </a:rPr>
                  <a:t>≥ </a:t>
                </a:r>
                <a:r>
                  <a:rPr lang="it-IT" sz="1600" dirty="0">
                    <a:cs typeface="Arial"/>
                  </a:rPr>
                  <a:t>20’000</a:t>
                </a:r>
                <a:r>
                  <a:rPr lang="it-IT" sz="1600" dirty="0"/>
                  <a:t> V/V  si ha che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ar-AE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𝐺𝑉</m:t>
                        </m:r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</m:d>
                    <m:r>
                      <a:rPr lang="ar-AE" sz="1600" i="1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ar-AE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ad>
                          <m:radPr>
                            <m:degHide m:val="on"/>
                            <m:ctrlPr>
                              <a:rPr lang="ar-AE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d>
                              <m:dPr>
                                <m:ctrlPr>
                                  <a:rPr lang="ar-AE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ar-AE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ar-AE" sz="16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sSub>
                                          <m:sSubPr>
                                            <m:ctrlPr>
                                              <a:rPr lang="ar-AE" sz="16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ar-AE" sz="16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𝑉</m:t>
                                            </m:r>
                                          </m:e>
                                          <m:sub>
                                            <m:r>
                                              <a:rPr lang="ar-AE" sz="16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𝐴</m:t>
                                            </m:r>
                                          </m:sub>
                                        </m:sSub>
                                      </m:e>
                                      <m:sup>
                                        <m:r>
                                          <a:rPr lang="ar-AE" sz="16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ar-AE" sz="16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ar-AE" sz="16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ar-AE" sz="16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𝑑𝑑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ar-AE" sz="16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ar-AE" sz="16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d>
                                  </m:den>
                                </m:f>
                              </m:e>
                            </m:d>
                          </m:e>
                        </m:rad>
                      </m:e>
                      <m:sup/>
                    </m:sSup>
                  </m:oMath>
                </a14:m>
                <a:endParaRPr lang="it-IT" sz="1600" dirty="0"/>
              </a:p>
              <a:p>
                <a:pPr marL="0" indent="0">
                  <a:buNone/>
                </a:pPr>
                <a:r>
                  <a:rPr lang="it-IT" sz="1600" dirty="0"/>
                  <a:t>Considerando una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ar-AE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𝐺𝑉</m:t>
                        </m:r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</m:d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0</m:t>
                    </m:r>
                    <m:r>
                      <a:rPr lang="it-IT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,</m:t>
                    </m:r>
                    <m:r>
                      <a:rPr lang="it-IT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2</m:t>
                    </m:r>
                    <m:r>
                      <a:rPr lang="it-IT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 </m:t>
                    </m:r>
                  </m:oMath>
                </a14:m>
                <a:r>
                  <a:rPr lang="it-IT" sz="1600" dirty="0"/>
                  <a:t>si ha sperimentalmente un valor medio di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ar-AE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𝑉</m:t>
                        </m:r>
                      </m:e>
                      <m:sub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𝐴</m:t>
                        </m:r>
                        <m:r>
                          <a:rPr lang="it-IT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 </m:t>
                        </m:r>
                      </m:sub>
                    </m:sSub>
                    <m:r>
                      <a:rPr lang="ar-AE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</m:t>
                    </m:r>
                    <m:r>
                      <a:rPr lang="it-IT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30</m:t>
                    </m:r>
                    <m:r>
                      <a:rPr lang="it-IT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 </m:t>
                    </m:r>
                    <m:r>
                      <m:rPr>
                        <m:sty m:val="p"/>
                      </m:rPr>
                      <a:rPr lang="it-IT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V</m:t>
                    </m:r>
                  </m:oMath>
                </a14:m>
                <a:endParaRPr lang="it-IT" sz="1600" dirty="0"/>
              </a:p>
              <a:p>
                <a:pPr marL="0" indent="0">
                  <a:buNone/>
                </a:pPr>
                <a:r>
                  <a:rPr lang="it-IT" sz="1600" dirty="0"/>
                  <a:t>Per tali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ar-AE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𝑉</m:t>
                        </m:r>
                      </m:e>
                      <m:sub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𝐴</m:t>
                        </m:r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 </m:t>
                        </m:r>
                      </m:sub>
                    </m:sSub>
                  </m:oMath>
                </a14:m>
                <a:r>
                  <a:rPr lang="it-IT" sz="1600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ar-AE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𝐴</m:t>
                        </m:r>
                      </m:e>
                      <m:sub>
                        <m:r>
                          <a:rPr lang="ar-AE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𝑑𝑑</m:t>
                        </m:r>
                      </m:sub>
                    </m:sSub>
                    <m:d>
                      <m:dPr>
                        <m:ctrlPr>
                          <a:rPr lang="ar-AE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dPr>
                      <m:e>
                        <m:r>
                          <a:rPr lang="ar-AE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0</m:t>
                        </m:r>
                      </m:e>
                    </m:d>
                  </m:oMath>
                </a14:m>
                <a:r>
                  <a:rPr lang="it-IT" sz="1600" dirty="0"/>
                  <a:t> verifichiamo che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ar-AE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𝐺𝑉</m:t>
                        </m:r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</m:d>
                    <m:r>
                      <a:rPr lang="ar-AE" sz="1600" i="1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ar-AE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ad>
                          <m:radPr>
                            <m:degHide m:val="on"/>
                            <m:ctrlPr>
                              <a:rPr lang="ar-AE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d>
                              <m:dPr>
                                <m:ctrlPr>
                                  <a:rPr lang="ar-AE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ar-AE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ar-AE" sz="16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sSub>
                                          <m:sSubPr>
                                            <m:ctrlPr>
                                              <a:rPr lang="ar-AE" sz="16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ar-AE" sz="16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𝑉</m:t>
                                            </m:r>
                                          </m:e>
                                          <m:sub>
                                            <m:r>
                                              <a:rPr lang="ar-AE" sz="16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𝐴</m:t>
                                            </m:r>
                                          </m:sub>
                                        </m:sSub>
                                      </m:e>
                                      <m:sup>
                                        <m:r>
                                          <a:rPr lang="ar-AE" sz="16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ar-AE" sz="16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ar-AE" sz="16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ar-AE" sz="16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𝑑𝑑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ar-AE" sz="16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ar-AE" sz="16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d>
                                  </m:den>
                                </m:f>
                              </m:e>
                            </m:d>
                          </m:e>
                        </m:rad>
                      </m:e>
                      <m:sup/>
                    </m:sSup>
                    <m:r>
                      <a:rPr lang="it-IT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it-IT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it-IT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21</m:t>
                    </m:r>
                    <m:r>
                      <a:rPr lang="it-IT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it-IT" sz="1600" dirty="0"/>
                  <a:t> </a:t>
                </a:r>
                <a:endParaRPr lang="it-IT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ar-AE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𝐺𝑉</m:t>
                        </m:r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</m:d>
                    <m:r>
                      <a:rPr lang="it-IT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sz="160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0</m:t>
                    </m:r>
                    <m:r>
                      <a:rPr lang="it-IT" sz="160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,</m:t>
                    </m:r>
                    <m:r>
                      <a:rPr lang="it-IT" sz="160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2</m:t>
                    </m:r>
                  </m:oMath>
                </a14:m>
                <a:r>
                  <a:rPr lang="it-IT" sz="1600" dirty="0"/>
                  <a:t> è quindi un valore accettabile</a:t>
                </a:r>
              </a:p>
              <a:p>
                <a:r>
                  <a:rPr lang="it-IT" sz="1600" dirty="0"/>
                  <a:t>Per avere un margine meno stringente si sceglie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ar-AE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𝐺𝑉</m:t>
                        </m:r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</m:d>
                    <m:r>
                      <a:rPr lang="it-IT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sz="160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0</m:t>
                    </m:r>
                    <m:r>
                      <a:rPr lang="it-IT" sz="160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,</m:t>
                    </m:r>
                    <m:r>
                      <a:rPr lang="it-IT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15</m:t>
                    </m:r>
                  </m:oMath>
                </a14:m>
                <a:r>
                  <a:rPr lang="it-IT" sz="1600" dirty="0"/>
                  <a:t> </a:t>
                </a:r>
              </a:p>
              <a:p>
                <a:r>
                  <a:rPr lang="it-IT" sz="1600" dirty="0"/>
                  <a:t>Per tale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ar-AE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𝐺𝑉</m:t>
                        </m:r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</m:d>
                  </m:oMath>
                </a14:m>
                <a:r>
                  <a:rPr lang="it-IT" sz="1600" dirty="0"/>
                  <a:t> si ha: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ar-AE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ar-AE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𝐺𝑆</m:t>
                            </m:r>
                          </m:e>
                          <m:sub>
                            <m:r>
                              <a:rPr lang="ar-AE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sub>
                    </m:sSub>
                    <m:r>
                      <a:rPr lang="ar-AE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r>
                      <a:rPr lang="ar-AE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𝐺𝑉𝑂</m:t>
                    </m:r>
                    <m:r>
                      <a:rPr lang="ar-AE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ar-AE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ar-AE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ar-AE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ar-AE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sub>
                    </m:sSub>
                    <m:r>
                      <a:rPr lang="ar-AE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it-IT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it-IT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15</m:t>
                    </m:r>
                    <m:r>
                      <a:rPr lang="it-IT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it-IT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it-IT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it-IT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498</m:t>
                    </m:r>
                    <m:r>
                      <a:rPr lang="ar-AE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≅</m:t>
                    </m:r>
                    <m:r>
                      <a:rPr lang="it-IT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it-IT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 </m:t>
                    </m:r>
                    <m:r>
                      <a:rPr lang="it-IT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65</m:t>
                    </m:r>
                    <m:r>
                      <a:rPr lang="ar-AE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ar-AE" sz="1600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ar-AE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ar-AE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sSub>
                              <m:sSubPr>
                                <m:ctrlPr>
                                  <a:rPr lang="ar-AE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ar-AE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𝐺𝑆</m:t>
                                </m:r>
                              </m:e>
                              <m:sub>
                                <m:r>
                                  <a:rPr lang="ar-AE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</m:sub>
                        </m:sSub>
                      </m:e>
                    </m:d>
                    <m:r>
                      <a:rPr lang="ar-AE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|"/>
                        <m:endChr m:val="|"/>
                        <m:ctrlPr>
                          <a:rPr lang="ar-AE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𝐺𝑉𝑂</m:t>
                        </m:r>
                      </m:e>
                    </m:d>
                    <m:r>
                      <a:rPr lang="ar-AE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ar-AE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ar-AE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sSub>
                              <m:sSubPr>
                                <m:ctrlPr>
                                  <a:rPr lang="ar-AE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ar-AE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ar-AE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ar-AE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</m:sub>
                        </m:sSub>
                      </m:e>
                    </m:d>
                    <m:r>
                      <a:rPr lang="ar-AE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it-IT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it-IT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15</m:t>
                    </m:r>
                    <m:r>
                      <a:rPr lang="it-IT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it-IT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it-IT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it-IT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692</m:t>
                    </m:r>
                    <m:r>
                      <a:rPr lang="it-IT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≅</m:t>
                    </m:r>
                    <m:r>
                      <a:rPr lang="it-IT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it-IT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it-IT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84</m:t>
                    </m:r>
                    <m:r>
                      <a:rPr lang="it-IT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it-IT" sz="1600" dirty="0">
                  <a:solidFill>
                    <a:schemeClr val="tx1"/>
                  </a:solidFill>
                </a:endParaRPr>
              </a:p>
              <a:p>
                <a:r>
                  <a:rPr lang="it-IT" sz="1600" dirty="0">
                    <a:solidFill>
                      <a:schemeClr val="tx1"/>
                    </a:solidFill>
                  </a:rPr>
                  <a:t>Un guadagno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ar-AE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𝐴</m:t>
                        </m:r>
                      </m:e>
                      <m:sub>
                        <m:r>
                          <a:rPr lang="ar-AE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𝑑𝑑</m:t>
                        </m:r>
                      </m:sub>
                    </m:sSub>
                    <m:d>
                      <m:dPr>
                        <m:ctrlPr>
                          <a:rPr lang="ar-AE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dPr>
                      <m:e>
                        <m:r>
                          <a:rPr lang="ar-AE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0</m:t>
                        </m:r>
                      </m:e>
                    </m:d>
                    <m:r>
                      <a:rPr lang="ar-AE" sz="160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=</m:t>
                    </m:r>
                    <m:sSup>
                      <m:sSupPr>
                        <m:ctrlPr>
                          <a:rPr lang="ar-AE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ar-AE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ar-AE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ar-AE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it-IT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  <m:t>𝐴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it-IT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/>
                                  </a:rPr>
                                  <m:t>𝐺𝑉𝑂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ar-AE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2</m:t>
                        </m:r>
                      </m:sup>
                    </m:sSup>
                    <m:r>
                      <a:rPr lang="it-IT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=</m:t>
                    </m:r>
                    <m:r>
                      <a:rPr lang="it-IT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92</m:t>
                    </m:r>
                    <m:r>
                      <a:rPr lang="it-IT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.</m:t>
                    </m:r>
                    <m:r>
                      <a:rPr lang="it-IT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04</m:t>
                    </m:r>
                    <m:r>
                      <a:rPr lang="it-IT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 </m:t>
                    </m:r>
                    <m:r>
                      <a:rPr lang="it-IT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𝑑𝐵</m:t>
                    </m:r>
                  </m:oMath>
                </a14:m>
                <a:endParaRPr lang="it-IT" dirty="0"/>
              </a:p>
              <a:p>
                <a:pPr marL="0" indent="0">
                  <a:buNone/>
                </a:pPr>
                <a:endParaRPr lang="it-IT" dirty="0"/>
              </a:p>
              <a:p>
                <a:pPr marL="0" indent="0">
                  <a:buNone/>
                </a:pPr>
                <a:endParaRPr lang="it-IT" dirty="0"/>
              </a:p>
              <a:p>
                <a:endParaRPr lang="it-IT" dirty="0"/>
              </a:p>
              <a:p>
                <a:endParaRPr lang="it-IT" dirty="0"/>
              </a:p>
            </p:txBody>
          </p:sp>
        </mc:Choice>
        <mc:Fallback>
          <p:sp>
            <p:nvSpPr>
              <p:cNvPr id="4" name="Segnaposto contenuto 2">
                <a:extLst>
                  <a:ext uri="{FF2B5EF4-FFF2-40B4-BE49-F238E27FC236}">
                    <a16:creationId xmlns:a16="http://schemas.microsoft.com/office/drawing/2014/main" id="{0F4F028C-BAF4-448F-9075-E4787BF026D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50950" y="1952566"/>
                <a:ext cx="9310370" cy="3001518"/>
              </a:xfrm>
              <a:blipFill>
                <a:blip r:embed="rId2"/>
                <a:stretch>
                  <a:fillRect l="-327" b="-4219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ottotitolo 2">
            <a:extLst>
              <a:ext uri="{FF2B5EF4-FFF2-40B4-BE49-F238E27FC236}">
                <a16:creationId xmlns:a16="http://schemas.microsoft.com/office/drawing/2014/main" id="{5C3A6BD2-06B4-474E-B5AA-18B9AA2265CB}"/>
              </a:ext>
            </a:extLst>
          </p:cNvPr>
          <p:cNvSpPr txBox="1">
            <a:spLocks/>
          </p:cNvSpPr>
          <p:nvPr/>
        </p:nvSpPr>
        <p:spPr>
          <a:xfrm>
            <a:off x="1250950" y="1204421"/>
            <a:ext cx="6411722" cy="7481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b="1" dirty="0"/>
              <a:t>POLARIZZAZIONE - GVO</a:t>
            </a:r>
          </a:p>
        </p:txBody>
      </p:sp>
    </p:spTree>
    <p:extLst>
      <p:ext uri="{BB962C8B-B14F-4D97-AF65-F5344CB8AC3E}">
        <p14:creationId xmlns:p14="http://schemas.microsoft.com/office/powerpoint/2010/main" val="31727664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D5E3A76-E44E-45D3-95E1-706564516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932065"/>
          </a:xfrm>
        </p:spPr>
        <p:txBody>
          <a:bodyPr>
            <a:normAutofit/>
          </a:bodyPr>
          <a:lstStyle/>
          <a:p>
            <a:r>
              <a:rPr lang="it-IT" cap="none" dirty="0"/>
              <a:t>Dimensionamento</a:t>
            </a:r>
          </a:p>
        </p:txBody>
      </p:sp>
      <p:sp>
        <p:nvSpPr>
          <p:cNvPr id="4" name="Segnaposto contenuto 2">
            <a:extLst>
              <a:ext uri="{FF2B5EF4-FFF2-40B4-BE49-F238E27FC236}">
                <a16:creationId xmlns:a16="http://schemas.microsoft.com/office/drawing/2014/main" id="{0F4F028C-BAF4-448F-9075-E4787BF026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0950" y="1952566"/>
            <a:ext cx="9310370" cy="300151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it-IT" sz="1600" dirty="0"/>
              <a:t>Nota la caratteristica </a:t>
            </a:r>
            <a:r>
              <a:rPr lang="it-IT" sz="1600" dirty="0" err="1"/>
              <a:t>Ids</a:t>
            </a:r>
            <a:r>
              <a:rPr lang="it-IT" sz="1600" dirty="0"/>
              <a:t>(</a:t>
            </a:r>
            <a:r>
              <a:rPr lang="it-IT" sz="1600" dirty="0" err="1"/>
              <a:t>Vgs,Vds</a:t>
            </a:r>
            <a:r>
              <a:rPr lang="it-IT" sz="1600" dirty="0"/>
              <a:t>) per i MOS unitari (p ed n), le correnti di polarizzazione e le tensioni di gate, </a:t>
            </a:r>
          </a:p>
          <a:p>
            <a:pPr marL="0" indent="0">
              <a:buNone/>
            </a:pPr>
            <a:r>
              <a:rPr lang="it-IT" sz="1600" dirty="0"/>
              <a:t>si ricavano i rapporti  W/L </a:t>
            </a:r>
          </a:p>
          <a:p>
            <a:pPr marL="0" indent="0">
              <a:buNone/>
            </a:pPr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pPr marL="0" indent="0">
              <a:buNone/>
            </a:pPr>
            <a:r>
              <a:rPr lang="it-IT" sz="1600" dirty="0"/>
              <a:t>* La dimensione di M6 è scelta  imponendo un fattore 2 fra M4 ed M6 : rispetta comunque i vincoli (20 </a:t>
            </a:r>
            <a:r>
              <a:rPr lang="it-IT" sz="1600" dirty="0">
                <a:solidFill>
                  <a:schemeClr val="tx1"/>
                </a:solidFill>
              </a:rPr>
              <a:t>µA)</a:t>
            </a:r>
            <a:endParaRPr lang="it-IT" sz="1600" dirty="0"/>
          </a:p>
        </p:txBody>
      </p:sp>
      <p:sp>
        <p:nvSpPr>
          <p:cNvPr id="5" name="Sottotitolo 2">
            <a:extLst>
              <a:ext uri="{FF2B5EF4-FFF2-40B4-BE49-F238E27FC236}">
                <a16:creationId xmlns:a16="http://schemas.microsoft.com/office/drawing/2014/main" id="{5C3A6BD2-06B4-474E-B5AA-18B9AA2265CB}"/>
              </a:ext>
            </a:extLst>
          </p:cNvPr>
          <p:cNvSpPr txBox="1">
            <a:spLocks/>
          </p:cNvSpPr>
          <p:nvPr/>
        </p:nvSpPr>
        <p:spPr>
          <a:xfrm>
            <a:off x="1250950" y="1204421"/>
            <a:ext cx="6411722" cy="7481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b="1" dirty="0"/>
              <a:t>DIMENSIONAMENTO  TRANSISTOR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ella 5">
                <a:extLst>
                  <a:ext uri="{FF2B5EF4-FFF2-40B4-BE49-F238E27FC236}">
                    <a16:creationId xmlns:a16="http://schemas.microsoft.com/office/drawing/2014/main" id="{7B48F121-8CC8-4CA1-99D3-E9694C12430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46497802"/>
                  </p:ext>
                </p:extLst>
              </p:nvPr>
            </p:nvGraphicFramePr>
            <p:xfrm>
              <a:off x="1465072" y="3005666"/>
              <a:ext cx="8127999" cy="156756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39216">
                      <a:extLst>
                        <a:ext uri="{9D8B030D-6E8A-4147-A177-3AD203B41FA5}">
                          <a16:colId xmlns:a16="http://schemas.microsoft.com/office/drawing/2014/main" val="3673926022"/>
                        </a:ext>
                      </a:extLst>
                    </a:gridCol>
                    <a:gridCol w="967006">
                      <a:extLst>
                        <a:ext uri="{9D8B030D-6E8A-4147-A177-3AD203B41FA5}">
                          <a16:colId xmlns:a16="http://schemas.microsoft.com/office/drawing/2014/main" val="1300675201"/>
                        </a:ext>
                      </a:extLst>
                    </a:gridCol>
                    <a:gridCol w="903111">
                      <a:extLst>
                        <a:ext uri="{9D8B030D-6E8A-4147-A177-3AD203B41FA5}">
                          <a16:colId xmlns:a16="http://schemas.microsoft.com/office/drawing/2014/main" val="3585468612"/>
                        </a:ext>
                      </a:extLst>
                    </a:gridCol>
                    <a:gridCol w="903111">
                      <a:extLst>
                        <a:ext uri="{9D8B030D-6E8A-4147-A177-3AD203B41FA5}">
                          <a16:colId xmlns:a16="http://schemas.microsoft.com/office/drawing/2014/main" val="3085955257"/>
                        </a:ext>
                      </a:extLst>
                    </a:gridCol>
                    <a:gridCol w="903111">
                      <a:extLst>
                        <a:ext uri="{9D8B030D-6E8A-4147-A177-3AD203B41FA5}">
                          <a16:colId xmlns:a16="http://schemas.microsoft.com/office/drawing/2014/main" val="2768629983"/>
                        </a:ext>
                      </a:extLst>
                    </a:gridCol>
                    <a:gridCol w="903111">
                      <a:extLst>
                        <a:ext uri="{9D8B030D-6E8A-4147-A177-3AD203B41FA5}">
                          <a16:colId xmlns:a16="http://schemas.microsoft.com/office/drawing/2014/main" val="4227646455"/>
                        </a:ext>
                      </a:extLst>
                    </a:gridCol>
                    <a:gridCol w="903111">
                      <a:extLst>
                        <a:ext uri="{9D8B030D-6E8A-4147-A177-3AD203B41FA5}">
                          <a16:colId xmlns:a16="http://schemas.microsoft.com/office/drawing/2014/main" val="252421768"/>
                        </a:ext>
                      </a:extLst>
                    </a:gridCol>
                    <a:gridCol w="903111">
                      <a:extLst>
                        <a:ext uri="{9D8B030D-6E8A-4147-A177-3AD203B41FA5}">
                          <a16:colId xmlns:a16="http://schemas.microsoft.com/office/drawing/2014/main" val="3390686930"/>
                        </a:ext>
                      </a:extLst>
                    </a:gridCol>
                    <a:gridCol w="903111">
                      <a:extLst>
                        <a:ext uri="{9D8B030D-6E8A-4147-A177-3AD203B41FA5}">
                          <a16:colId xmlns:a16="http://schemas.microsoft.com/office/drawing/2014/main" val="391908589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it-IT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tx1"/>
                              </a:solidFill>
                            </a:rPr>
                            <a:t>MB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tx1"/>
                              </a:solidFill>
                            </a:rPr>
                            <a:t>M1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tx1"/>
                              </a:solidFill>
                            </a:rPr>
                            <a:t>M2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tx1"/>
                              </a:solidFill>
                            </a:rPr>
                            <a:t>M3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tx1"/>
                              </a:solidFill>
                            </a:rPr>
                            <a:t>M4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tx1"/>
                              </a:solidFill>
                            </a:rPr>
                            <a:t>M5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tx1"/>
                              </a:solidFill>
                            </a:rPr>
                            <a:t>M6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tx1"/>
                              </a:solidFill>
                            </a:rPr>
                            <a:t>M7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117049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ar-AE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ar-AE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ar-AE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𝐷𝑆</m:t>
                                  </m:r>
                                </m:sub>
                              </m:sSub>
                            </m:oMath>
                          </a14:m>
                          <a:r>
                            <a:rPr lang="it-IT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it-IT" sz="1100" dirty="0">
                              <a:solidFill>
                                <a:schemeClr val="tx1"/>
                              </a:solidFill>
                            </a:rPr>
                            <a:t>[µA]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tx1"/>
                              </a:solidFill>
                            </a:rPr>
                            <a:t>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tx1"/>
                              </a:solidFill>
                            </a:rPr>
                            <a:t>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tx1"/>
                              </a:solidFill>
                            </a:rPr>
                            <a:t>20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631846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ar-AE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ar-AE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num>
                                  <m:den>
                                    <m:r>
                                      <a:rPr lang="ar-AE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it-IT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tx1"/>
                              </a:solidFill>
                            </a:rPr>
                            <a:t>13.5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tx1"/>
                              </a:solidFill>
                            </a:rPr>
                            <a:t>13.5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tx1"/>
                              </a:solidFill>
                            </a:rPr>
                            <a:t>13.5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tx1"/>
                              </a:solidFill>
                            </a:rPr>
                            <a:t>4.1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tx1"/>
                              </a:solidFill>
                            </a:rPr>
                            <a:t>4.1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tx1"/>
                              </a:solidFill>
                            </a:rPr>
                            <a:t>27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tx1"/>
                              </a:solidFill>
                            </a:rPr>
                            <a:t>//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tx1"/>
                              </a:solidFill>
                            </a:rPr>
                            <a:t>27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2965372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⌈"/>
                                    <m:endChr m:val="⌉"/>
                                    <m:ctrlPr>
                                      <a:rPr lang="ar-AE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type m:val="skw"/>
                                        <m:ctrlPr>
                                          <a:rPr lang="ar-AE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ar-AE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num>
                                      <m:den>
                                        <m:r>
                                          <a:rPr lang="ar-AE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it-IT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tx1"/>
                              </a:solidFill>
                            </a:rPr>
                            <a:t>14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tx1"/>
                              </a:solidFill>
                            </a:rPr>
                            <a:t>14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tx1"/>
                              </a:solidFill>
                            </a:rPr>
                            <a:t>14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tx1"/>
                              </a:solidFill>
                            </a:rPr>
                            <a:t>27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8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10*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tx1"/>
                              </a:solidFill>
                            </a:rPr>
                            <a:t>27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1772853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ella 5">
                <a:extLst>
                  <a:ext uri="{FF2B5EF4-FFF2-40B4-BE49-F238E27FC236}">
                    <a16:creationId xmlns:a16="http://schemas.microsoft.com/office/drawing/2014/main" id="{7B48F121-8CC8-4CA1-99D3-E9694C12430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46497802"/>
                  </p:ext>
                </p:extLst>
              </p:nvPr>
            </p:nvGraphicFramePr>
            <p:xfrm>
              <a:off x="1465072" y="3005666"/>
              <a:ext cx="8127999" cy="156756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39216">
                      <a:extLst>
                        <a:ext uri="{9D8B030D-6E8A-4147-A177-3AD203B41FA5}">
                          <a16:colId xmlns:a16="http://schemas.microsoft.com/office/drawing/2014/main" val="3673926022"/>
                        </a:ext>
                      </a:extLst>
                    </a:gridCol>
                    <a:gridCol w="967006">
                      <a:extLst>
                        <a:ext uri="{9D8B030D-6E8A-4147-A177-3AD203B41FA5}">
                          <a16:colId xmlns:a16="http://schemas.microsoft.com/office/drawing/2014/main" val="1300675201"/>
                        </a:ext>
                      </a:extLst>
                    </a:gridCol>
                    <a:gridCol w="903111">
                      <a:extLst>
                        <a:ext uri="{9D8B030D-6E8A-4147-A177-3AD203B41FA5}">
                          <a16:colId xmlns:a16="http://schemas.microsoft.com/office/drawing/2014/main" val="3585468612"/>
                        </a:ext>
                      </a:extLst>
                    </a:gridCol>
                    <a:gridCol w="903111">
                      <a:extLst>
                        <a:ext uri="{9D8B030D-6E8A-4147-A177-3AD203B41FA5}">
                          <a16:colId xmlns:a16="http://schemas.microsoft.com/office/drawing/2014/main" val="3085955257"/>
                        </a:ext>
                      </a:extLst>
                    </a:gridCol>
                    <a:gridCol w="903111">
                      <a:extLst>
                        <a:ext uri="{9D8B030D-6E8A-4147-A177-3AD203B41FA5}">
                          <a16:colId xmlns:a16="http://schemas.microsoft.com/office/drawing/2014/main" val="2768629983"/>
                        </a:ext>
                      </a:extLst>
                    </a:gridCol>
                    <a:gridCol w="903111">
                      <a:extLst>
                        <a:ext uri="{9D8B030D-6E8A-4147-A177-3AD203B41FA5}">
                          <a16:colId xmlns:a16="http://schemas.microsoft.com/office/drawing/2014/main" val="4227646455"/>
                        </a:ext>
                      </a:extLst>
                    </a:gridCol>
                    <a:gridCol w="903111">
                      <a:extLst>
                        <a:ext uri="{9D8B030D-6E8A-4147-A177-3AD203B41FA5}">
                          <a16:colId xmlns:a16="http://schemas.microsoft.com/office/drawing/2014/main" val="252421768"/>
                        </a:ext>
                      </a:extLst>
                    </a:gridCol>
                    <a:gridCol w="903111">
                      <a:extLst>
                        <a:ext uri="{9D8B030D-6E8A-4147-A177-3AD203B41FA5}">
                          <a16:colId xmlns:a16="http://schemas.microsoft.com/office/drawing/2014/main" val="3390686930"/>
                        </a:ext>
                      </a:extLst>
                    </a:gridCol>
                    <a:gridCol w="903111">
                      <a:extLst>
                        <a:ext uri="{9D8B030D-6E8A-4147-A177-3AD203B41FA5}">
                          <a16:colId xmlns:a16="http://schemas.microsoft.com/office/drawing/2014/main" val="391908589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it-IT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tx1"/>
                              </a:solidFill>
                            </a:rPr>
                            <a:t>MB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tx1"/>
                              </a:solidFill>
                            </a:rPr>
                            <a:t>M1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tx1"/>
                              </a:solidFill>
                            </a:rPr>
                            <a:t>M2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tx1"/>
                              </a:solidFill>
                            </a:rPr>
                            <a:t>M3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tx1"/>
                              </a:solidFill>
                            </a:rPr>
                            <a:t>M4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tx1"/>
                              </a:solidFill>
                            </a:rPr>
                            <a:t>M5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tx1"/>
                              </a:solidFill>
                            </a:rPr>
                            <a:t>M6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tx1"/>
                              </a:solidFill>
                            </a:rPr>
                            <a:t>M7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117049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2"/>
                          <a:stretch>
                            <a:fillRect l="-725" t="-108197" r="-869565" b="-4557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tx1"/>
                              </a:solidFill>
                            </a:rPr>
                            <a:t>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tx1"/>
                              </a:solidFill>
                            </a:rPr>
                            <a:t>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tx1"/>
                              </a:solidFill>
                            </a:rPr>
                            <a:t>20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63184605"/>
                      </a:ext>
                    </a:extLst>
                  </a:tr>
                  <a:tr h="403162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2"/>
                          <a:stretch>
                            <a:fillRect l="-725" t="-192424" r="-869565" b="-3212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tx1"/>
                              </a:solidFill>
                            </a:rPr>
                            <a:t>13.5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tx1"/>
                              </a:solidFill>
                            </a:rPr>
                            <a:t>13.5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tx1"/>
                              </a:solidFill>
                            </a:rPr>
                            <a:t>13.5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tx1"/>
                              </a:solidFill>
                            </a:rPr>
                            <a:t>4.1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tx1"/>
                              </a:solidFill>
                            </a:rPr>
                            <a:t>4.1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tx1"/>
                              </a:solidFill>
                            </a:rPr>
                            <a:t>27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tx1"/>
                              </a:solidFill>
                            </a:rPr>
                            <a:t>//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tx1"/>
                              </a:solidFill>
                            </a:rPr>
                            <a:t>27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29653720"/>
                      </a:ext>
                    </a:extLst>
                  </a:tr>
                  <a:tr h="422720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2"/>
                          <a:stretch>
                            <a:fillRect l="-725" t="-275714" r="-869565" b="-20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tx1"/>
                              </a:solidFill>
                            </a:rPr>
                            <a:t>14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tx1"/>
                              </a:solidFill>
                            </a:rPr>
                            <a:t>14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tx1"/>
                              </a:solidFill>
                            </a:rPr>
                            <a:t>14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tx1"/>
                              </a:solidFill>
                            </a:rPr>
                            <a:t>27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8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10*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tx1"/>
                              </a:solidFill>
                            </a:rPr>
                            <a:t>27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1772853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745023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6F0F283-C8B6-4598-89C9-C404C98A5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473B0C0-761B-443F-97A0-9D6E01FBB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-1" y="-2"/>
            <a:ext cx="6300250" cy="6858002"/>
          </a:xfrm>
          <a:custGeom>
            <a:avLst/>
            <a:gdLst>
              <a:gd name="connsiteX0" fmla="*/ 0 w 6300250"/>
              <a:gd name="connsiteY0" fmla="*/ 0 h 6858002"/>
              <a:gd name="connsiteX1" fmla="*/ 3149600 w 6300250"/>
              <a:gd name="connsiteY1" fmla="*/ 0 h 6858002"/>
              <a:gd name="connsiteX2" fmla="*/ 3149600 w 6300250"/>
              <a:gd name="connsiteY2" fmla="*/ 2 h 6858002"/>
              <a:gd name="connsiteX3" fmla="*/ 6110455 w 6300250"/>
              <a:gd name="connsiteY3" fmla="*/ 2 h 6858002"/>
              <a:gd name="connsiteX4" fmla="*/ 6115495 w 6300250"/>
              <a:gd name="connsiteY4" fmla="*/ 66677 h 6858002"/>
              <a:gd name="connsiteX5" fmla="*/ 6123892 w 6300250"/>
              <a:gd name="connsiteY5" fmla="*/ 122239 h 6858002"/>
              <a:gd name="connsiteX6" fmla="*/ 6133970 w 6300250"/>
              <a:gd name="connsiteY6" fmla="*/ 174627 h 6858002"/>
              <a:gd name="connsiteX7" fmla="*/ 6150766 w 6300250"/>
              <a:gd name="connsiteY7" fmla="*/ 217489 h 6858002"/>
              <a:gd name="connsiteX8" fmla="*/ 6167562 w 6300250"/>
              <a:gd name="connsiteY8" fmla="*/ 260352 h 6858002"/>
              <a:gd name="connsiteX9" fmla="*/ 6187717 w 6300250"/>
              <a:gd name="connsiteY9" fmla="*/ 296864 h 6858002"/>
              <a:gd name="connsiteX10" fmla="*/ 6207872 w 6300250"/>
              <a:gd name="connsiteY10" fmla="*/ 334964 h 6858002"/>
              <a:gd name="connsiteX11" fmla="*/ 6226348 w 6300250"/>
              <a:gd name="connsiteY11" fmla="*/ 369889 h 6858002"/>
              <a:gd name="connsiteX12" fmla="*/ 6244823 w 6300250"/>
              <a:gd name="connsiteY12" fmla="*/ 409577 h 6858002"/>
              <a:gd name="connsiteX13" fmla="*/ 6261619 w 6300250"/>
              <a:gd name="connsiteY13" fmla="*/ 450852 h 6858002"/>
              <a:gd name="connsiteX14" fmla="*/ 6276736 w 6300250"/>
              <a:gd name="connsiteY14" fmla="*/ 496889 h 6858002"/>
              <a:gd name="connsiteX15" fmla="*/ 6288493 w 6300250"/>
              <a:gd name="connsiteY15" fmla="*/ 546102 h 6858002"/>
              <a:gd name="connsiteX16" fmla="*/ 6296891 w 6300250"/>
              <a:gd name="connsiteY16" fmla="*/ 606427 h 6858002"/>
              <a:gd name="connsiteX17" fmla="*/ 6300250 w 6300250"/>
              <a:gd name="connsiteY17" fmla="*/ 673102 h 6858002"/>
              <a:gd name="connsiteX18" fmla="*/ 6296891 w 6300250"/>
              <a:gd name="connsiteY18" fmla="*/ 744539 h 6858002"/>
              <a:gd name="connsiteX19" fmla="*/ 6288493 w 6300250"/>
              <a:gd name="connsiteY19" fmla="*/ 801689 h 6858002"/>
              <a:gd name="connsiteX20" fmla="*/ 6276736 w 6300250"/>
              <a:gd name="connsiteY20" fmla="*/ 854077 h 6858002"/>
              <a:gd name="connsiteX21" fmla="*/ 6261619 w 6300250"/>
              <a:gd name="connsiteY21" fmla="*/ 901702 h 6858002"/>
              <a:gd name="connsiteX22" fmla="*/ 6244823 w 6300250"/>
              <a:gd name="connsiteY22" fmla="*/ 942977 h 6858002"/>
              <a:gd name="connsiteX23" fmla="*/ 6224668 w 6300250"/>
              <a:gd name="connsiteY23" fmla="*/ 981077 h 6858002"/>
              <a:gd name="connsiteX24" fmla="*/ 6204513 w 6300250"/>
              <a:gd name="connsiteY24" fmla="*/ 1017589 h 6858002"/>
              <a:gd name="connsiteX25" fmla="*/ 6184358 w 6300250"/>
              <a:gd name="connsiteY25" fmla="*/ 1055689 h 6858002"/>
              <a:gd name="connsiteX26" fmla="*/ 6165882 w 6300250"/>
              <a:gd name="connsiteY26" fmla="*/ 1095377 h 6858002"/>
              <a:gd name="connsiteX27" fmla="*/ 6147406 w 6300250"/>
              <a:gd name="connsiteY27" fmla="*/ 1136652 h 6858002"/>
              <a:gd name="connsiteX28" fmla="*/ 6132291 w 6300250"/>
              <a:gd name="connsiteY28" fmla="*/ 1182689 h 6858002"/>
              <a:gd name="connsiteX29" fmla="*/ 6122213 w 6300250"/>
              <a:gd name="connsiteY29" fmla="*/ 1235077 h 6858002"/>
              <a:gd name="connsiteX30" fmla="*/ 6112135 w 6300250"/>
              <a:gd name="connsiteY30" fmla="*/ 1295402 h 6858002"/>
              <a:gd name="connsiteX31" fmla="*/ 6110455 w 6300250"/>
              <a:gd name="connsiteY31" fmla="*/ 1363664 h 6858002"/>
              <a:gd name="connsiteX32" fmla="*/ 6112135 w 6300250"/>
              <a:gd name="connsiteY32" fmla="*/ 1431927 h 6858002"/>
              <a:gd name="connsiteX33" fmla="*/ 6122213 w 6300250"/>
              <a:gd name="connsiteY33" fmla="*/ 1492252 h 6858002"/>
              <a:gd name="connsiteX34" fmla="*/ 6132291 w 6300250"/>
              <a:gd name="connsiteY34" fmla="*/ 1544639 h 6858002"/>
              <a:gd name="connsiteX35" fmla="*/ 6147406 w 6300250"/>
              <a:gd name="connsiteY35" fmla="*/ 1589089 h 6858002"/>
              <a:gd name="connsiteX36" fmla="*/ 6165882 w 6300250"/>
              <a:gd name="connsiteY36" fmla="*/ 1631952 h 6858002"/>
              <a:gd name="connsiteX37" fmla="*/ 6184358 w 6300250"/>
              <a:gd name="connsiteY37" fmla="*/ 1671639 h 6858002"/>
              <a:gd name="connsiteX38" fmla="*/ 6204513 w 6300250"/>
              <a:gd name="connsiteY38" fmla="*/ 1708152 h 6858002"/>
              <a:gd name="connsiteX39" fmla="*/ 6224668 w 6300250"/>
              <a:gd name="connsiteY39" fmla="*/ 1743077 h 6858002"/>
              <a:gd name="connsiteX40" fmla="*/ 6244823 w 6300250"/>
              <a:gd name="connsiteY40" fmla="*/ 1782764 h 6858002"/>
              <a:gd name="connsiteX41" fmla="*/ 6261619 w 6300250"/>
              <a:gd name="connsiteY41" fmla="*/ 1824039 h 6858002"/>
              <a:gd name="connsiteX42" fmla="*/ 6276736 w 6300250"/>
              <a:gd name="connsiteY42" fmla="*/ 1870077 h 6858002"/>
              <a:gd name="connsiteX43" fmla="*/ 6288493 w 6300250"/>
              <a:gd name="connsiteY43" fmla="*/ 1922464 h 6858002"/>
              <a:gd name="connsiteX44" fmla="*/ 6296891 w 6300250"/>
              <a:gd name="connsiteY44" fmla="*/ 1982789 h 6858002"/>
              <a:gd name="connsiteX45" fmla="*/ 6300250 w 6300250"/>
              <a:gd name="connsiteY45" fmla="*/ 2051052 h 6858002"/>
              <a:gd name="connsiteX46" fmla="*/ 6296891 w 6300250"/>
              <a:gd name="connsiteY46" fmla="*/ 2119314 h 6858002"/>
              <a:gd name="connsiteX47" fmla="*/ 6288493 w 6300250"/>
              <a:gd name="connsiteY47" fmla="*/ 2179639 h 6858002"/>
              <a:gd name="connsiteX48" fmla="*/ 6276736 w 6300250"/>
              <a:gd name="connsiteY48" fmla="*/ 2232027 h 6858002"/>
              <a:gd name="connsiteX49" fmla="*/ 6261619 w 6300250"/>
              <a:gd name="connsiteY49" fmla="*/ 2278064 h 6858002"/>
              <a:gd name="connsiteX50" fmla="*/ 6244823 w 6300250"/>
              <a:gd name="connsiteY50" fmla="*/ 2319339 h 6858002"/>
              <a:gd name="connsiteX51" fmla="*/ 6224668 w 6300250"/>
              <a:gd name="connsiteY51" fmla="*/ 2359027 h 6858002"/>
              <a:gd name="connsiteX52" fmla="*/ 6204513 w 6300250"/>
              <a:gd name="connsiteY52" fmla="*/ 2395539 h 6858002"/>
              <a:gd name="connsiteX53" fmla="*/ 6184358 w 6300250"/>
              <a:gd name="connsiteY53" fmla="*/ 2433639 h 6858002"/>
              <a:gd name="connsiteX54" fmla="*/ 6165882 w 6300250"/>
              <a:gd name="connsiteY54" fmla="*/ 2471739 h 6858002"/>
              <a:gd name="connsiteX55" fmla="*/ 6147406 w 6300250"/>
              <a:gd name="connsiteY55" fmla="*/ 2513014 h 6858002"/>
              <a:gd name="connsiteX56" fmla="*/ 6132291 w 6300250"/>
              <a:gd name="connsiteY56" fmla="*/ 2560639 h 6858002"/>
              <a:gd name="connsiteX57" fmla="*/ 6122213 w 6300250"/>
              <a:gd name="connsiteY57" fmla="*/ 2613027 h 6858002"/>
              <a:gd name="connsiteX58" fmla="*/ 6112135 w 6300250"/>
              <a:gd name="connsiteY58" fmla="*/ 2671764 h 6858002"/>
              <a:gd name="connsiteX59" fmla="*/ 6110455 w 6300250"/>
              <a:gd name="connsiteY59" fmla="*/ 2741614 h 6858002"/>
              <a:gd name="connsiteX60" fmla="*/ 6112135 w 6300250"/>
              <a:gd name="connsiteY60" fmla="*/ 2809877 h 6858002"/>
              <a:gd name="connsiteX61" fmla="*/ 6122213 w 6300250"/>
              <a:gd name="connsiteY61" fmla="*/ 2868614 h 6858002"/>
              <a:gd name="connsiteX62" fmla="*/ 6132291 w 6300250"/>
              <a:gd name="connsiteY62" fmla="*/ 2922589 h 6858002"/>
              <a:gd name="connsiteX63" fmla="*/ 6147406 w 6300250"/>
              <a:gd name="connsiteY63" fmla="*/ 2967039 h 6858002"/>
              <a:gd name="connsiteX64" fmla="*/ 6165882 w 6300250"/>
              <a:gd name="connsiteY64" fmla="*/ 3009902 h 6858002"/>
              <a:gd name="connsiteX65" fmla="*/ 6184358 w 6300250"/>
              <a:gd name="connsiteY65" fmla="*/ 3046414 h 6858002"/>
              <a:gd name="connsiteX66" fmla="*/ 6204513 w 6300250"/>
              <a:gd name="connsiteY66" fmla="*/ 3084514 h 6858002"/>
              <a:gd name="connsiteX67" fmla="*/ 6224668 w 6300250"/>
              <a:gd name="connsiteY67" fmla="*/ 3121027 h 6858002"/>
              <a:gd name="connsiteX68" fmla="*/ 6244823 w 6300250"/>
              <a:gd name="connsiteY68" fmla="*/ 3160714 h 6858002"/>
              <a:gd name="connsiteX69" fmla="*/ 6261619 w 6300250"/>
              <a:gd name="connsiteY69" fmla="*/ 3201989 h 6858002"/>
              <a:gd name="connsiteX70" fmla="*/ 6276736 w 6300250"/>
              <a:gd name="connsiteY70" fmla="*/ 3248027 h 6858002"/>
              <a:gd name="connsiteX71" fmla="*/ 6288493 w 6300250"/>
              <a:gd name="connsiteY71" fmla="*/ 3300414 h 6858002"/>
              <a:gd name="connsiteX72" fmla="*/ 6296891 w 6300250"/>
              <a:gd name="connsiteY72" fmla="*/ 3360739 h 6858002"/>
              <a:gd name="connsiteX73" fmla="*/ 6300250 w 6300250"/>
              <a:gd name="connsiteY73" fmla="*/ 3427414 h 6858002"/>
              <a:gd name="connsiteX74" fmla="*/ 6296891 w 6300250"/>
              <a:gd name="connsiteY74" fmla="*/ 3497264 h 6858002"/>
              <a:gd name="connsiteX75" fmla="*/ 6288493 w 6300250"/>
              <a:gd name="connsiteY75" fmla="*/ 3557589 h 6858002"/>
              <a:gd name="connsiteX76" fmla="*/ 6276736 w 6300250"/>
              <a:gd name="connsiteY76" fmla="*/ 3609977 h 6858002"/>
              <a:gd name="connsiteX77" fmla="*/ 6261619 w 6300250"/>
              <a:gd name="connsiteY77" fmla="*/ 3656014 h 6858002"/>
              <a:gd name="connsiteX78" fmla="*/ 6244823 w 6300250"/>
              <a:gd name="connsiteY78" fmla="*/ 3697289 h 6858002"/>
              <a:gd name="connsiteX79" fmla="*/ 6224668 w 6300250"/>
              <a:gd name="connsiteY79" fmla="*/ 3736977 h 6858002"/>
              <a:gd name="connsiteX80" fmla="*/ 6184358 w 6300250"/>
              <a:gd name="connsiteY80" fmla="*/ 3811589 h 6858002"/>
              <a:gd name="connsiteX81" fmla="*/ 6165882 w 6300250"/>
              <a:gd name="connsiteY81" fmla="*/ 3848102 h 6858002"/>
              <a:gd name="connsiteX82" fmla="*/ 6147406 w 6300250"/>
              <a:gd name="connsiteY82" fmla="*/ 3890964 h 6858002"/>
              <a:gd name="connsiteX83" fmla="*/ 6132291 w 6300250"/>
              <a:gd name="connsiteY83" fmla="*/ 3935414 h 6858002"/>
              <a:gd name="connsiteX84" fmla="*/ 6122213 w 6300250"/>
              <a:gd name="connsiteY84" fmla="*/ 3987802 h 6858002"/>
              <a:gd name="connsiteX85" fmla="*/ 6112135 w 6300250"/>
              <a:gd name="connsiteY85" fmla="*/ 4048127 h 6858002"/>
              <a:gd name="connsiteX86" fmla="*/ 6110455 w 6300250"/>
              <a:gd name="connsiteY86" fmla="*/ 4116389 h 6858002"/>
              <a:gd name="connsiteX87" fmla="*/ 6112135 w 6300250"/>
              <a:gd name="connsiteY87" fmla="*/ 4186239 h 6858002"/>
              <a:gd name="connsiteX88" fmla="*/ 6122213 w 6300250"/>
              <a:gd name="connsiteY88" fmla="*/ 4244977 h 6858002"/>
              <a:gd name="connsiteX89" fmla="*/ 6132291 w 6300250"/>
              <a:gd name="connsiteY89" fmla="*/ 4297364 h 6858002"/>
              <a:gd name="connsiteX90" fmla="*/ 6147406 w 6300250"/>
              <a:gd name="connsiteY90" fmla="*/ 4343402 h 6858002"/>
              <a:gd name="connsiteX91" fmla="*/ 6165882 w 6300250"/>
              <a:gd name="connsiteY91" fmla="*/ 4386264 h 6858002"/>
              <a:gd name="connsiteX92" fmla="*/ 6184358 w 6300250"/>
              <a:gd name="connsiteY92" fmla="*/ 4424364 h 6858002"/>
              <a:gd name="connsiteX93" fmla="*/ 6224668 w 6300250"/>
              <a:gd name="connsiteY93" fmla="*/ 4498977 h 6858002"/>
              <a:gd name="connsiteX94" fmla="*/ 6244823 w 6300250"/>
              <a:gd name="connsiteY94" fmla="*/ 4537077 h 6858002"/>
              <a:gd name="connsiteX95" fmla="*/ 6261619 w 6300250"/>
              <a:gd name="connsiteY95" fmla="*/ 4579939 h 6858002"/>
              <a:gd name="connsiteX96" fmla="*/ 6276736 w 6300250"/>
              <a:gd name="connsiteY96" fmla="*/ 4625977 h 6858002"/>
              <a:gd name="connsiteX97" fmla="*/ 6288493 w 6300250"/>
              <a:gd name="connsiteY97" fmla="*/ 4678364 h 6858002"/>
              <a:gd name="connsiteX98" fmla="*/ 6296891 w 6300250"/>
              <a:gd name="connsiteY98" fmla="*/ 4738689 h 6858002"/>
              <a:gd name="connsiteX99" fmla="*/ 6300250 w 6300250"/>
              <a:gd name="connsiteY99" fmla="*/ 4806952 h 6858002"/>
              <a:gd name="connsiteX100" fmla="*/ 6296891 w 6300250"/>
              <a:gd name="connsiteY100" fmla="*/ 4875214 h 6858002"/>
              <a:gd name="connsiteX101" fmla="*/ 6288493 w 6300250"/>
              <a:gd name="connsiteY101" fmla="*/ 4935539 h 6858002"/>
              <a:gd name="connsiteX102" fmla="*/ 6276736 w 6300250"/>
              <a:gd name="connsiteY102" fmla="*/ 4987927 h 6858002"/>
              <a:gd name="connsiteX103" fmla="*/ 6261619 w 6300250"/>
              <a:gd name="connsiteY103" fmla="*/ 5033964 h 6858002"/>
              <a:gd name="connsiteX104" fmla="*/ 6244823 w 6300250"/>
              <a:gd name="connsiteY104" fmla="*/ 5075239 h 6858002"/>
              <a:gd name="connsiteX105" fmla="*/ 6224668 w 6300250"/>
              <a:gd name="connsiteY105" fmla="*/ 5114927 h 6858002"/>
              <a:gd name="connsiteX106" fmla="*/ 6204513 w 6300250"/>
              <a:gd name="connsiteY106" fmla="*/ 5149852 h 6858002"/>
              <a:gd name="connsiteX107" fmla="*/ 6184358 w 6300250"/>
              <a:gd name="connsiteY107" fmla="*/ 5186364 h 6858002"/>
              <a:gd name="connsiteX108" fmla="*/ 6165882 w 6300250"/>
              <a:gd name="connsiteY108" fmla="*/ 5226052 h 6858002"/>
              <a:gd name="connsiteX109" fmla="*/ 6147406 w 6300250"/>
              <a:gd name="connsiteY109" fmla="*/ 5268914 h 6858002"/>
              <a:gd name="connsiteX110" fmla="*/ 6132291 w 6300250"/>
              <a:gd name="connsiteY110" fmla="*/ 5313364 h 6858002"/>
              <a:gd name="connsiteX111" fmla="*/ 6122213 w 6300250"/>
              <a:gd name="connsiteY111" fmla="*/ 5365752 h 6858002"/>
              <a:gd name="connsiteX112" fmla="*/ 6112135 w 6300250"/>
              <a:gd name="connsiteY112" fmla="*/ 5426077 h 6858002"/>
              <a:gd name="connsiteX113" fmla="*/ 6110455 w 6300250"/>
              <a:gd name="connsiteY113" fmla="*/ 5494339 h 6858002"/>
              <a:gd name="connsiteX114" fmla="*/ 6112135 w 6300250"/>
              <a:gd name="connsiteY114" fmla="*/ 5562602 h 6858002"/>
              <a:gd name="connsiteX115" fmla="*/ 6122213 w 6300250"/>
              <a:gd name="connsiteY115" fmla="*/ 5622927 h 6858002"/>
              <a:gd name="connsiteX116" fmla="*/ 6132291 w 6300250"/>
              <a:gd name="connsiteY116" fmla="*/ 5675314 h 6858002"/>
              <a:gd name="connsiteX117" fmla="*/ 6147406 w 6300250"/>
              <a:gd name="connsiteY117" fmla="*/ 5721352 h 6858002"/>
              <a:gd name="connsiteX118" fmla="*/ 6165882 w 6300250"/>
              <a:gd name="connsiteY118" fmla="*/ 5762627 h 6858002"/>
              <a:gd name="connsiteX119" fmla="*/ 6184358 w 6300250"/>
              <a:gd name="connsiteY119" fmla="*/ 5802314 h 6858002"/>
              <a:gd name="connsiteX120" fmla="*/ 6204513 w 6300250"/>
              <a:gd name="connsiteY120" fmla="*/ 5840414 h 6858002"/>
              <a:gd name="connsiteX121" fmla="*/ 6224668 w 6300250"/>
              <a:gd name="connsiteY121" fmla="*/ 5876927 h 6858002"/>
              <a:gd name="connsiteX122" fmla="*/ 6244823 w 6300250"/>
              <a:gd name="connsiteY122" fmla="*/ 5915027 h 6858002"/>
              <a:gd name="connsiteX123" fmla="*/ 6261619 w 6300250"/>
              <a:gd name="connsiteY123" fmla="*/ 5956302 h 6858002"/>
              <a:gd name="connsiteX124" fmla="*/ 6276736 w 6300250"/>
              <a:gd name="connsiteY124" fmla="*/ 6003927 h 6858002"/>
              <a:gd name="connsiteX125" fmla="*/ 6288493 w 6300250"/>
              <a:gd name="connsiteY125" fmla="*/ 6056314 h 6858002"/>
              <a:gd name="connsiteX126" fmla="*/ 6296891 w 6300250"/>
              <a:gd name="connsiteY126" fmla="*/ 6113464 h 6858002"/>
              <a:gd name="connsiteX127" fmla="*/ 6300250 w 6300250"/>
              <a:gd name="connsiteY127" fmla="*/ 6183314 h 6858002"/>
              <a:gd name="connsiteX128" fmla="*/ 6296891 w 6300250"/>
              <a:gd name="connsiteY128" fmla="*/ 6251577 h 6858002"/>
              <a:gd name="connsiteX129" fmla="*/ 6288493 w 6300250"/>
              <a:gd name="connsiteY129" fmla="*/ 6311902 h 6858002"/>
              <a:gd name="connsiteX130" fmla="*/ 6276736 w 6300250"/>
              <a:gd name="connsiteY130" fmla="*/ 6361114 h 6858002"/>
              <a:gd name="connsiteX131" fmla="*/ 6261619 w 6300250"/>
              <a:gd name="connsiteY131" fmla="*/ 6407152 h 6858002"/>
              <a:gd name="connsiteX132" fmla="*/ 6244823 w 6300250"/>
              <a:gd name="connsiteY132" fmla="*/ 6448427 h 6858002"/>
              <a:gd name="connsiteX133" fmla="*/ 6226348 w 6300250"/>
              <a:gd name="connsiteY133" fmla="*/ 6488114 h 6858002"/>
              <a:gd name="connsiteX134" fmla="*/ 6207872 w 6300250"/>
              <a:gd name="connsiteY134" fmla="*/ 6523039 h 6858002"/>
              <a:gd name="connsiteX135" fmla="*/ 6187717 w 6300250"/>
              <a:gd name="connsiteY135" fmla="*/ 6561139 h 6858002"/>
              <a:gd name="connsiteX136" fmla="*/ 6167562 w 6300250"/>
              <a:gd name="connsiteY136" fmla="*/ 6597652 h 6858002"/>
              <a:gd name="connsiteX137" fmla="*/ 6150766 w 6300250"/>
              <a:gd name="connsiteY137" fmla="*/ 6640514 h 6858002"/>
              <a:gd name="connsiteX138" fmla="*/ 6133970 w 6300250"/>
              <a:gd name="connsiteY138" fmla="*/ 6683377 h 6858002"/>
              <a:gd name="connsiteX139" fmla="*/ 6123892 w 6300250"/>
              <a:gd name="connsiteY139" fmla="*/ 6735764 h 6858002"/>
              <a:gd name="connsiteX140" fmla="*/ 6115495 w 6300250"/>
              <a:gd name="connsiteY140" fmla="*/ 6791327 h 6858002"/>
              <a:gd name="connsiteX141" fmla="*/ 6110455 w 6300250"/>
              <a:gd name="connsiteY141" fmla="*/ 6858002 h 6858002"/>
              <a:gd name="connsiteX142" fmla="*/ 3149600 w 6300250"/>
              <a:gd name="connsiteY142" fmla="*/ 6858002 h 6858002"/>
              <a:gd name="connsiteX143" fmla="*/ 2707087 w 6300250"/>
              <a:gd name="connsiteY143" fmla="*/ 6858002 h 6858002"/>
              <a:gd name="connsiteX144" fmla="*/ 0 w 6300250"/>
              <a:gd name="connsiteY144" fmla="*/ 6858002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6300250" h="6858002">
                <a:moveTo>
                  <a:pt x="0" y="0"/>
                </a:moveTo>
                <a:lnTo>
                  <a:pt x="3149600" y="0"/>
                </a:lnTo>
                <a:lnTo>
                  <a:pt x="3149600" y="2"/>
                </a:lnTo>
                <a:lnTo>
                  <a:pt x="6110455" y="2"/>
                </a:lnTo>
                <a:lnTo>
                  <a:pt x="6115495" y="66677"/>
                </a:lnTo>
                <a:lnTo>
                  <a:pt x="6123892" y="122239"/>
                </a:lnTo>
                <a:lnTo>
                  <a:pt x="6133970" y="174627"/>
                </a:lnTo>
                <a:lnTo>
                  <a:pt x="6150766" y="217489"/>
                </a:lnTo>
                <a:lnTo>
                  <a:pt x="6167562" y="260352"/>
                </a:lnTo>
                <a:lnTo>
                  <a:pt x="6187717" y="296864"/>
                </a:lnTo>
                <a:lnTo>
                  <a:pt x="6207872" y="334964"/>
                </a:lnTo>
                <a:lnTo>
                  <a:pt x="6226348" y="369889"/>
                </a:lnTo>
                <a:lnTo>
                  <a:pt x="6244823" y="409577"/>
                </a:lnTo>
                <a:lnTo>
                  <a:pt x="6261619" y="450852"/>
                </a:lnTo>
                <a:lnTo>
                  <a:pt x="6276736" y="496889"/>
                </a:lnTo>
                <a:lnTo>
                  <a:pt x="6288493" y="546102"/>
                </a:lnTo>
                <a:lnTo>
                  <a:pt x="6296891" y="606427"/>
                </a:lnTo>
                <a:lnTo>
                  <a:pt x="6300250" y="673102"/>
                </a:lnTo>
                <a:lnTo>
                  <a:pt x="6296891" y="744539"/>
                </a:lnTo>
                <a:lnTo>
                  <a:pt x="6288493" y="801689"/>
                </a:lnTo>
                <a:lnTo>
                  <a:pt x="6276736" y="854077"/>
                </a:lnTo>
                <a:lnTo>
                  <a:pt x="6261619" y="901702"/>
                </a:lnTo>
                <a:lnTo>
                  <a:pt x="6244823" y="942977"/>
                </a:lnTo>
                <a:lnTo>
                  <a:pt x="6224668" y="981077"/>
                </a:lnTo>
                <a:lnTo>
                  <a:pt x="6204513" y="1017589"/>
                </a:lnTo>
                <a:lnTo>
                  <a:pt x="6184358" y="1055689"/>
                </a:lnTo>
                <a:lnTo>
                  <a:pt x="6165882" y="1095377"/>
                </a:lnTo>
                <a:lnTo>
                  <a:pt x="6147406" y="1136652"/>
                </a:lnTo>
                <a:lnTo>
                  <a:pt x="6132291" y="1182689"/>
                </a:lnTo>
                <a:lnTo>
                  <a:pt x="6122213" y="1235077"/>
                </a:lnTo>
                <a:lnTo>
                  <a:pt x="6112135" y="1295402"/>
                </a:lnTo>
                <a:lnTo>
                  <a:pt x="6110455" y="1363664"/>
                </a:lnTo>
                <a:lnTo>
                  <a:pt x="6112135" y="1431927"/>
                </a:lnTo>
                <a:lnTo>
                  <a:pt x="6122213" y="1492252"/>
                </a:lnTo>
                <a:lnTo>
                  <a:pt x="6132291" y="1544639"/>
                </a:lnTo>
                <a:lnTo>
                  <a:pt x="6147406" y="1589089"/>
                </a:lnTo>
                <a:lnTo>
                  <a:pt x="6165882" y="1631952"/>
                </a:lnTo>
                <a:lnTo>
                  <a:pt x="6184358" y="1671639"/>
                </a:lnTo>
                <a:lnTo>
                  <a:pt x="6204513" y="1708152"/>
                </a:lnTo>
                <a:lnTo>
                  <a:pt x="6224668" y="1743077"/>
                </a:lnTo>
                <a:lnTo>
                  <a:pt x="6244823" y="1782764"/>
                </a:lnTo>
                <a:lnTo>
                  <a:pt x="6261619" y="1824039"/>
                </a:lnTo>
                <a:lnTo>
                  <a:pt x="6276736" y="1870077"/>
                </a:lnTo>
                <a:lnTo>
                  <a:pt x="6288493" y="1922464"/>
                </a:lnTo>
                <a:lnTo>
                  <a:pt x="6296891" y="1982789"/>
                </a:lnTo>
                <a:lnTo>
                  <a:pt x="6300250" y="2051052"/>
                </a:lnTo>
                <a:lnTo>
                  <a:pt x="6296891" y="2119314"/>
                </a:lnTo>
                <a:lnTo>
                  <a:pt x="6288493" y="2179639"/>
                </a:lnTo>
                <a:lnTo>
                  <a:pt x="6276736" y="2232027"/>
                </a:lnTo>
                <a:lnTo>
                  <a:pt x="6261619" y="2278064"/>
                </a:lnTo>
                <a:lnTo>
                  <a:pt x="6244823" y="2319339"/>
                </a:lnTo>
                <a:lnTo>
                  <a:pt x="6224668" y="2359027"/>
                </a:lnTo>
                <a:lnTo>
                  <a:pt x="6204513" y="2395539"/>
                </a:lnTo>
                <a:lnTo>
                  <a:pt x="6184358" y="2433639"/>
                </a:lnTo>
                <a:lnTo>
                  <a:pt x="6165882" y="2471739"/>
                </a:lnTo>
                <a:lnTo>
                  <a:pt x="6147406" y="2513014"/>
                </a:lnTo>
                <a:lnTo>
                  <a:pt x="6132291" y="2560639"/>
                </a:lnTo>
                <a:lnTo>
                  <a:pt x="6122213" y="2613027"/>
                </a:lnTo>
                <a:lnTo>
                  <a:pt x="6112135" y="2671764"/>
                </a:lnTo>
                <a:lnTo>
                  <a:pt x="6110455" y="2741614"/>
                </a:lnTo>
                <a:lnTo>
                  <a:pt x="6112135" y="2809877"/>
                </a:lnTo>
                <a:lnTo>
                  <a:pt x="6122213" y="2868614"/>
                </a:lnTo>
                <a:lnTo>
                  <a:pt x="6132291" y="2922589"/>
                </a:lnTo>
                <a:lnTo>
                  <a:pt x="6147406" y="2967039"/>
                </a:lnTo>
                <a:lnTo>
                  <a:pt x="6165882" y="3009902"/>
                </a:lnTo>
                <a:lnTo>
                  <a:pt x="6184358" y="3046414"/>
                </a:lnTo>
                <a:lnTo>
                  <a:pt x="6204513" y="3084514"/>
                </a:lnTo>
                <a:lnTo>
                  <a:pt x="6224668" y="3121027"/>
                </a:lnTo>
                <a:lnTo>
                  <a:pt x="6244823" y="3160714"/>
                </a:lnTo>
                <a:lnTo>
                  <a:pt x="6261619" y="3201989"/>
                </a:lnTo>
                <a:lnTo>
                  <a:pt x="6276736" y="3248027"/>
                </a:lnTo>
                <a:lnTo>
                  <a:pt x="6288493" y="3300414"/>
                </a:lnTo>
                <a:lnTo>
                  <a:pt x="6296891" y="3360739"/>
                </a:lnTo>
                <a:lnTo>
                  <a:pt x="6300250" y="3427414"/>
                </a:lnTo>
                <a:lnTo>
                  <a:pt x="6296891" y="3497264"/>
                </a:lnTo>
                <a:lnTo>
                  <a:pt x="6288493" y="3557589"/>
                </a:lnTo>
                <a:lnTo>
                  <a:pt x="6276736" y="3609977"/>
                </a:lnTo>
                <a:lnTo>
                  <a:pt x="6261619" y="3656014"/>
                </a:lnTo>
                <a:lnTo>
                  <a:pt x="6244823" y="3697289"/>
                </a:lnTo>
                <a:lnTo>
                  <a:pt x="6224668" y="3736977"/>
                </a:lnTo>
                <a:lnTo>
                  <a:pt x="6184358" y="3811589"/>
                </a:lnTo>
                <a:lnTo>
                  <a:pt x="6165882" y="3848102"/>
                </a:lnTo>
                <a:lnTo>
                  <a:pt x="6147406" y="3890964"/>
                </a:lnTo>
                <a:lnTo>
                  <a:pt x="6132291" y="3935414"/>
                </a:lnTo>
                <a:lnTo>
                  <a:pt x="6122213" y="3987802"/>
                </a:lnTo>
                <a:lnTo>
                  <a:pt x="6112135" y="4048127"/>
                </a:lnTo>
                <a:lnTo>
                  <a:pt x="6110455" y="4116389"/>
                </a:lnTo>
                <a:lnTo>
                  <a:pt x="6112135" y="4186239"/>
                </a:lnTo>
                <a:lnTo>
                  <a:pt x="6122213" y="4244977"/>
                </a:lnTo>
                <a:lnTo>
                  <a:pt x="6132291" y="4297364"/>
                </a:lnTo>
                <a:lnTo>
                  <a:pt x="6147406" y="4343402"/>
                </a:lnTo>
                <a:lnTo>
                  <a:pt x="6165882" y="4386264"/>
                </a:lnTo>
                <a:lnTo>
                  <a:pt x="6184358" y="4424364"/>
                </a:lnTo>
                <a:lnTo>
                  <a:pt x="6224668" y="4498977"/>
                </a:lnTo>
                <a:lnTo>
                  <a:pt x="6244823" y="4537077"/>
                </a:lnTo>
                <a:lnTo>
                  <a:pt x="6261619" y="4579939"/>
                </a:lnTo>
                <a:lnTo>
                  <a:pt x="6276736" y="4625977"/>
                </a:lnTo>
                <a:lnTo>
                  <a:pt x="6288493" y="4678364"/>
                </a:lnTo>
                <a:lnTo>
                  <a:pt x="6296891" y="4738689"/>
                </a:lnTo>
                <a:lnTo>
                  <a:pt x="6300250" y="4806952"/>
                </a:lnTo>
                <a:lnTo>
                  <a:pt x="6296891" y="4875214"/>
                </a:lnTo>
                <a:lnTo>
                  <a:pt x="6288493" y="4935539"/>
                </a:lnTo>
                <a:lnTo>
                  <a:pt x="6276736" y="4987927"/>
                </a:lnTo>
                <a:lnTo>
                  <a:pt x="6261619" y="5033964"/>
                </a:lnTo>
                <a:lnTo>
                  <a:pt x="6244823" y="5075239"/>
                </a:lnTo>
                <a:lnTo>
                  <a:pt x="6224668" y="5114927"/>
                </a:lnTo>
                <a:lnTo>
                  <a:pt x="6204513" y="5149852"/>
                </a:lnTo>
                <a:lnTo>
                  <a:pt x="6184358" y="5186364"/>
                </a:lnTo>
                <a:lnTo>
                  <a:pt x="6165882" y="5226052"/>
                </a:lnTo>
                <a:lnTo>
                  <a:pt x="6147406" y="5268914"/>
                </a:lnTo>
                <a:lnTo>
                  <a:pt x="6132291" y="5313364"/>
                </a:lnTo>
                <a:lnTo>
                  <a:pt x="6122213" y="5365752"/>
                </a:lnTo>
                <a:lnTo>
                  <a:pt x="6112135" y="5426077"/>
                </a:lnTo>
                <a:lnTo>
                  <a:pt x="6110455" y="5494339"/>
                </a:lnTo>
                <a:lnTo>
                  <a:pt x="6112135" y="5562602"/>
                </a:lnTo>
                <a:lnTo>
                  <a:pt x="6122213" y="5622927"/>
                </a:lnTo>
                <a:lnTo>
                  <a:pt x="6132291" y="5675314"/>
                </a:lnTo>
                <a:lnTo>
                  <a:pt x="6147406" y="5721352"/>
                </a:lnTo>
                <a:lnTo>
                  <a:pt x="6165882" y="5762627"/>
                </a:lnTo>
                <a:lnTo>
                  <a:pt x="6184358" y="5802314"/>
                </a:lnTo>
                <a:lnTo>
                  <a:pt x="6204513" y="5840414"/>
                </a:lnTo>
                <a:lnTo>
                  <a:pt x="6224668" y="5876927"/>
                </a:lnTo>
                <a:lnTo>
                  <a:pt x="6244823" y="5915027"/>
                </a:lnTo>
                <a:lnTo>
                  <a:pt x="6261619" y="5956302"/>
                </a:lnTo>
                <a:lnTo>
                  <a:pt x="6276736" y="6003927"/>
                </a:lnTo>
                <a:lnTo>
                  <a:pt x="6288493" y="6056314"/>
                </a:lnTo>
                <a:lnTo>
                  <a:pt x="6296891" y="6113464"/>
                </a:lnTo>
                <a:lnTo>
                  <a:pt x="6300250" y="6183314"/>
                </a:lnTo>
                <a:lnTo>
                  <a:pt x="6296891" y="6251577"/>
                </a:lnTo>
                <a:lnTo>
                  <a:pt x="6288493" y="6311902"/>
                </a:lnTo>
                <a:lnTo>
                  <a:pt x="6276736" y="6361114"/>
                </a:lnTo>
                <a:lnTo>
                  <a:pt x="6261619" y="6407152"/>
                </a:lnTo>
                <a:lnTo>
                  <a:pt x="6244823" y="6448427"/>
                </a:lnTo>
                <a:lnTo>
                  <a:pt x="6226348" y="6488114"/>
                </a:lnTo>
                <a:lnTo>
                  <a:pt x="6207872" y="6523039"/>
                </a:lnTo>
                <a:lnTo>
                  <a:pt x="6187717" y="6561139"/>
                </a:lnTo>
                <a:lnTo>
                  <a:pt x="6167562" y="6597652"/>
                </a:lnTo>
                <a:lnTo>
                  <a:pt x="6150766" y="6640514"/>
                </a:lnTo>
                <a:lnTo>
                  <a:pt x="6133970" y="6683377"/>
                </a:lnTo>
                <a:lnTo>
                  <a:pt x="6123892" y="6735764"/>
                </a:lnTo>
                <a:lnTo>
                  <a:pt x="6115495" y="6791327"/>
                </a:lnTo>
                <a:lnTo>
                  <a:pt x="6110455" y="6858002"/>
                </a:lnTo>
                <a:lnTo>
                  <a:pt x="3149600" y="6858002"/>
                </a:lnTo>
                <a:lnTo>
                  <a:pt x="2707087" y="6858002"/>
                </a:lnTo>
                <a:lnTo>
                  <a:pt x="0" y="6858002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3E2BBC6-4C41-4698-93BE-F0EADB66B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1933" y="1162940"/>
            <a:ext cx="4515598" cy="4532120"/>
          </a:xfrm>
        </p:spPr>
        <p:txBody>
          <a:bodyPr anchor="ctr">
            <a:normAutofit/>
          </a:bodyPr>
          <a:lstStyle/>
          <a:p>
            <a:r>
              <a:rPr lang="it-IT" sz="4400" dirty="0">
                <a:solidFill>
                  <a:srgbClr val="2A1A00"/>
                </a:solidFill>
              </a:rPr>
              <a:t>indice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3B475C6-1445-41C7-9360-49FD7C1C1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76C078E-9988-4AF4-A061-A62EB816E1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9271" y="1128451"/>
            <a:ext cx="4680729" cy="4566609"/>
          </a:xfrm>
        </p:spPr>
        <p:txBody>
          <a:bodyPr anchor="ctr">
            <a:normAutofit/>
          </a:bodyPr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845714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D5E3A76-E44E-45D3-95E1-706564516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932065"/>
          </a:xfrm>
        </p:spPr>
        <p:txBody>
          <a:bodyPr>
            <a:normAutofit/>
          </a:bodyPr>
          <a:lstStyle/>
          <a:p>
            <a:r>
              <a:rPr lang="it-IT" cap="none" dirty="0"/>
              <a:t>Dimensionamento</a:t>
            </a:r>
          </a:p>
        </p:txBody>
      </p:sp>
      <p:sp>
        <p:nvSpPr>
          <p:cNvPr id="4" name="Segnaposto contenuto 2">
            <a:extLst>
              <a:ext uri="{FF2B5EF4-FFF2-40B4-BE49-F238E27FC236}">
                <a16:creationId xmlns:a16="http://schemas.microsoft.com/office/drawing/2014/main" id="{0F4F028C-BAF4-448F-9075-E4787BF026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0950" y="1952566"/>
            <a:ext cx="9310370" cy="3001518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it-IT" dirty="0"/>
          </a:p>
          <a:p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Sottotitolo 2">
                <a:extLst>
                  <a:ext uri="{FF2B5EF4-FFF2-40B4-BE49-F238E27FC236}">
                    <a16:creationId xmlns:a16="http://schemas.microsoft.com/office/drawing/2014/main" id="{5C3A6BD2-06B4-474E-B5AA-18B9AA2265C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50950" y="1204421"/>
                <a:ext cx="6411722" cy="74814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20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8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400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400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it-IT" b="1" dirty="0"/>
                  <a:t>DIMENSIONAMENTO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it-IT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𝐼𝐶𝑀</m:t>
                            </m:r>
                          </m:e>
                          <m:sub/>
                        </m:sSub>
                      </m:sub>
                    </m:sSub>
                  </m:oMath>
                </a14:m>
                <a:endParaRPr lang="it-IT" b="1" dirty="0"/>
              </a:p>
            </p:txBody>
          </p:sp>
        </mc:Choice>
        <mc:Fallback xmlns="">
          <p:sp>
            <p:nvSpPr>
              <p:cNvPr id="5" name="Sottotitolo 2">
                <a:extLst>
                  <a:ext uri="{FF2B5EF4-FFF2-40B4-BE49-F238E27FC236}">
                    <a16:creationId xmlns:a16="http://schemas.microsoft.com/office/drawing/2014/main" id="{5C3A6BD2-06B4-474E-B5AA-18B9AA2265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0950" y="1204421"/>
                <a:ext cx="6411722" cy="748145"/>
              </a:xfrm>
              <a:prstGeom prst="rect">
                <a:avLst/>
              </a:prstGeom>
              <a:blipFill>
                <a:blip r:embed="rId2"/>
                <a:stretch>
                  <a:fillRect l="-951" t="-82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Segnaposto contenuto 2">
                <a:extLst>
                  <a:ext uri="{FF2B5EF4-FFF2-40B4-BE49-F238E27FC236}">
                    <a16:creationId xmlns:a16="http://schemas.microsoft.com/office/drawing/2014/main" id="{5F48CBAA-A8CD-4F20-BB95-3DB9CFD89E7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50950" y="2136486"/>
                <a:ext cx="9310370" cy="300151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20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8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400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400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it-IT" sz="1600" dirty="0">
                    <a:solidFill>
                      <a:schemeClr val="tx1"/>
                    </a:solidFill>
                  </a:rPr>
                  <a:t>Partendo dalla condizione di saturazione per un PMOS, otteniamo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it-IT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𝐼𝐶𝑀</m:t>
                            </m:r>
                          </m:e>
                          <m:sub>
                            <m:r>
                              <a:rPr lang="it-IT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𝑚𝑖𝑛</m:t>
                            </m:r>
                          </m:sub>
                        </m:sSub>
                      </m:sub>
                    </m:sSub>
                  </m:oMath>
                </a14:m>
                <a:r>
                  <a:rPr lang="it-IT" sz="1600" dirty="0">
                    <a:solidFill>
                      <a:schemeClr val="tx1"/>
                    </a:solidFill>
                  </a:rPr>
                  <a:t> tale che: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it-IT" sz="1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it-IT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it-IT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it-IT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it-IT" sz="1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it-IT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it-IT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it-IT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it-IT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it-IT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𝑡h</m:t>
                            </m:r>
                          </m:e>
                          <m:sub>
                            <m:r>
                              <a:rPr lang="it-IT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it-IT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endParaRPr lang="it-IT" sz="1600" dirty="0">
                  <a:solidFill>
                    <a:schemeClr val="tx1"/>
                  </a:solidFill>
                  <a:sym typeface="Wingdings" panose="05000000000000000000" pitchFamily="2" charset="2"/>
                </a:endParaRPr>
              </a:p>
              <a:p>
                <a:r>
                  <a:rPr lang="it-IT" sz="1600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it-IT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𝐼𝐶𝑀</m:t>
                            </m:r>
                          </m:e>
                          <m:sub>
                            <m:r>
                              <a:rPr lang="it-IT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𝑚𝑖𝑛</m:t>
                            </m:r>
                          </m:sub>
                        </m:sSub>
                      </m:sub>
                    </m:sSub>
                    <m:r>
                      <a:rPr lang="it-IT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it-IT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𝐷𝑆</m:t>
                            </m:r>
                          </m:e>
                          <m:sub>
                            <m:r>
                              <a:rPr lang="it-IT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it-IT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it-IT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it-IT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it-IT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it-IT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𝑡h</m:t>
                            </m:r>
                          </m:e>
                          <m:sub>
                            <m:r>
                              <a:rPr lang="it-IT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it-IT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it-IT" sz="1600" dirty="0">
                    <a:solidFill>
                      <a:schemeClr val="tx1"/>
                    </a:solidFill>
                  </a:rPr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𝐺𝑉𝑂</m:t>
                        </m:r>
                      </m:e>
                      <m:sub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3 </m:t>
                        </m:r>
                      </m:sub>
                    </m:sSub>
                    <m:r>
                      <a:rPr lang="it-IT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it-IT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𝑡h</m:t>
                            </m:r>
                          </m:e>
                          <m:sub>
                            <m:r>
                              <a:rPr lang="it-IT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it-IT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it-IT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it-IT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𝑡h</m:t>
                            </m:r>
                          </m:e>
                          <m:sub>
                            <m:r>
                              <a:rPr lang="it-IT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it-IT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it-IT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=−0.044 </m:t>
                    </m:r>
                    <m:r>
                      <m:rPr>
                        <m:sty m:val="p"/>
                      </m:rPr>
                      <a:rPr lang="it-IT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V</m:t>
                    </m:r>
                  </m:oMath>
                </a14:m>
                <a:endParaRPr lang="it-IT" sz="16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it-IT" sz="16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it-IT" sz="1600" dirty="0">
                    <a:solidFill>
                      <a:schemeClr val="tx1"/>
                    </a:solidFill>
                  </a:rPr>
                  <a:t>Partendo dalla condizione di saturazione per un PMOS (M5), otteniamo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it-IT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𝐼𝐶𝑀</m:t>
                            </m:r>
                          </m:e>
                          <m:sub>
                            <m:r>
                              <a:rPr lang="it-IT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sub>
                        </m:sSub>
                      </m:sub>
                    </m:sSub>
                  </m:oMath>
                </a14:m>
                <a:r>
                  <a:rPr lang="it-IT" sz="1600" dirty="0">
                    <a:solidFill>
                      <a:schemeClr val="tx1"/>
                    </a:solidFill>
                  </a:rPr>
                  <a:t> tale che: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it-IT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𝐷𝑆</m:t>
                            </m:r>
                          </m:e>
                          <m:sub>
                            <m:r>
                              <a:rPr lang="it-IT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it-IT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it-IT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𝐺𝑉𝑂</m:t>
                        </m:r>
                      </m:e>
                      <m:sub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it-IT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endParaRPr lang="it-IT" sz="1600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it-IT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𝐷𝑆</m:t>
                            </m:r>
                          </m:e>
                          <m:sub>
                            <m:r>
                              <a:rPr lang="it-IT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it-IT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it-IT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it-IT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𝐼𝐶𝑀</m:t>
                            </m:r>
                          </m:e>
                          <m:sub/>
                        </m:sSub>
                      </m:sub>
                    </m:sSub>
                    <m:r>
                      <a:rPr lang="it-IT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it-IT" sz="16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it-IT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𝐺𝑆</m:t>
                            </m:r>
                          </m:e>
                          <m:sub>
                            <m:r>
                              <a:rPr lang="it-IT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it-IT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it-IT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 </m:t>
                    </m:r>
                    <m:sSub>
                      <m:sSubPr>
                        <m:ctrlP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𝐷𝐷</m:t>
                        </m:r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it-IT" sz="1600" dirty="0">
                    <a:solidFill>
                      <a:schemeClr val="tx1"/>
                    </a:solidFill>
                  </a:rPr>
                  <a:t>  (dalla KVL)</a:t>
                </a:r>
              </a:p>
              <a:p>
                <a:pPr marL="0" indent="0">
                  <a:buNone/>
                </a:pPr>
                <a:r>
                  <a:rPr lang="it-IT" sz="1600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    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it-IT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𝐼𝐶𝑀</m:t>
                            </m:r>
                          </m:e>
                          <m:sub/>
                        </m:sSub>
                      </m:sub>
                    </m:sSub>
                    <m:r>
                      <a:rPr lang="it-IT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it-IT" sz="16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it-IT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𝐺𝑆</m:t>
                            </m:r>
                          </m:e>
                          <m:sub>
                            <m:r>
                              <a:rPr lang="it-IT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it-IT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it-IT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 </m:t>
                    </m:r>
                    <m:sSub>
                      <m:sSubPr>
                        <m:ctrlP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𝐷𝐷</m:t>
                        </m:r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it-IT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𝐺𝑉𝑂</m:t>
                        </m:r>
                      </m:e>
                      <m:sub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5 </m:t>
                        </m:r>
                      </m:sub>
                    </m:sSub>
                  </m:oMath>
                </a14:m>
                <a:endParaRPr lang="it-IT" sz="16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it-IT" sz="1600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    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it-IT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𝐼𝐶𝑀</m:t>
                            </m:r>
                          </m:e>
                          <m:sub>
                            <m:r>
                              <a:rPr lang="it-IT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sub>
                        </m:sSub>
                      </m:sub>
                    </m:sSub>
                    <m:r>
                      <a:rPr lang="it-IT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it-IT" sz="16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it-IT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𝐺𝑆</m:t>
                            </m:r>
                          </m:e>
                          <m:sub>
                            <m:r>
                              <a:rPr lang="it-IT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it-IT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it-IT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it-IT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𝐷𝐷</m:t>
                        </m:r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sSub>
                      <m:sSubPr>
                        <m:ctrlP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 </m:t>
                        </m:r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𝐺𝑉𝑂</m:t>
                        </m:r>
                      </m:e>
                      <m:sub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5 </m:t>
                        </m:r>
                      </m:sub>
                    </m:sSub>
                  </m:oMath>
                </a14:m>
                <a:r>
                  <a:rPr lang="it-IT" sz="1600" dirty="0">
                    <a:solidFill>
                      <a:schemeClr val="tx1"/>
                    </a:solidFill>
                  </a:rPr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𝐺𝑉𝑂</m:t>
                        </m:r>
                      </m:e>
                      <m:sub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it-IT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it-IT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it-IT" sz="16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it-IT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𝑡h</m:t>
                            </m:r>
                          </m:e>
                          <m:sub>
                            <m:r>
                              <a:rPr lang="it-IT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it-IT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sSub>
                      <m:sSubPr>
                        <m:ctrlP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 </m:t>
                        </m:r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𝐺𝑉𝑂</m:t>
                        </m:r>
                      </m:e>
                      <m:sub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5 </m:t>
                        </m:r>
                      </m:sub>
                    </m:sSub>
                  </m:oMath>
                </a14:m>
                <a:r>
                  <a:rPr lang="it-IT" sz="16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t-IT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𝐷𝐷</m:t>
                        </m:r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it-IT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=2.308</m:t>
                    </m:r>
                    <m:r>
                      <a:rPr lang="it-IT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it-IT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V</m:t>
                    </m:r>
                  </m:oMath>
                </a14:m>
                <a:endParaRPr lang="it-IT" sz="16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it-IT" dirty="0"/>
              </a:p>
              <a:p>
                <a:endParaRPr lang="it-IT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it-IT" dirty="0"/>
              </a:p>
              <a:p>
                <a:endParaRPr lang="it-IT" dirty="0"/>
              </a:p>
              <a:p>
                <a:endParaRPr lang="it-IT" dirty="0"/>
              </a:p>
            </p:txBody>
          </p:sp>
        </mc:Choice>
        <mc:Fallback xmlns="">
          <p:sp>
            <p:nvSpPr>
              <p:cNvPr id="6" name="Segnaposto contenuto 2">
                <a:extLst>
                  <a:ext uri="{FF2B5EF4-FFF2-40B4-BE49-F238E27FC236}">
                    <a16:creationId xmlns:a16="http://schemas.microsoft.com/office/drawing/2014/main" id="{5F48CBAA-A8CD-4F20-BB95-3DB9CFD89E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0950" y="2136486"/>
                <a:ext cx="9310370" cy="3001518"/>
              </a:xfrm>
              <a:prstGeom prst="rect">
                <a:avLst/>
              </a:prstGeom>
              <a:blipFill>
                <a:blip r:embed="rId3"/>
                <a:stretch>
                  <a:fillRect l="-327" b="-1582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64526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D5E3A76-E44E-45D3-95E1-706564516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932065"/>
          </a:xfrm>
        </p:spPr>
        <p:txBody>
          <a:bodyPr>
            <a:normAutofit/>
          </a:bodyPr>
          <a:lstStyle/>
          <a:p>
            <a:r>
              <a:rPr lang="it-IT" cap="none" dirty="0"/>
              <a:t>Dimensionamento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Segnaposto contenuto 2">
                <a:extLst>
                  <a:ext uri="{FF2B5EF4-FFF2-40B4-BE49-F238E27FC236}">
                    <a16:creationId xmlns:a16="http://schemas.microsoft.com/office/drawing/2014/main" id="{0F4F028C-BAF4-448F-9075-E4787BF026D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50950" y="1789964"/>
                <a:ext cx="9310370" cy="932065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it-IT" sz="1600" dirty="0">
                    <a:solidFill>
                      <a:schemeClr val="tx1"/>
                    </a:solidFill>
                  </a:rPr>
                  <a:t>Per valori di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it-IT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𝐼𝐶𝑀</m:t>
                            </m:r>
                          </m:e>
                          <m:sub/>
                        </m:sSub>
                      </m:sub>
                    </m:sSub>
                  </m:oMath>
                </a14:m>
                <a:r>
                  <a:rPr lang="it-IT" sz="1600" dirty="0">
                    <a:solidFill>
                      <a:schemeClr val="tx1"/>
                    </a:solidFill>
                  </a:rPr>
                  <a:t> vicini 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it-IT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𝐼𝐶𝑀</m:t>
                            </m:r>
                          </m:e>
                          <m:sub>
                            <m:r>
                              <a:rPr lang="it-IT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sub>
                        </m:sSub>
                      </m:sub>
                    </m:sSub>
                  </m:oMath>
                </a14:m>
                <a:r>
                  <a:rPr lang="it-IT" sz="1600" dirty="0">
                    <a:solidFill>
                      <a:schemeClr val="tx1"/>
                    </a:solidFill>
                  </a:rPr>
                  <a:t> e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it-IT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𝐼𝐶𝑀</m:t>
                            </m:r>
                          </m:e>
                          <m:sub>
                            <m:r>
                              <a:rPr lang="it-IT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𝑚𝑖𝑛</m:t>
                            </m:r>
                          </m:sub>
                        </m:sSub>
                      </m:sub>
                    </m:sSub>
                  </m:oMath>
                </a14:m>
                <a:r>
                  <a:rPr lang="it-IT" sz="1600" dirty="0">
                    <a:solidFill>
                      <a:schemeClr val="tx1"/>
                    </a:solidFill>
                  </a:rPr>
                  <a:t> il guadagno tende a diminuire.</a:t>
                </a:r>
              </a:p>
              <a:p>
                <a:pPr marL="0" indent="0">
                  <a:buNone/>
                </a:pPr>
                <a:r>
                  <a:rPr lang="it-IT" sz="1600" dirty="0">
                    <a:solidFill>
                      <a:schemeClr val="tx1"/>
                    </a:solidFill>
                  </a:rPr>
                  <a:t>Si nota come per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it-IT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𝐼𝐶𝑀</m:t>
                            </m:r>
                          </m:e>
                          <m:sub/>
                        </m:sSub>
                      </m:sub>
                    </m:sSub>
                    <m:r>
                      <a:rPr lang="it-IT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 </m:t>
                    </m:r>
                    <m:r>
                      <a:rPr lang="it-IT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it-IT" sz="1600" dirty="0">
                    <a:solidFill>
                      <a:schemeClr val="tx1"/>
                    </a:solidFill>
                  </a:rPr>
                  <a:t>  il guadagno non soddisfa le specifiche</a:t>
                </a:r>
              </a:p>
              <a:p>
                <a:endParaRPr lang="it-IT" sz="16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it-IT" sz="16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it-IT" sz="1600" dirty="0"/>
              </a:p>
            </p:txBody>
          </p:sp>
        </mc:Choice>
        <mc:Fallback>
          <p:sp>
            <p:nvSpPr>
              <p:cNvPr id="4" name="Segnaposto contenuto 2">
                <a:extLst>
                  <a:ext uri="{FF2B5EF4-FFF2-40B4-BE49-F238E27FC236}">
                    <a16:creationId xmlns:a16="http://schemas.microsoft.com/office/drawing/2014/main" id="{0F4F028C-BAF4-448F-9075-E4787BF026D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50950" y="1789964"/>
                <a:ext cx="9310370" cy="932065"/>
              </a:xfrm>
              <a:blipFill>
                <a:blip r:embed="rId2"/>
                <a:stretch>
                  <a:fillRect l="-32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Sottotitolo 2">
                <a:extLst>
                  <a:ext uri="{FF2B5EF4-FFF2-40B4-BE49-F238E27FC236}">
                    <a16:creationId xmlns:a16="http://schemas.microsoft.com/office/drawing/2014/main" id="{5C3A6BD2-06B4-474E-B5AA-18B9AA2265C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50950" y="1204421"/>
                <a:ext cx="8039354" cy="74814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20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8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400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400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it-IT" b="1" dirty="0"/>
                  <a:t>GUADAGNO DIFFERENZIALE FISSANDO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it-IT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𝐼𝐶𝑀</m:t>
                            </m:r>
                          </m:e>
                          <m:sub/>
                        </m:sSub>
                      </m:sub>
                    </m:sSub>
                  </m:oMath>
                </a14:m>
                <a:endParaRPr lang="it-IT" b="1" dirty="0"/>
              </a:p>
            </p:txBody>
          </p:sp>
        </mc:Choice>
        <mc:Fallback>
          <p:sp>
            <p:nvSpPr>
              <p:cNvPr id="5" name="Sottotitolo 2">
                <a:extLst>
                  <a:ext uri="{FF2B5EF4-FFF2-40B4-BE49-F238E27FC236}">
                    <a16:creationId xmlns:a16="http://schemas.microsoft.com/office/drawing/2014/main" id="{5C3A6BD2-06B4-474E-B5AA-18B9AA2265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0950" y="1204421"/>
                <a:ext cx="8039354" cy="748145"/>
              </a:xfrm>
              <a:prstGeom prst="rect">
                <a:avLst/>
              </a:prstGeom>
              <a:blipFill>
                <a:blip r:embed="rId3"/>
                <a:stretch>
                  <a:fillRect l="-758" t="-82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5F48CBAA-A8CD-4F20-BB95-3DB9CFD89E78}"/>
              </a:ext>
            </a:extLst>
          </p:cNvPr>
          <p:cNvSpPr txBox="1">
            <a:spLocks/>
          </p:cNvSpPr>
          <p:nvPr/>
        </p:nvSpPr>
        <p:spPr>
          <a:xfrm>
            <a:off x="1250950" y="2136486"/>
            <a:ext cx="9310370" cy="30015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it-IT" sz="16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it-IT" sz="16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it-IT" sz="16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it-IT" sz="16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it-IT" sz="1600" dirty="0">
              <a:solidFill>
                <a:schemeClr val="tx1"/>
              </a:solidFill>
            </a:endParaRPr>
          </a:p>
          <a:p>
            <a:endParaRPr lang="it-IT" dirty="0"/>
          </a:p>
          <a:p>
            <a:pPr marL="0" indent="0">
              <a:buFont typeface="Arial" panose="020B0604020202020204" pitchFamily="34" charset="0"/>
              <a:buNone/>
            </a:pPr>
            <a:endParaRPr lang="it-IT" dirty="0"/>
          </a:p>
          <a:p>
            <a:endParaRPr lang="it-IT" dirty="0"/>
          </a:p>
          <a:p>
            <a:endParaRPr lang="it-IT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2F00FDD9-69FE-4C3E-8EBE-9566163D39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0950" y="2774602"/>
            <a:ext cx="7726426" cy="328608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Segnaposto contenuto 2">
                <a:extLst>
                  <a:ext uri="{FF2B5EF4-FFF2-40B4-BE49-F238E27FC236}">
                    <a16:creationId xmlns:a16="http://schemas.microsoft.com/office/drawing/2014/main" id="{81CB59A6-22C5-49EF-936E-6913D710A2E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50950" y="6060682"/>
                <a:ext cx="9310370" cy="93206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20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8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400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400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it-IT" sz="1600" dirty="0">
                    <a:solidFill>
                      <a:schemeClr val="tx1"/>
                    </a:solidFill>
                  </a:rPr>
                  <a:t>Si sceglie di lavorare con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it-IT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𝐼𝐶𝑀</m:t>
                            </m:r>
                          </m:e>
                          <m:sub/>
                        </m:sSub>
                      </m:sub>
                    </m:sSub>
                    <m:r>
                      <a:rPr lang="it-IT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=0.2 </m:t>
                    </m:r>
                    <m:r>
                      <a:rPr lang="it-IT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it-IT" sz="1600" b="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it-IT" sz="1600" dirty="0">
                    <a:solidFill>
                      <a:schemeClr val="tx1"/>
                    </a:solidFill>
                  </a:rPr>
                  <a:t>Il resto del dimensionamento verrà fatto considerando tale valore di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it-IT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𝐼𝐶𝑀</m:t>
                            </m:r>
                          </m:e>
                          <m:sub/>
                        </m:sSub>
                      </m:sub>
                    </m:sSub>
                  </m:oMath>
                </a14:m>
                <a:r>
                  <a:rPr lang="it-IT" sz="1600" dirty="0">
                    <a:solidFill>
                      <a:schemeClr val="tx1"/>
                    </a:solidFill>
                  </a:rPr>
                  <a:t> 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it-IT" sz="1600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it-IT" sz="1600" dirty="0"/>
              </a:p>
            </p:txBody>
          </p:sp>
        </mc:Choice>
        <mc:Fallback>
          <p:sp>
            <p:nvSpPr>
              <p:cNvPr id="9" name="Segnaposto contenuto 2">
                <a:extLst>
                  <a:ext uri="{FF2B5EF4-FFF2-40B4-BE49-F238E27FC236}">
                    <a16:creationId xmlns:a16="http://schemas.microsoft.com/office/drawing/2014/main" id="{81CB59A6-22C5-49EF-936E-6913D710A2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0950" y="6060682"/>
                <a:ext cx="9310370" cy="932065"/>
              </a:xfrm>
              <a:prstGeom prst="rect">
                <a:avLst/>
              </a:prstGeom>
              <a:blipFill>
                <a:blip r:embed="rId5"/>
                <a:stretch>
                  <a:fillRect l="-32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1" name="Tabella 11">
                <a:extLst>
                  <a:ext uri="{FF2B5EF4-FFF2-40B4-BE49-F238E27FC236}">
                    <a16:creationId xmlns:a16="http://schemas.microsoft.com/office/drawing/2014/main" id="{4478FE34-54E8-4DA9-A77B-D8EF079C565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29355411"/>
                  </p:ext>
                </p:extLst>
              </p:nvPr>
            </p:nvGraphicFramePr>
            <p:xfrm>
              <a:off x="9162288" y="1314450"/>
              <a:ext cx="2450592" cy="469798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91076">
                      <a:extLst>
                        <a:ext uri="{9D8B030D-6E8A-4147-A177-3AD203B41FA5}">
                          <a16:colId xmlns:a16="http://schemas.microsoft.com/office/drawing/2014/main" val="3729728205"/>
                        </a:ext>
                      </a:extLst>
                    </a:gridCol>
                    <a:gridCol w="1359516">
                      <a:extLst>
                        <a:ext uri="{9D8B030D-6E8A-4147-A177-3AD203B41FA5}">
                          <a16:colId xmlns:a16="http://schemas.microsoft.com/office/drawing/2014/main" val="2429155659"/>
                        </a:ext>
                      </a:extLst>
                    </a:gridCol>
                  </a:tblGrid>
                  <a:tr h="352157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it-IT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t-IT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𝐼𝐶𝑀</m:t>
                                        </m:r>
                                      </m:e>
                                      <m:sub/>
                                    </m:sSub>
                                  </m:sub>
                                </m:sSub>
                                <m:r>
                                  <a:rPr lang="it-IT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m:rPr>
                                    <m:sty m:val="p"/>
                                  </m:rPr>
                                  <a:rPr lang="it-IT" sz="18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V</m:t>
                                </m:r>
                                <m:r>
                                  <a:rPr lang="it-IT" sz="18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it-IT" sz="180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ar-AE" sz="18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Arial"/>
                                    </a:rPr>
                                  </m:ctrlPr>
                                </m:sSubPr>
                                <m:e>
                                  <m:r>
                                    <a:rPr lang="ar-AE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Arial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ar-AE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Arial"/>
                                    </a:rPr>
                                    <m:t>𝑑𝑑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ar-AE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Arial"/>
                                    </a:rPr>
                                  </m:ctrlPr>
                                </m:dPr>
                                <m:e>
                                  <m:r>
                                    <a:rPr lang="ar-AE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Arial"/>
                                    </a:rPr>
                                    <m:t>0</m:t>
                                  </m:r>
                                </m:e>
                              </m:d>
                              <m:r>
                                <a:rPr lang="it-IT" sz="1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  <m:t> [</m:t>
                              </m:r>
                              <m:r>
                                <a:rPr lang="it-IT" sz="1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  <m:t>𝒅𝑩</m:t>
                              </m:r>
                              <m:r>
                                <a:rPr lang="it-IT" sz="1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  <m:t>]</m:t>
                              </m:r>
                            </m:oMath>
                          </a14:m>
                          <a:r>
                            <a:rPr lang="it-IT" dirty="0"/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09033484"/>
                      </a:ext>
                    </a:extLst>
                  </a:tr>
                  <a:tr h="3521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0.0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69.167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98402113"/>
                      </a:ext>
                    </a:extLst>
                  </a:tr>
                  <a:tr h="3521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0.2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88.565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47967682"/>
                      </a:ext>
                    </a:extLst>
                  </a:tr>
                  <a:tr h="3521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0.4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91.26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85218564"/>
                      </a:ext>
                    </a:extLst>
                  </a:tr>
                  <a:tr h="3521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0.6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92.607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81680501"/>
                      </a:ext>
                    </a:extLst>
                  </a:tr>
                  <a:tr h="3521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0.8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93.762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95495496"/>
                      </a:ext>
                    </a:extLst>
                  </a:tr>
                  <a:tr h="3521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1.0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94.614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62258742"/>
                      </a:ext>
                    </a:extLst>
                  </a:tr>
                  <a:tr h="3521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1.2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95.248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56782375"/>
                      </a:ext>
                    </a:extLst>
                  </a:tr>
                  <a:tr h="3521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1.4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95.695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45771333"/>
                      </a:ext>
                    </a:extLst>
                  </a:tr>
                  <a:tr h="3521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1.6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95.961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11805801"/>
                      </a:ext>
                    </a:extLst>
                  </a:tr>
                  <a:tr h="3521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1.8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96.034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83088641"/>
                      </a:ext>
                    </a:extLst>
                  </a:tr>
                  <a:tr h="3521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2.0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95.875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9830119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1" name="Tabella 11">
                <a:extLst>
                  <a:ext uri="{FF2B5EF4-FFF2-40B4-BE49-F238E27FC236}">
                    <a16:creationId xmlns:a16="http://schemas.microsoft.com/office/drawing/2014/main" id="{4478FE34-54E8-4DA9-A77B-D8EF079C565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29355411"/>
                  </p:ext>
                </p:extLst>
              </p:nvPr>
            </p:nvGraphicFramePr>
            <p:xfrm>
              <a:off x="9162288" y="1314450"/>
              <a:ext cx="2450592" cy="469798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91076">
                      <a:extLst>
                        <a:ext uri="{9D8B030D-6E8A-4147-A177-3AD203B41FA5}">
                          <a16:colId xmlns:a16="http://schemas.microsoft.com/office/drawing/2014/main" val="3729728205"/>
                        </a:ext>
                      </a:extLst>
                    </a:gridCol>
                    <a:gridCol w="1359516">
                      <a:extLst>
                        <a:ext uri="{9D8B030D-6E8A-4147-A177-3AD203B41FA5}">
                          <a16:colId xmlns:a16="http://schemas.microsoft.com/office/drawing/2014/main" val="2429155659"/>
                        </a:ext>
                      </a:extLst>
                    </a:gridCol>
                  </a:tblGrid>
                  <a:tr h="674624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6"/>
                          <a:stretch>
                            <a:fillRect l="-1117" t="-901" r="-127374" b="-6090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6"/>
                          <a:stretch>
                            <a:fillRect l="-81166" t="-901" r="-2242" b="-60900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0903348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0.0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69.167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9840211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0.2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88.565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4796768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0.4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91.26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8521856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0.6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92.607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8168050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0.8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93.762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9549549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1.0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94.614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6225874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1.2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95.248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5678237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1.4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95.695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4577133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1.6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95.961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1180580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1.8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96.034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8308864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2.0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95.875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9830119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1997474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D5E3A76-E44E-45D3-95E1-706564516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932065"/>
          </a:xfrm>
        </p:spPr>
        <p:txBody>
          <a:bodyPr>
            <a:normAutofit/>
          </a:bodyPr>
          <a:lstStyle/>
          <a:p>
            <a:r>
              <a:rPr lang="it-IT" cap="none" dirty="0"/>
              <a:t>Dimensionamento</a:t>
            </a:r>
          </a:p>
        </p:txBody>
      </p:sp>
      <p:sp>
        <p:nvSpPr>
          <p:cNvPr id="5" name="Sottotitolo 2">
            <a:extLst>
              <a:ext uri="{FF2B5EF4-FFF2-40B4-BE49-F238E27FC236}">
                <a16:creationId xmlns:a16="http://schemas.microsoft.com/office/drawing/2014/main" id="{5C3A6BD2-06B4-474E-B5AA-18B9AA2265CB}"/>
              </a:ext>
            </a:extLst>
          </p:cNvPr>
          <p:cNvSpPr txBox="1">
            <a:spLocks/>
          </p:cNvSpPr>
          <p:nvPr/>
        </p:nvSpPr>
        <p:spPr>
          <a:xfrm>
            <a:off x="1250950" y="1204421"/>
            <a:ext cx="6411722" cy="7481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b="1" dirty="0"/>
              <a:t>MARGINE DI FASE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Segnaposto contenuto 2">
                <a:extLst>
                  <a:ext uri="{FF2B5EF4-FFF2-40B4-BE49-F238E27FC236}">
                    <a16:creationId xmlns:a16="http://schemas.microsoft.com/office/drawing/2014/main" id="{5F48CBAA-A8CD-4F20-BB95-3DB9CFD89E7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50950" y="2136486"/>
                <a:ext cx="9310370" cy="411953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20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8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400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400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it-IT" sz="1400" dirty="0">
                    <a:solidFill>
                      <a:schemeClr val="tx1"/>
                    </a:solidFill>
                  </a:rPr>
                  <a:t>Per definire i valori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it-IT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it-IT" sz="1400" dirty="0">
                    <a:solidFill>
                      <a:schemeClr val="tx1"/>
                    </a:solidFill>
                  </a:rPr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it-IT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it-IT" sz="1400" dirty="0">
                    <a:solidFill>
                      <a:schemeClr val="tx1"/>
                    </a:solidFill>
                  </a:rPr>
                  <a:t>  è necessario rispettare la condizione sul margine di fase (</a:t>
                </a:r>
                <a14:m>
                  <m:oMath xmlns:m="http://schemas.openxmlformats.org/officeDocument/2006/math">
                    <m:r>
                      <a:rPr lang="it-IT" sz="1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it-IT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it-IT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&gt;70°)</m:t>
                    </m:r>
                  </m:oMath>
                </a14:m>
                <a:endParaRPr lang="it-IT" sz="14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it-IT" sz="1400" dirty="0">
                    <a:solidFill>
                      <a:schemeClr val="tx1"/>
                    </a:solidFill>
                  </a:rPr>
                  <a:t>Si è imposto un </a:t>
                </a:r>
                <a:r>
                  <a:rPr lang="it-IT" sz="1400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PM = 80°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it-IT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𝑃𝑀</m:t>
                    </m:r>
                    <m:r>
                      <a:rPr lang="it-IT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=90−</m:t>
                    </m:r>
                    <m:func>
                      <m:funcPr>
                        <m:ctrlPr>
                          <a:rPr lang="it-IT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it-IT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it-IT" sz="1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tan</m:t>
                            </m:r>
                          </m:e>
                          <m:sup>
                            <m:r>
                              <a:rPr lang="it-IT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fName>
                      <m:e>
                        <m:f>
                          <m:fPr>
                            <m:ctrlPr>
                              <a:rPr lang="it-IT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it-IT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it-IT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it-IT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it-IT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it-IT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  <m:r>
                          <a:rPr lang="it-IT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it-IT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it-IT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it-IT" sz="14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tan</m:t>
                                </m:r>
                              </m:e>
                              <m:sup>
                                <m:r>
                                  <a:rPr lang="it-IT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</m:fName>
                          <m:e>
                            <m:f>
                              <m:fPr>
                                <m:ctrlPr>
                                  <a:rPr lang="it-IT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it-IT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it-IT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it-IT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it-IT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sub>
                                </m:sSub>
                              </m:den>
                            </m:f>
                          </m:e>
                        </m:func>
                      </m:e>
                    </m:func>
                  </m:oMath>
                </a14:m>
                <a:r>
                  <a:rPr lang="it-IT" sz="1400" b="0" dirty="0">
                    <a:solidFill>
                      <a:schemeClr val="tx1"/>
                    </a:solidFill>
                  </a:rPr>
                  <a:t>  </a:t>
                </a:r>
              </a:p>
              <a:p>
                <a:pPr marL="0" indent="0">
                  <a:buNone/>
                </a:pPr>
                <a:r>
                  <a:rPr lang="it-IT" sz="1400" dirty="0">
                    <a:solidFill>
                      <a:schemeClr val="tx1"/>
                    </a:solidFill>
                  </a:rPr>
                  <a:t>Considerando che l’effetto dello zero reale negativo può solo migliorare il margine di fase si impone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it-IT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it-IT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it-IT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it-IT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t-IT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 </m:t>
                      </m:r>
                      <m:func>
                        <m:funcPr>
                          <m:ctrlPr>
                            <a:rPr lang="it-IT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t-IT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tan</m:t>
                          </m:r>
                        </m:fName>
                        <m:e>
                          <m:r>
                            <a:rPr lang="it-IT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it-IT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func>
                      <m:r>
                        <a:rPr lang="it-IT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1.28 </m:t>
                      </m:r>
                      <m:r>
                        <a:rPr lang="it-IT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𝑀𝐻𝑧</m:t>
                      </m:r>
                    </m:oMath>
                  </m:oMathPara>
                </a14:m>
                <a:endParaRPr lang="it-IT" sz="14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it-IT" sz="1400" dirty="0">
                    <a:solidFill>
                      <a:schemeClr val="tx1"/>
                    </a:solidFill>
                  </a:rPr>
                  <a:t>Dove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it-IT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it-IT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it-IT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t-IT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it-IT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it-IT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it-IT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num>
                      <m:den>
                        <m:r>
                          <a:rPr lang="it-IT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it-IT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it-IT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it-IT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it-IT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sub>
                        </m:sSub>
                      </m:den>
                    </m:f>
                    <m:r>
                      <a:rPr lang="it-IT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=7.20</m:t>
                    </m:r>
                    <m:r>
                      <a:rPr lang="it-IT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𝑀𝐻𝑧</m:t>
                    </m:r>
                  </m:oMath>
                </a14:m>
                <a:endParaRPr lang="it-IT" sz="1400" i="1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it-IT" sz="1400" dirty="0">
                    <a:solidFill>
                      <a:schemeClr val="tx1"/>
                    </a:solidFill>
                  </a:rPr>
                  <a:t>Quindi</a:t>
                </a:r>
              </a:p>
              <a:p>
                <a:pPr marL="0" indent="0">
                  <a:buNone/>
                </a:pPr>
                <a:r>
                  <a:rPr lang="it-IT" sz="14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it-IT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it-IT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t-IT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it-IT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it-IT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it-IT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it-IT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it-IT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ω</m:t>
                            </m:r>
                            <m:r>
                              <a:rPr lang="it-IT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  <m:sub>
                            <m:r>
                              <a:rPr lang="it-IT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den>
                    </m:f>
                    <m:r>
                      <a:rPr lang="it-IT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t-IT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7.29</m:t>
                        </m:r>
                        <m:r>
                          <a:rPr lang="it-IT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  <m:sSup>
                          <m:sSupPr>
                            <m:ctrlPr>
                              <a:rPr lang="it-IT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it-IT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it-IT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p>
                        </m:sSup>
                      </m:num>
                      <m:den>
                        <m:r>
                          <a:rPr lang="it-IT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it-IT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it-IT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∗8.01∗</m:t>
                        </m:r>
                        <m:sSup>
                          <m:sSupPr>
                            <m:ctrlPr>
                              <a:rPr lang="it-IT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it-IT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</m:sup>
                        </m:sSup>
                      </m:den>
                    </m:f>
                    <m:r>
                      <a:rPr lang="it-IT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9</m:t>
                    </m:r>
                    <m:r>
                      <a:rPr lang="it-IT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it-IT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10</m:t>
                    </m:r>
                    <m:r>
                      <a:rPr lang="it-IT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𝑝𝐹</m:t>
                    </m:r>
                    <m:r>
                      <a:rPr lang="it-IT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                  </m:t>
                    </m:r>
                    <m:sSub>
                      <m:sSubPr>
                        <m:ctrlPr>
                          <a:rPr lang="it-IT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sSub>
                          <m:sSubPr>
                            <m:ctrlPr>
                              <a:rPr lang="it-IT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it-IT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𝑚𝑖𝑛</m:t>
                            </m:r>
                          </m:sub>
                        </m:sSub>
                      </m:sub>
                    </m:sSub>
                    <m:r>
                      <a:rPr lang="it-IT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f>
                      <m:fPr>
                        <m:ctrlPr>
                          <a:rPr lang="it-IT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it-IT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it-IT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it-IT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den>
                    </m:f>
                    <m:r>
                      <a:rPr lang="it-IT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=</m:t>
                    </m:r>
                    <m:f>
                      <m:fPr>
                        <m:ctrlPr>
                          <a:rPr lang="it-IT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it-IT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2.26</m:t>
                        </m:r>
                        <m:r>
                          <a:rPr lang="it-IT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  <m:sSup>
                          <m:sSupPr>
                            <m:ctrlPr>
                              <a:rPr lang="it-IT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it-IT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it-IT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den>
                    </m:f>
                    <m:r>
                      <a:rPr lang="it-IT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4.42 </m:t>
                    </m:r>
                    <m:r>
                      <m:rPr>
                        <m:sty m:val="p"/>
                      </m:rPr>
                      <a:rPr lang="it-IT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k</m:t>
                    </m:r>
                    <m:r>
                      <m:rPr>
                        <m:sty m:val="p"/>
                      </m:rPr>
                      <a:rPr lang="it-IT" sz="14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Ω</m:t>
                    </m:r>
                    <m:r>
                      <a:rPr lang="it-IT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it-IT" sz="1400">
                        <a:solidFill>
                          <a:schemeClr val="tx1"/>
                        </a:solidFill>
                      </a:rPr>
                      <m:t> </m:t>
                    </m:r>
                  </m:oMath>
                </a14:m>
                <a:r>
                  <a:rPr lang="it-IT" sz="1400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</a:t>
                </a:r>
                <a:r>
                  <a:rPr lang="it-IT" sz="14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it-IT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it-IT" sz="1400" dirty="0">
                    <a:solidFill>
                      <a:schemeClr val="tx1"/>
                    </a:solidFill>
                  </a:rPr>
                  <a:t>=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6.64</m:t>
                    </m:r>
                    <m:r>
                      <a:rPr lang="it-IT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m:rPr>
                        <m:sty m:val="p"/>
                      </m:rPr>
                      <a:rPr lang="it-IT" sz="14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endParaRPr lang="it-IT" sz="14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it-IT" sz="14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it-IT" sz="1400" b="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it-IT" sz="1400" b="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it-IT" sz="14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it-IT" sz="14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it-IT" sz="14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it-IT" sz="1400" dirty="0">
                  <a:solidFill>
                    <a:schemeClr val="tx1"/>
                  </a:solidFill>
                </a:endParaRPr>
              </a:p>
              <a:p>
                <a:endParaRPr lang="it-IT" sz="1400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it-IT" sz="1400" dirty="0"/>
              </a:p>
              <a:p>
                <a:endParaRPr lang="it-IT" sz="1400" dirty="0"/>
              </a:p>
              <a:p>
                <a:endParaRPr lang="it-IT" sz="1400" dirty="0"/>
              </a:p>
            </p:txBody>
          </p:sp>
        </mc:Choice>
        <mc:Fallback>
          <p:sp>
            <p:nvSpPr>
              <p:cNvPr id="6" name="Segnaposto contenuto 2">
                <a:extLst>
                  <a:ext uri="{FF2B5EF4-FFF2-40B4-BE49-F238E27FC236}">
                    <a16:creationId xmlns:a16="http://schemas.microsoft.com/office/drawing/2014/main" id="{5F48CBAA-A8CD-4F20-BB95-3DB9CFD89E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0950" y="2136486"/>
                <a:ext cx="9310370" cy="4119534"/>
              </a:xfrm>
              <a:prstGeom prst="rect">
                <a:avLst/>
              </a:prstGeom>
              <a:blipFill>
                <a:blip r:embed="rId2"/>
                <a:stretch>
                  <a:fillRect l="-19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8" name="Tabella 8">
                <a:extLst>
                  <a:ext uri="{FF2B5EF4-FFF2-40B4-BE49-F238E27FC236}">
                    <a16:creationId xmlns:a16="http://schemas.microsoft.com/office/drawing/2014/main" id="{E130EE7B-7900-4992-85A4-4DDA6D70397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50879857"/>
                  </p:ext>
                </p:extLst>
              </p:nvPr>
            </p:nvGraphicFramePr>
            <p:xfrm>
              <a:off x="1567180" y="5381852"/>
              <a:ext cx="8128000" cy="75615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32000">
                      <a:extLst>
                        <a:ext uri="{9D8B030D-6E8A-4147-A177-3AD203B41FA5}">
                          <a16:colId xmlns:a16="http://schemas.microsoft.com/office/drawing/2014/main" val="3120636642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1264776327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1057548482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2140278915"/>
                        </a:ext>
                      </a:extLst>
                    </a:gridCol>
                  </a:tblGrid>
                  <a:tr h="31675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it-IT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𝒑</m:t>
                                    </m:r>
                                    <m:r>
                                      <a:rPr lang="it-IT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it-IT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it-IT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𝒛</m:t>
                                    </m:r>
                                    <m:r>
                                      <a:rPr lang="it-IT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it-IT" sz="18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𝒑</m:t>
                                    </m:r>
                                    <m:r>
                                      <a:rPr lang="it-IT" sz="18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81345681"/>
                      </a:ext>
                    </a:extLst>
                  </a:tr>
                  <a:tr h="29676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60.5 </m:t>
                                </m:r>
                                <m:r>
                                  <a:rPr lang="it-IT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𝐻𝑧</m:t>
                                </m:r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1.28 </m:t>
                                </m:r>
                                <m:r>
                                  <a:rPr lang="it-IT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𝑀𝐻𝑧</m:t>
                                </m:r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3.95 </m:t>
                                </m:r>
                                <m:r>
                                  <a:rPr lang="it-IT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𝑀𝐻𝑧</m:t>
                                </m:r>
                              </m:oMath>
                            </m:oMathPara>
                          </a14:m>
                          <a:endParaRPr lang="it-IT" sz="180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7.20</m:t>
                                </m:r>
                                <m:r>
                                  <a:rPr lang="it-IT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it-IT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𝑀𝐻𝑧</m:t>
                                </m:r>
                              </m:oMath>
                            </m:oMathPara>
                          </a14:m>
                          <a:endParaRPr lang="it-IT" sz="180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610541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8" name="Tabella 8">
                <a:extLst>
                  <a:ext uri="{FF2B5EF4-FFF2-40B4-BE49-F238E27FC236}">
                    <a16:creationId xmlns:a16="http://schemas.microsoft.com/office/drawing/2014/main" id="{E130EE7B-7900-4992-85A4-4DDA6D70397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50879857"/>
                  </p:ext>
                </p:extLst>
              </p:nvPr>
            </p:nvGraphicFramePr>
            <p:xfrm>
              <a:off x="1567180" y="5381852"/>
              <a:ext cx="8128000" cy="75615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32000">
                      <a:extLst>
                        <a:ext uri="{9D8B030D-6E8A-4147-A177-3AD203B41FA5}">
                          <a16:colId xmlns:a16="http://schemas.microsoft.com/office/drawing/2014/main" val="3120636642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1264776327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1057548482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2140278915"/>
                        </a:ext>
                      </a:extLst>
                    </a:gridCol>
                  </a:tblGrid>
                  <a:tr h="390398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299" t="-1538" r="-300599" b="-953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100601" t="-1538" r="-201502" b="-953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1538" r="-100898" b="-953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300901" t="-1538" r="-1201" b="-9538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8134568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299" t="-110000" r="-300599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100601" t="-110000" r="-201502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110000" r="-100898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300901" t="-110000" r="-1201" b="-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610541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1702890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D5E3A76-E44E-45D3-95E1-706564516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932065"/>
          </a:xfrm>
        </p:spPr>
        <p:txBody>
          <a:bodyPr>
            <a:normAutofit/>
          </a:bodyPr>
          <a:lstStyle/>
          <a:p>
            <a:r>
              <a:rPr lang="it-IT" cap="none" dirty="0"/>
              <a:t>Risultati Simulazione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Segnaposto contenuto 2">
                <a:extLst>
                  <a:ext uri="{FF2B5EF4-FFF2-40B4-BE49-F238E27FC236}">
                    <a16:creationId xmlns:a16="http://schemas.microsoft.com/office/drawing/2014/main" id="{0F4F028C-BAF4-448F-9075-E4787BF026D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50950" y="1709928"/>
                <a:ext cx="9310370" cy="4827989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it-IT" sz="1200" dirty="0">
                    <a:solidFill>
                      <a:schemeClr val="tx1"/>
                    </a:solidFill>
                  </a:rPr>
                  <a:t>I rapporti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ar-AE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ar-AE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num>
                      <m:den>
                        <m:r>
                          <a:rPr lang="ar-AE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den>
                    </m:f>
                  </m:oMath>
                </a14:m>
                <a:r>
                  <a:rPr lang="it-IT" sz="1200" dirty="0">
                    <a:solidFill>
                      <a:schemeClr val="tx1"/>
                    </a:solidFill>
                  </a:rPr>
                  <a:t> dei MOS sono diversi da quelli ottenuti con il dimensionamento </a:t>
                </a:r>
              </a:p>
              <a:p>
                <a:pPr>
                  <a:buFont typeface="Wingdings" panose="05000000000000000000" pitchFamily="2" charset="2"/>
                  <a:buChar char="à"/>
                </a:pPr>
                <a:r>
                  <a:rPr lang="it-IT" sz="1200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è necessario verificare che i transistor cosi ottenuti rispettino comunque le specifiche:</a:t>
                </a:r>
              </a:p>
              <a:p>
                <a:pPr marL="0" indent="0">
                  <a:buNone/>
                </a:pPr>
                <a:r>
                  <a:rPr lang="it-IT" sz="1200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si potrebbero ottenere GVO più bassi e quindi trovarsi al limite della zona di forte inversione</a:t>
                </a:r>
                <a:endParaRPr lang="it-IT" sz="1400" dirty="0">
                  <a:solidFill>
                    <a:schemeClr val="tx1"/>
                  </a:solidFill>
                  <a:sym typeface="Wingdings" panose="05000000000000000000" pitchFamily="2" charset="2"/>
                </a:endParaRPr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ar-AE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𝐺𝑉</m:t>
                        </m:r>
                        <m:r>
                          <a:rPr lang="it-IT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</m:d>
                  </m:oMath>
                </a14:m>
                <a:r>
                  <a:rPr lang="ar-AE" sz="12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t-IT" sz="12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sz="1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it-IT" sz="1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it-IT" sz="1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15</m:t>
                    </m:r>
                    <m:r>
                      <a:rPr lang="it-IT" sz="1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sz="1200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V  (teorico)</a:t>
                </a:r>
              </a:p>
              <a:p>
                <a:pPr marL="0" indent="0">
                  <a:buNone/>
                </a:pPr>
                <a:endParaRPr lang="it-IT" sz="16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it-IT" dirty="0">
                  <a:solidFill>
                    <a:schemeClr val="tx1"/>
                  </a:solidFill>
                </a:endParaRPr>
              </a:p>
              <a:p>
                <a:endParaRPr lang="it-IT" dirty="0">
                  <a:solidFill>
                    <a:schemeClr val="tx1"/>
                  </a:solidFill>
                </a:endParaRPr>
              </a:p>
              <a:p>
                <a:endParaRPr lang="it-IT" dirty="0">
                  <a:solidFill>
                    <a:schemeClr val="tx1"/>
                  </a:solidFill>
                </a:endParaRPr>
              </a:p>
              <a:p>
                <a:endParaRPr lang="it-IT" sz="1600" dirty="0">
                  <a:solidFill>
                    <a:schemeClr val="tx1"/>
                  </a:solidFill>
                </a:endParaRPr>
              </a:p>
              <a:p>
                <a:r>
                  <a:rPr lang="it-IT" sz="1200" dirty="0">
                    <a:solidFill>
                      <a:schemeClr val="tx1"/>
                    </a:solidFill>
                  </a:rPr>
                  <a:t>I valori di</a:t>
                </a:r>
                <a:r>
                  <a:rPr lang="ar-AE" sz="12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ar-AE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𝐺𝑉</m:t>
                    </m:r>
                    <m:r>
                      <a:rPr lang="it-IT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ar-AE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sz="1200" dirty="0">
                    <a:solidFill>
                      <a:schemeClr val="tx1"/>
                    </a:solidFill>
                  </a:rPr>
                  <a:t>ottenuti in simulazione consentono di mantenere i MOS in </a:t>
                </a:r>
                <a:r>
                  <a:rPr lang="it-IT" sz="1200" dirty="0" err="1">
                    <a:solidFill>
                      <a:schemeClr val="tx1"/>
                    </a:solidFill>
                  </a:rPr>
                  <a:t>f.i</a:t>
                </a:r>
                <a:endParaRPr lang="it-IT" sz="12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it-IT" sz="1200" dirty="0">
                    <a:solidFill>
                      <a:schemeClr val="tx1"/>
                    </a:solidFill>
                  </a:rPr>
                  <a:t>    garantendo un guadagno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ar-AE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𝐴</m:t>
                        </m:r>
                      </m:e>
                      <m:sub>
                        <m:r>
                          <a:rPr lang="ar-AE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𝑑𝑑</m:t>
                        </m:r>
                      </m:sub>
                    </m:sSub>
                    <m:d>
                      <m:dPr>
                        <m:ctrlPr>
                          <a:rPr lang="ar-AE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dPr>
                      <m:e>
                        <m:r>
                          <a:rPr lang="ar-AE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0</m:t>
                        </m:r>
                      </m:e>
                    </m:d>
                    <m:r>
                      <a:rPr lang="ar-AE" sz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=</m:t>
                    </m:r>
                    <m:r>
                      <a:rPr lang="it-IT" sz="1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88</m:t>
                    </m:r>
                    <m:r>
                      <a:rPr lang="it-IT" sz="1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.</m:t>
                    </m:r>
                    <m:r>
                      <a:rPr lang="it-IT" sz="1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30</m:t>
                    </m:r>
                    <m:r>
                      <a:rPr lang="it-IT" sz="1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 </m:t>
                    </m:r>
                    <m:r>
                      <m:rPr>
                        <m:sty m:val="p"/>
                      </m:rPr>
                      <a:rPr lang="it-IT" sz="1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dB</m:t>
                    </m:r>
                  </m:oMath>
                </a14:m>
                <a:r>
                  <a:rPr lang="it-IT" sz="1200" dirty="0">
                    <a:solidFill>
                      <a:schemeClr val="tx1"/>
                    </a:solidFill>
                  </a:rPr>
                  <a:t>   ( &gt;86 dB da specifiche)</a:t>
                </a:r>
              </a:p>
              <a:p>
                <a:r>
                  <a:rPr lang="it-IT" sz="1200" dirty="0">
                    <a:solidFill>
                      <a:schemeClr val="tx1"/>
                    </a:solidFill>
                  </a:rPr>
                  <a:t>I valori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it-IT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𝐼𝐶𝑀</m:t>
                            </m:r>
                          </m:e>
                          <m:sub>
                            <m:r>
                              <a:rPr lang="it-IT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𝑚𝑖𝑛</m:t>
                            </m:r>
                          </m:sub>
                        </m:sSub>
                      </m:sub>
                    </m:sSub>
                    <m:r>
                      <a:rPr lang="it-IT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sz="1200" dirty="0">
                    <a:solidFill>
                      <a:schemeClr val="tx1"/>
                    </a:solidFill>
                  </a:rPr>
                  <a:t>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it-IT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𝐼𝐶𝑀</m:t>
                            </m:r>
                          </m:e>
                          <m:sub>
                            <m:r>
                              <a:rPr lang="it-IT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sub>
                        </m:sSub>
                      </m:sub>
                    </m:sSub>
                    <m:r>
                      <a:rPr lang="it-IT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sz="1200" dirty="0">
                    <a:solidFill>
                      <a:schemeClr val="tx1"/>
                    </a:solidFill>
                  </a:rPr>
                  <a:t>dipendono da </a:t>
                </a:r>
                <a14:m>
                  <m:oMath xmlns:m="http://schemas.openxmlformats.org/officeDocument/2006/math">
                    <m:r>
                      <a:rPr lang="ar-AE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𝐺𝑉</m:t>
                    </m:r>
                    <m:r>
                      <a:rPr lang="it-IT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it-IT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sz="1200" dirty="0">
                    <a:solidFill>
                      <a:schemeClr val="tx1"/>
                    </a:solidFill>
                  </a:rPr>
                  <a:t>.  Si ottiene: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it-IT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𝐼𝐶𝑀</m:t>
                            </m:r>
                          </m:e>
                          <m:sub>
                            <m:r>
                              <a:rPr lang="it-IT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𝑚𝑖𝑛</m:t>
                            </m:r>
                          </m:sub>
                        </m:sSub>
                      </m:sub>
                    </m:sSub>
                    <m:r>
                      <a:rPr lang="it-IT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r>
                      <a:rPr lang="it-IT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it-IT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it-IT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007</m:t>
                    </m:r>
                    <m:r>
                      <a:rPr lang="it-IT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it-IT" sz="1200" b="0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it-IT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𝐼𝐶𝑀</m:t>
                            </m:r>
                          </m:e>
                          <m:sub>
                            <m:r>
                              <a:rPr lang="it-IT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sub>
                        </m:sSub>
                      </m:sub>
                    </m:sSub>
                    <m:r>
                      <a:rPr lang="it-IT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it-IT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it-IT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237</m:t>
                    </m:r>
                    <m:r>
                      <a:rPr lang="it-IT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it-IT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Segnaposto contenuto 2">
                <a:extLst>
                  <a:ext uri="{FF2B5EF4-FFF2-40B4-BE49-F238E27FC236}">
                    <a16:creationId xmlns:a16="http://schemas.microsoft.com/office/drawing/2014/main" id="{0F4F028C-BAF4-448F-9075-E4787BF026D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50950" y="1709928"/>
                <a:ext cx="9310370" cy="4827989"/>
              </a:xfrm>
              <a:blipFill>
                <a:blip r:embed="rId2"/>
                <a:stretch>
                  <a:fillRect t="-493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ottotitolo 2">
            <a:extLst>
              <a:ext uri="{FF2B5EF4-FFF2-40B4-BE49-F238E27FC236}">
                <a16:creationId xmlns:a16="http://schemas.microsoft.com/office/drawing/2014/main" id="{5C3A6BD2-06B4-474E-B5AA-18B9AA2265CB}"/>
              </a:ext>
            </a:extLst>
          </p:cNvPr>
          <p:cNvSpPr txBox="1">
            <a:spLocks/>
          </p:cNvSpPr>
          <p:nvPr/>
        </p:nvSpPr>
        <p:spPr>
          <a:xfrm>
            <a:off x="1250950" y="1204421"/>
            <a:ext cx="6411722" cy="7481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it-IT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Tabella 9">
                <a:extLst>
                  <a:ext uri="{FF2B5EF4-FFF2-40B4-BE49-F238E27FC236}">
                    <a16:creationId xmlns:a16="http://schemas.microsoft.com/office/drawing/2014/main" id="{E6E84254-ADF6-480E-96F4-612020D8C6B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31688757"/>
                  </p:ext>
                </p:extLst>
              </p:nvPr>
            </p:nvGraphicFramePr>
            <p:xfrm>
              <a:off x="1263142" y="3043429"/>
              <a:ext cx="8127999" cy="160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49096">
                      <a:extLst>
                        <a:ext uri="{9D8B030D-6E8A-4147-A177-3AD203B41FA5}">
                          <a16:colId xmlns:a16="http://schemas.microsoft.com/office/drawing/2014/main" val="689287310"/>
                        </a:ext>
                      </a:extLst>
                    </a:gridCol>
                    <a:gridCol w="657126">
                      <a:extLst>
                        <a:ext uri="{9D8B030D-6E8A-4147-A177-3AD203B41FA5}">
                          <a16:colId xmlns:a16="http://schemas.microsoft.com/office/drawing/2014/main" val="1802505766"/>
                        </a:ext>
                      </a:extLst>
                    </a:gridCol>
                    <a:gridCol w="903111">
                      <a:extLst>
                        <a:ext uri="{9D8B030D-6E8A-4147-A177-3AD203B41FA5}">
                          <a16:colId xmlns:a16="http://schemas.microsoft.com/office/drawing/2014/main" val="2559776546"/>
                        </a:ext>
                      </a:extLst>
                    </a:gridCol>
                    <a:gridCol w="903111">
                      <a:extLst>
                        <a:ext uri="{9D8B030D-6E8A-4147-A177-3AD203B41FA5}">
                          <a16:colId xmlns:a16="http://schemas.microsoft.com/office/drawing/2014/main" val="3514583897"/>
                        </a:ext>
                      </a:extLst>
                    </a:gridCol>
                    <a:gridCol w="903111">
                      <a:extLst>
                        <a:ext uri="{9D8B030D-6E8A-4147-A177-3AD203B41FA5}">
                          <a16:colId xmlns:a16="http://schemas.microsoft.com/office/drawing/2014/main" val="1778491583"/>
                        </a:ext>
                      </a:extLst>
                    </a:gridCol>
                    <a:gridCol w="903111">
                      <a:extLst>
                        <a:ext uri="{9D8B030D-6E8A-4147-A177-3AD203B41FA5}">
                          <a16:colId xmlns:a16="http://schemas.microsoft.com/office/drawing/2014/main" val="2365437626"/>
                        </a:ext>
                      </a:extLst>
                    </a:gridCol>
                    <a:gridCol w="903111">
                      <a:extLst>
                        <a:ext uri="{9D8B030D-6E8A-4147-A177-3AD203B41FA5}">
                          <a16:colId xmlns:a16="http://schemas.microsoft.com/office/drawing/2014/main" val="2558115412"/>
                        </a:ext>
                      </a:extLst>
                    </a:gridCol>
                    <a:gridCol w="903111">
                      <a:extLst>
                        <a:ext uri="{9D8B030D-6E8A-4147-A177-3AD203B41FA5}">
                          <a16:colId xmlns:a16="http://schemas.microsoft.com/office/drawing/2014/main" val="2493474906"/>
                        </a:ext>
                      </a:extLst>
                    </a:gridCol>
                    <a:gridCol w="903111">
                      <a:extLst>
                        <a:ext uri="{9D8B030D-6E8A-4147-A177-3AD203B41FA5}">
                          <a16:colId xmlns:a16="http://schemas.microsoft.com/office/drawing/2014/main" val="2050290101"/>
                        </a:ext>
                      </a:extLst>
                    </a:gridCol>
                  </a:tblGrid>
                  <a:tr h="321440">
                    <a:tc>
                      <a:txBody>
                        <a:bodyPr/>
                        <a:lstStyle/>
                        <a:p>
                          <a:endParaRPr lang="it-IT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400" dirty="0">
                              <a:solidFill>
                                <a:schemeClr val="tx1"/>
                              </a:solidFill>
                            </a:rPr>
                            <a:t>MB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400" dirty="0">
                              <a:solidFill>
                                <a:schemeClr val="tx1"/>
                              </a:solidFill>
                            </a:rPr>
                            <a:t>M1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400" dirty="0">
                              <a:solidFill>
                                <a:schemeClr val="tx1"/>
                              </a:solidFill>
                            </a:rPr>
                            <a:t>M2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400" dirty="0">
                              <a:solidFill>
                                <a:schemeClr val="tx1"/>
                              </a:solidFill>
                            </a:rPr>
                            <a:t>M3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400" dirty="0">
                              <a:solidFill>
                                <a:schemeClr val="tx1"/>
                              </a:solidFill>
                            </a:rPr>
                            <a:t>M4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400" dirty="0">
                              <a:solidFill>
                                <a:schemeClr val="tx1"/>
                              </a:solidFill>
                            </a:rPr>
                            <a:t>M5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400" dirty="0">
                              <a:solidFill>
                                <a:schemeClr val="tx1"/>
                              </a:solidFill>
                            </a:rPr>
                            <a:t>M6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400" dirty="0">
                              <a:solidFill>
                                <a:schemeClr val="tx1"/>
                              </a:solidFill>
                            </a:rPr>
                            <a:t>M7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96193751"/>
                      </a:ext>
                    </a:extLst>
                  </a:tr>
                  <a:tr h="317467">
                    <a:tc>
                      <a:txBody>
                        <a:bodyPr/>
                        <a:lstStyle/>
                        <a:p>
                          <a:r>
                            <a:rPr lang="it-IT" sz="1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ar-AE" sz="1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ar-AE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𝐺𝑉</m:t>
                                  </m:r>
                                  <m:r>
                                    <a:rPr lang="it-IT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𝑂</m:t>
                                  </m:r>
                                </m:e>
                              </m:d>
                            </m:oMath>
                          </a14:m>
                          <a:r>
                            <a:rPr lang="it-IT" sz="1400" dirty="0"/>
                            <a:t> </a:t>
                          </a:r>
                          <a:r>
                            <a:rPr kumimoji="0" lang="it-IT" sz="1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[V]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700" dirty="0"/>
                            <a:t>SIMULATA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sz="1200" dirty="0"/>
                            <a:t>0.185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sz="1200" dirty="0"/>
                            <a:t>0.186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sz="1200" dirty="0"/>
                            <a:t>0.186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sz="1200" dirty="0"/>
                            <a:t>0.187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sz="1200" dirty="0"/>
                            <a:t>0.187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sz="1200" dirty="0"/>
                            <a:t>0.185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sz="1200" dirty="0"/>
                            <a:t>0.187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sz="1200" dirty="0"/>
                            <a:t>0.185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31888097"/>
                      </a:ext>
                    </a:extLst>
                  </a:tr>
                  <a:tr h="352741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ar-AE" sz="1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ar-AE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ar-AE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𝐷𝑆</m:t>
                                  </m:r>
                                  <m:r>
                                    <a:rPr lang="it-IT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b>
                              </m:sSub>
                            </m:oMath>
                          </a14:m>
                          <a:r>
                            <a:rPr lang="it-IT" sz="1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it-IT" sz="1000" dirty="0">
                              <a:solidFill>
                                <a:schemeClr val="tx1"/>
                              </a:solidFill>
                            </a:rPr>
                            <a:t>[µA]</a:t>
                          </a:r>
                          <a:r>
                            <a:rPr lang="it-IT" sz="1400" dirty="0"/>
                            <a:t> </a:t>
                          </a:r>
                          <a:r>
                            <a:rPr lang="it-IT" sz="700" dirty="0"/>
                            <a:t>SIMULATA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sz="1200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sz="1200" dirty="0"/>
                            <a:t>10.18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200" dirty="0"/>
                            <a:t>10.18</a:t>
                          </a:r>
                        </a:p>
                        <a:p>
                          <a:endParaRPr lang="it-IT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200" dirty="0"/>
                            <a:t>10.18</a:t>
                          </a:r>
                        </a:p>
                        <a:p>
                          <a:endParaRPr lang="it-IT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200" dirty="0"/>
                            <a:t>10.18</a:t>
                          </a:r>
                        </a:p>
                        <a:p>
                          <a:endParaRPr lang="it-IT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sz="1200" dirty="0"/>
                            <a:t>20.35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sz="1200" dirty="0"/>
                            <a:t>20.43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sz="1200" dirty="0"/>
                            <a:t>20.43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94244801"/>
                      </a:ext>
                    </a:extLst>
                  </a:tr>
                  <a:tr h="317467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ar-AE" sz="1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ar-AE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ar-AE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𝐷𝑆</m:t>
                                  </m:r>
                                </m:sub>
                              </m:sSub>
                            </m:oMath>
                          </a14:m>
                          <a:r>
                            <a:rPr lang="it-IT" sz="1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it-IT" sz="1000" dirty="0">
                              <a:solidFill>
                                <a:schemeClr val="tx1"/>
                              </a:solidFill>
                            </a:rPr>
                            <a:t>[µA]</a:t>
                          </a:r>
                          <a:endParaRPr lang="it-IT" sz="1400" dirty="0"/>
                        </a:p>
                        <a:p>
                          <a:r>
                            <a:rPr lang="it-IT" sz="700" dirty="0"/>
                            <a:t>IMPOSTA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sz="1200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sz="1200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sz="1200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sz="1200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sz="1200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sz="1200" dirty="0"/>
                            <a:t>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sz="1200" dirty="0"/>
                            <a:t>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sz="1200" dirty="0"/>
                            <a:t>20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2234251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Tabella 9">
                <a:extLst>
                  <a:ext uri="{FF2B5EF4-FFF2-40B4-BE49-F238E27FC236}">
                    <a16:creationId xmlns:a16="http://schemas.microsoft.com/office/drawing/2014/main" id="{E6E84254-ADF6-480E-96F4-612020D8C6B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31688757"/>
                  </p:ext>
                </p:extLst>
              </p:nvPr>
            </p:nvGraphicFramePr>
            <p:xfrm>
              <a:off x="1263142" y="3043429"/>
              <a:ext cx="8127999" cy="160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49096">
                      <a:extLst>
                        <a:ext uri="{9D8B030D-6E8A-4147-A177-3AD203B41FA5}">
                          <a16:colId xmlns:a16="http://schemas.microsoft.com/office/drawing/2014/main" val="689287310"/>
                        </a:ext>
                      </a:extLst>
                    </a:gridCol>
                    <a:gridCol w="657126">
                      <a:extLst>
                        <a:ext uri="{9D8B030D-6E8A-4147-A177-3AD203B41FA5}">
                          <a16:colId xmlns:a16="http://schemas.microsoft.com/office/drawing/2014/main" val="1802505766"/>
                        </a:ext>
                      </a:extLst>
                    </a:gridCol>
                    <a:gridCol w="903111">
                      <a:extLst>
                        <a:ext uri="{9D8B030D-6E8A-4147-A177-3AD203B41FA5}">
                          <a16:colId xmlns:a16="http://schemas.microsoft.com/office/drawing/2014/main" val="2559776546"/>
                        </a:ext>
                      </a:extLst>
                    </a:gridCol>
                    <a:gridCol w="903111">
                      <a:extLst>
                        <a:ext uri="{9D8B030D-6E8A-4147-A177-3AD203B41FA5}">
                          <a16:colId xmlns:a16="http://schemas.microsoft.com/office/drawing/2014/main" val="3514583897"/>
                        </a:ext>
                      </a:extLst>
                    </a:gridCol>
                    <a:gridCol w="903111">
                      <a:extLst>
                        <a:ext uri="{9D8B030D-6E8A-4147-A177-3AD203B41FA5}">
                          <a16:colId xmlns:a16="http://schemas.microsoft.com/office/drawing/2014/main" val="1778491583"/>
                        </a:ext>
                      </a:extLst>
                    </a:gridCol>
                    <a:gridCol w="903111">
                      <a:extLst>
                        <a:ext uri="{9D8B030D-6E8A-4147-A177-3AD203B41FA5}">
                          <a16:colId xmlns:a16="http://schemas.microsoft.com/office/drawing/2014/main" val="2365437626"/>
                        </a:ext>
                      </a:extLst>
                    </a:gridCol>
                    <a:gridCol w="903111">
                      <a:extLst>
                        <a:ext uri="{9D8B030D-6E8A-4147-A177-3AD203B41FA5}">
                          <a16:colId xmlns:a16="http://schemas.microsoft.com/office/drawing/2014/main" val="2558115412"/>
                        </a:ext>
                      </a:extLst>
                    </a:gridCol>
                    <a:gridCol w="903111">
                      <a:extLst>
                        <a:ext uri="{9D8B030D-6E8A-4147-A177-3AD203B41FA5}">
                          <a16:colId xmlns:a16="http://schemas.microsoft.com/office/drawing/2014/main" val="2493474906"/>
                        </a:ext>
                      </a:extLst>
                    </a:gridCol>
                    <a:gridCol w="903111">
                      <a:extLst>
                        <a:ext uri="{9D8B030D-6E8A-4147-A177-3AD203B41FA5}">
                          <a16:colId xmlns:a16="http://schemas.microsoft.com/office/drawing/2014/main" val="2050290101"/>
                        </a:ext>
                      </a:extLst>
                    </a:gridCol>
                  </a:tblGrid>
                  <a:tr h="321440">
                    <a:tc>
                      <a:txBody>
                        <a:bodyPr/>
                        <a:lstStyle/>
                        <a:p>
                          <a:endParaRPr lang="it-IT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400" dirty="0">
                              <a:solidFill>
                                <a:schemeClr val="tx1"/>
                              </a:solidFill>
                            </a:rPr>
                            <a:t>MB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400" dirty="0">
                              <a:solidFill>
                                <a:schemeClr val="tx1"/>
                              </a:solidFill>
                            </a:rPr>
                            <a:t>M1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400" dirty="0">
                              <a:solidFill>
                                <a:schemeClr val="tx1"/>
                              </a:solidFill>
                            </a:rPr>
                            <a:t>M2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400" dirty="0">
                              <a:solidFill>
                                <a:schemeClr val="tx1"/>
                              </a:solidFill>
                            </a:rPr>
                            <a:t>M3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400" dirty="0">
                              <a:solidFill>
                                <a:schemeClr val="tx1"/>
                              </a:solidFill>
                            </a:rPr>
                            <a:t>M4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400" dirty="0">
                              <a:solidFill>
                                <a:schemeClr val="tx1"/>
                              </a:solidFill>
                            </a:rPr>
                            <a:t>M5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400" dirty="0">
                              <a:solidFill>
                                <a:schemeClr val="tx1"/>
                              </a:solidFill>
                            </a:rPr>
                            <a:t>M6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400" dirty="0">
                              <a:solidFill>
                                <a:schemeClr val="tx1"/>
                              </a:solidFill>
                            </a:rPr>
                            <a:t>M7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96193751"/>
                      </a:ext>
                    </a:extLst>
                  </a:tr>
                  <a:tr h="411480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529" t="-80597" r="-607937" b="-2179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it-IT" sz="1200" dirty="0"/>
                            <a:t>0.185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sz="1200" dirty="0"/>
                            <a:t>0.186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sz="1200" dirty="0"/>
                            <a:t>0.186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sz="1200" dirty="0"/>
                            <a:t>0.187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sz="1200" dirty="0"/>
                            <a:t>0.187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sz="1200" dirty="0"/>
                            <a:t>0.185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sz="1200" dirty="0"/>
                            <a:t>0.187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sz="1200" dirty="0"/>
                            <a:t>0.185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3188809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529" t="-161333" r="-607937" b="-94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it-IT" sz="1200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sz="1200" dirty="0"/>
                            <a:t>10.18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200" dirty="0"/>
                            <a:t>10.18</a:t>
                          </a:r>
                        </a:p>
                        <a:p>
                          <a:endParaRPr lang="it-IT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200" dirty="0"/>
                            <a:t>10.18</a:t>
                          </a:r>
                        </a:p>
                        <a:p>
                          <a:endParaRPr lang="it-IT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200" dirty="0"/>
                            <a:t>10.18</a:t>
                          </a:r>
                        </a:p>
                        <a:p>
                          <a:endParaRPr lang="it-IT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sz="1200" dirty="0"/>
                            <a:t>20.35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sz="1200" dirty="0"/>
                            <a:t>20.43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sz="1200" dirty="0"/>
                            <a:t>20.43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94244801"/>
                      </a:ext>
                    </a:extLst>
                  </a:tr>
                  <a:tr h="411480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529" t="-288235" r="-607937" b="-44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it-IT" sz="1200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sz="1200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sz="1200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sz="1200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sz="1200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sz="1200" dirty="0"/>
                            <a:t>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sz="1200" dirty="0"/>
                            <a:t>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sz="1200" dirty="0"/>
                            <a:t>20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2234251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Sottotitolo 2">
            <a:extLst>
              <a:ext uri="{FF2B5EF4-FFF2-40B4-BE49-F238E27FC236}">
                <a16:creationId xmlns:a16="http://schemas.microsoft.com/office/drawing/2014/main" id="{29257CAC-B20F-4A18-A0F5-6F954DF331A9}"/>
              </a:ext>
            </a:extLst>
          </p:cNvPr>
          <p:cNvSpPr txBox="1">
            <a:spLocks/>
          </p:cNvSpPr>
          <p:nvPr/>
        </p:nvSpPr>
        <p:spPr>
          <a:xfrm>
            <a:off x="1250950" y="1102592"/>
            <a:ext cx="6411722" cy="7481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b="1" dirty="0"/>
              <a:t>POLARIZZAZIONE</a:t>
            </a:r>
          </a:p>
        </p:txBody>
      </p:sp>
    </p:spTree>
    <p:extLst>
      <p:ext uri="{BB962C8B-B14F-4D97-AF65-F5344CB8AC3E}">
        <p14:creationId xmlns:p14="http://schemas.microsoft.com/office/powerpoint/2010/main" val="20326639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D5E3A76-E44E-45D3-95E1-706564516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932065"/>
          </a:xfrm>
        </p:spPr>
        <p:txBody>
          <a:bodyPr>
            <a:normAutofit/>
          </a:bodyPr>
          <a:lstStyle/>
          <a:p>
            <a:r>
              <a:rPr lang="it-IT" cap="none" dirty="0"/>
              <a:t>Risultati Simulazione</a:t>
            </a:r>
          </a:p>
        </p:txBody>
      </p:sp>
      <p:sp>
        <p:nvSpPr>
          <p:cNvPr id="5" name="Sottotitolo 2">
            <a:extLst>
              <a:ext uri="{FF2B5EF4-FFF2-40B4-BE49-F238E27FC236}">
                <a16:creationId xmlns:a16="http://schemas.microsoft.com/office/drawing/2014/main" id="{5C3A6BD2-06B4-474E-B5AA-18B9AA2265CB}"/>
              </a:ext>
            </a:extLst>
          </p:cNvPr>
          <p:cNvSpPr txBox="1">
            <a:spLocks/>
          </p:cNvSpPr>
          <p:nvPr/>
        </p:nvSpPr>
        <p:spPr>
          <a:xfrm>
            <a:off x="1250950" y="1204421"/>
            <a:ext cx="6411722" cy="4677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b="1" dirty="0"/>
              <a:t>CONSUMO DI POTENZA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Segnaposto contenuto 6">
                <a:extLst>
                  <a:ext uri="{FF2B5EF4-FFF2-40B4-BE49-F238E27FC236}">
                    <a16:creationId xmlns:a16="http://schemas.microsoft.com/office/drawing/2014/main" id="{A2B9E5B8-F43F-4AA2-90CC-6071C9BC8BA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50950" y="1984249"/>
                <a:ext cx="10178322" cy="3593591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it-IT" dirty="0">
                    <a:solidFill>
                      <a:schemeClr val="tx1"/>
                    </a:solidFill>
                  </a:rPr>
                  <a:t>La potenza inizialmente stimata è di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it-IT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=165µ</m:t>
                    </m:r>
                    <m:r>
                      <a:rPr lang="it-IT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endParaRPr lang="it-IT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it-IT" dirty="0">
                    <a:solidFill>
                      <a:schemeClr val="tx1"/>
                    </a:solidFill>
                  </a:rPr>
                  <a:t>Considerando i valori di corrente ottenuti dalla simulazione si ricalcola la potenza assorbita dal circuito</a:t>
                </a:r>
                <a:endParaRPr lang="it-IT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it-IT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𝐷𝐷</m:t>
                          </m:r>
                        </m:sub>
                      </m:sSub>
                      <m:d>
                        <m:dPr>
                          <m:ctrlP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𝑀𝐵</m:t>
                              </m:r>
                            </m:sub>
                          </m:sSub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it-IT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it-IT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it-IT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it-IT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</m:e>
                      </m:d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=3.3 </m:t>
                      </m:r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∗</m:t>
                      </m:r>
                      <m:d>
                        <m:dPr>
                          <m:ctrlP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10+20.4+20.4</m:t>
                          </m:r>
                        </m:e>
                      </m:d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µ</m:t>
                      </m:r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=167.6µ</m:t>
                      </m:r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it-IT" b="0" dirty="0">
                  <a:solidFill>
                    <a:schemeClr val="tx1"/>
                  </a:solidFill>
                </a:endParaRPr>
              </a:p>
              <a:p>
                <a:endParaRPr lang="it-IT" dirty="0">
                  <a:solidFill>
                    <a:schemeClr val="tx1"/>
                  </a:solidFill>
                </a:endParaRP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Questo valore risulta maggiore (coerentemente con le aspettative) a causa dei rapporti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ar-A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ar-A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num>
                      <m:den>
                        <m:r>
                          <a:rPr lang="ar-A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den>
                    </m:f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approssimati per eccesso</a:t>
                </a:r>
              </a:p>
              <a:p>
                <a:endParaRPr lang="it-IT" dirty="0">
                  <a:solidFill>
                    <a:schemeClr val="tx1"/>
                  </a:solidFill>
                </a:endParaRPr>
              </a:p>
              <a:p>
                <a:r>
                  <a:rPr lang="it-IT" b="0" dirty="0">
                    <a:solidFill>
                      <a:schemeClr val="tx1"/>
                    </a:solidFill>
                  </a:rPr>
                  <a:t>Il valore è al di sotto dei </a:t>
                </a:r>
                <a14:m>
                  <m:oMath xmlns:m="http://schemas.openxmlformats.org/officeDocument/2006/math">
                    <m:r>
                      <a:rPr lang="it-IT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200</m:t>
                    </m:r>
                    <m:r>
                      <a:rPr lang="it-IT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µ</m:t>
                    </m:r>
                    <m:r>
                      <a:rPr lang="it-IT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it-IT" b="0" dirty="0">
                    <a:solidFill>
                      <a:schemeClr val="tx1"/>
                    </a:solidFill>
                  </a:rPr>
                  <a:t>  imposti dalle specifiche </a:t>
                </a:r>
              </a:p>
              <a:p>
                <a:endParaRPr lang="it-IT" b="0" dirty="0"/>
              </a:p>
            </p:txBody>
          </p:sp>
        </mc:Choice>
        <mc:Fallback xmlns="">
          <p:sp>
            <p:nvSpPr>
              <p:cNvPr id="7" name="Segnaposto contenuto 6">
                <a:extLst>
                  <a:ext uri="{FF2B5EF4-FFF2-40B4-BE49-F238E27FC236}">
                    <a16:creationId xmlns:a16="http://schemas.microsoft.com/office/drawing/2014/main" id="{A2B9E5B8-F43F-4AA2-90CC-6071C9BC8BA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50950" y="1984249"/>
                <a:ext cx="10178322" cy="3593591"/>
              </a:xfrm>
              <a:blipFill>
                <a:blip r:embed="rId2"/>
                <a:stretch>
                  <a:fillRect l="-539" t="-1019" b="-152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82223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D5E3A76-E44E-45D3-95E1-706564516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932065"/>
          </a:xfrm>
        </p:spPr>
        <p:txBody>
          <a:bodyPr>
            <a:normAutofit/>
          </a:bodyPr>
          <a:lstStyle/>
          <a:p>
            <a:r>
              <a:rPr lang="it-IT" cap="none" dirty="0"/>
              <a:t>Risultati Simulazione</a:t>
            </a:r>
          </a:p>
        </p:txBody>
      </p:sp>
      <p:sp>
        <p:nvSpPr>
          <p:cNvPr id="4" name="Segnaposto contenuto 2">
            <a:extLst>
              <a:ext uri="{FF2B5EF4-FFF2-40B4-BE49-F238E27FC236}">
                <a16:creationId xmlns:a16="http://schemas.microsoft.com/office/drawing/2014/main" id="{0F4F028C-BAF4-448F-9075-E4787BF026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0950" y="1952566"/>
            <a:ext cx="9310370" cy="3001518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it-IT" dirty="0"/>
          </a:p>
          <a:p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</p:txBody>
      </p:sp>
      <p:sp>
        <p:nvSpPr>
          <p:cNvPr id="5" name="Sottotitolo 2">
            <a:extLst>
              <a:ext uri="{FF2B5EF4-FFF2-40B4-BE49-F238E27FC236}">
                <a16:creationId xmlns:a16="http://schemas.microsoft.com/office/drawing/2014/main" id="{5C3A6BD2-06B4-474E-B5AA-18B9AA2265CB}"/>
              </a:ext>
            </a:extLst>
          </p:cNvPr>
          <p:cNvSpPr txBox="1">
            <a:spLocks/>
          </p:cNvSpPr>
          <p:nvPr/>
        </p:nvSpPr>
        <p:spPr>
          <a:xfrm>
            <a:off x="1250950" y="1204421"/>
            <a:ext cx="8816686" cy="7481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b="1" dirty="0"/>
              <a:t>GUADAGNO DI MODO DIFFERENZIALE  E MARGINE DI FASE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Segnaposto contenuto 2">
                <a:extLst>
                  <a:ext uri="{FF2B5EF4-FFF2-40B4-BE49-F238E27FC236}">
                    <a16:creationId xmlns:a16="http://schemas.microsoft.com/office/drawing/2014/main" id="{5F48CBAA-A8CD-4F20-BB95-3DB9CFD89E7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50950" y="1838068"/>
                <a:ext cx="9310370" cy="300151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20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8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400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400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it-IT" sz="1600" dirty="0">
                    <a:solidFill>
                      <a:schemeClr val="tx1"/>
                    </a:solidFill>
                  </a:rPr>
                  <a:t>Il guadagno risultante (</a:t>
                </a:r>
                <a14:m>
                  <m:oMath xmlns:m="http://schemas.openxmlformats.org/officeDocument/2006/math">
                    <m:r>
                      <a:rPr lang="it-IT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88.57</m:t>
                    </m:r>
                    <m:r>
                      <a:rPr lang="it-IT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 </m:t>
                    </m:r>
                    <m:r>
                      <a:rPr lang="it-IT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𝑑𝐵</m:t>
                    </m:r>
                  </m:oMath>
                </a14:m>
                <a:r>
                  <a:rPr lang="it-IT" sz="1600" dirty="0">
                    <a:solidFill>
                      <a:schemeClr val="tx1"/>
                    </a:solidFill>
                  </a:rPr>
                  <a:t>) è inferiore a quello stimato (</a:t>
                </a:r>
                <a14:m>
                  <m:oMath xmlns:m="http://schemas.openxmlformats.org/officeDocument/2006/math">
                    <m:r>
                      <a:rPr lang="it-IT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92.04 </m:t>
                    </m:r>
                    <m:r>
                      <a:rPr lang="it-IT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𝑑𝐵</m:t>
                    </m:r>
                    <m:r>
                      <a:rPr lang="it-IT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)</m:t>
                    </m:r>
                  </m:oMath>
                </a14:m>
                <a:endParaRPr lang="it-IT" sz="1600" dirty="0">
                  <a:solidFill>
                    <a:schemeClr val="tx1"/>
                  </a:solidFill>
                  <a:cs typeface="Arial"/>
                </a:endParaRPr>
              </a:p>
              <a:p>
                <a:r>
                  <a:rPr lang="it-IT" sz="1600" dirty="0">
                    <a:solidFill>
                      <a:schemeClr val="tx1"/>
                    </a:solidFill>
                  </a:rPr>
                  <a:t> </a:t>
                </a:r>
              </a:p>
              <a:p>
                <a:pPr marL="0" indent="0">
                  <a:buNone/>
                </a:pPr>
                <a:endParaRPr lang="it-IT" dirty="0"/>
              </a:p>
              <a:p>
                <a:endParaRPr lang="it-IT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it-IT" dirty="0"/>
              </a:p>
              <a:p>
                <a:endParaRPr lang="it-IT" dirty="0"/>
              </a:p>
              <a:p>
                <a:endParaRPr lang="it-IT" dirty="0"/>
              </a:p>
            </p:txBody>
          </p:sp>
        </mc:Choice>
        <mc:Fallback>
          <p:sp>
            <p:nvSpPr>
              <p:cNvPr id="6" name="Segnaposto contenuto 2">
                <a:extLst>
                  <a:ext uri="{FF2B5EF4-FFF2-40B4-BE49-F238E27FC236}">
                    <a16:creationId xmlns:a16="http://schemas.microsoft.com/office/drawing/2014/main" id="{5F48CBAA-A8CD-4F20-BB95-3DB9CFD89E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0950" y="1838068"/>
                <a:ext cx="9310370" cy="3001518"/>
              </a:xfrm>
              <a:prstGeom prst="rect">
                <a:avLst/>
              </a:prstGeom>
              <a:blipFill>
                <a:blip r:embed="rId2"/>
                <a:stretch>
                  <a:fillRect l="-262" t="-40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Immagine 9">
            <a:extLst>
              <a:ext uri="{FF2B5EF4-FFF2-40B4-BE49-F238E27FC236}">
                <a16:creationId xmlns:a16="http://schemas.microsoft.com/office/drawing/2014/main" id="{1FBAC6D3-4DD5-41B2-A529-F14C2735A8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0815" y="2676209"/>
            <a:ext cx="8930640" cy="3671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4200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D5E3A76-E44E-45D3-95E1-706564516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932065"/>
          </a:xfrm>
        </p:spPr>
        <p:txBody>
          <a:bodyPr>
            <a:normAutofit/>
          </a:bodyPr>
          <a:lstStyle/>
          <a:p>
            <a:r>
              <a:rPr lang="it-IT" cap="none" dirty="0"/>
              <a:t>Risultati Simulazione</a:t>
            </a:r>
          </a:p>
        </p:txBody>
      </p:sp>
      <p:sp>
        <p:nvSpPr>
          <p:cNvPr id="4" name="Segnaposto contenuto 2">
            <a:extLst>
              <a:ext uri="{FF2B5EF4-FFF2-40B4-BE49-F238E27FC236}">
                <a16:creationId xmlns:a16="http://schemas.microsoft.com/office/drawing/2014/main" id="{0F4F028C-BAF4-448F-9075-E4787BF026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0950" y="1952566"/>
            <a:ext cx="9310370" cy="3001518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it-IT" dirty="0"/>
          </a:p>
          <a:p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</p:txBody>
      </p:sp>
      <p:sp>
        <p:nvSpPr>
          <p:cNvPr id="5" name="Sottotitolo 2">
            <a:extLst>
              <a:ext uri="{FF2B5EF4-FFF2-40B4-BE49-F238E27FC236}">
                <a16:creationId xmlns:a16="http://schemas.microsoft.com/office/drawing/2014/main" id="{5C3A6BD2-06B4-474E-B5AA-18B9AA2265CB}"/>
              </a:ext>
            </a:extLst>
          </p:cNvPr>
          <p:cNvSpPr txBox="1">
            <a:spLocks/>
          </p:cNvSpPr>
          <p:nvPr/>
        </p:nvSpPr>
        <p:spPr>
          <a:xfrm>
            <a:off x="1250950" y="1204421"/>
            <a:ext cx="6411722" cy="7481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b="1" dirty="0"/>
              <a:t>GUADAGNO DI MODO COMUNE  E  CMRR</a:t>
            </a:r>
          </a:p>
        </p:txBody>
      </p:sp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5F48CBAA-A8CD-4F20-BB95-3DB9CFD89E78}"/>
              </a:ext>
            </a:extLst>
          </p:cNvPr>
          <p:cNvSpPr txBox="1">
            <a:spLocks/>
          </p:cNvSpPr>
          <p:nvPr/>
        </p:nvSpPr>
        <p:spPr>
          <a:xfrm>
            <a:off x="1250950" y="2136486"/>
            <a:ext cx="9310370" cy="30015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1600" dirty="0">
                <a:solidFill>
                  <a:schemeClr val="tx1"/>
                </a:solidFill>
              </a:rPr>
              <a:t>Risultati in frequenza e nel tempo, paragoni con quello teorico</a:t>
            </a:r>
          </a:p>
          <a:p>
            <a:pPr marL="0" indent="0">
              <a:buNone/>
            </a:pPr>
            <a:endParaRPr lang="it-IT" dirty="0"/>
          </a:p>
          <a:p>
            <a:endParaRPr lang="it-IT" dirty="0"/>
          </a:p>
          <a:p>
            <a:pPr marL="0" indent="0">
              <a:buFont typeface="Arial" panose="020B0604020202020204" pitchFamily="34" charset="0"/>
              <a:buNone/>
            </a:pPr>
            <a:endParaRPr lang="it-IT" dirty="0"/>
          </a:p>
          <a:p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39839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4ABA2EA-73FE-4AD9-BA7C-2934292FD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4000" cap="none" dirty="0"/>
              <a:t>Caratteristiche </a:t>
            </a:r>
            <a:r>
              <a:rPr lang="it-IT" sz="4000" cap="none" dirty="0" err="1"/>
              <a:t>Ids</a:t>
            </a:r>
            <a:r>
              <a:rPr lang="it-IT" sz="4000" cap="none" dirty="0"/>
              <a:t>(</a:t>
            </a:r>
            <a:r>
              <a:rPr lang="it-IT" sz="4000" cap="none" dirty="0" err="1"/>
              <a:t>Vds</a:t>
            </a:r>
            <a:r>
              <a:rPr lang="it-IT" sz="4000" cap="none" dirty="0"/>
              <a:t>) </a:t>
            </a:r>
            <a:br>
              <a:rPr lang="it-IT" sz="4000" cap="none" dirty="0"/>
            </a:br>
            <a:r>
              <a:rPr lang="it-IT" sz="4000" cap="none" dirty="0"/>
              <a:t>NMOS transistor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A7C93F9-5870-4E3F-A2F8-393F6756AD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59072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D5E3A76-E44E-45D3-95E1-706564516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sz="5400" cap="none" dirty="0"/>
              <a:t>Caratteristiche </a:t>
            </a:r>
            <a:r>
              <a:rPr lang="it-IT" sz="5400" cap="none" dirty="0" err="1"/>
              <a:t>Ids</a:t>
            </a:r>
            <a:r>
              <a:rPr lang="it-IT" sz="5400" cap="none" dirty="0"/>
              <a:t>(</a:t>
            </a:r>
            <a:r>
              <a:rPr lang="it-IT" sz="5400" cap="none" dirty="0" err="1"/>
              <a:t>Vds</a:t>
            </a:r>
            <a:r>
              <a:rPr lang="it-IT" sz="5400" cap="none" dirty="0"/>
              <a:t>) </a:t>
            </a:r>
            <a:br>
              <a:rPr lang="it-IT" sz="5400" cap="none" dirty="0"/>
            </a:br>
            <a:r>
              <a:rPr lang="it-IT" sz="5400" cap="none" dirty="0"/>
              <a:t>PMOS transistor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4E93FDC-9A0C-49EB-808B-4B467BCD94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57318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D5E3A76-E44E-45D3-95E1-706564516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sz="5400" cap="none" dirty="0"/>
              <a:t>Resistenza di canale r0</a:t>
            </a:r>
            <a:br>
              <a:rPr lang="it-IT" sz="5400" cap="none" dirty="0"/>
            </a:br>
            <a:r>
              <a:rPr lang="it-IT" sz="5400" cap="none" dirty="0"/>
              <a:t>PMOS e NMOS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4E93FDC-9A0C-49EB-808B-4B467BCD94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71603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D5E3A76-E44E-45D3-95E1-706564516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cap="none" dirty="0"/>
              <a:t>Caratteristica </a:t>
            </a:r>
            <a:r>
              <a:rPr lang="it-IT" cap="none" dirty="0" err="1"/>
              <a:t>Ids</a:t>
            </a:r>
            <a:r>
              <a:rPr lang="it-IT" cap="none" dirty="0"/>
              <a:t>(</a:t>
            </a:r>
            <a:r>
              <a:rPr lang="it-IT" cap="none" dirty="0" err="1"/>
              <a:t>vgs</a:t>
            </a:r>
            <a:r>
              <a:rPr lang="it-IT" cap="none" dirty="0"/>
              <a:t>) </a:t>
            </a:r>
            <a:br>
              <a:rPr lang="it-IT" cap="none" dirty="0"/>
            </a:br>
            <a:r>
              <a:rPr lang="it-IT" cap="none" dirty="0"/>
              <a:t>NMOS</a:t>
            </a:r>
          </a:p>
        </p:txBody>
      </p:sp>
      <p:sp>
        <p:nvSpPr>
          <p:cNvPr id="4" name="Segnaposto contenuto 2">
            <a:extLst>
              <a:ext uri="{FF2B5EF4-FFF2-40B4-BE49-F238E27FC236}">
                <a16:creationId xmlns:a16="http://schemas.microsoft.com/office/drawing/2014/main" id="{4507CF4D-3DDB-461A-AD91-D5ADB21DDA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0950" y="2286000"/>
            <a:ext cx="4308602" cy="3594100"/>
          </a:xfrm>
        </p:spPr>
        <p:txBody>
          <a:bodyPr/>
          <a:lstStyle/>
          <a:p>
            <a:r>
              <a:rPr lang="it-IT" dirty="0"/>
              <a:t>W=L=1.4µm</a:t>
            </a:r>
          </a:p>
          <a:p>
            <a:r>
              <a:rPr lang="it-IT" dirty="0"/>
              <a:t>Inizio saturazione </a:t>
            </a:r>
            <a:r>
              <a:rPr lang="it-IT" dirty="0" err="1"/>
              <a:t>Vds</a:t>
            </a:r>
            <a:r>
              <a:rPr lang="it-IT" dirty="0"/>
              <a:t>&gt;</a:t>
            </a:r>
            <a:r>
              <a:rPr lang="it-IT" dirty="0" err="1"/>
              <a:t>Vgs-Vth</a:t>
            </a:r>
            <a:endParaRPr lang="it-IT" dirty="0"/>
          </a:p>
          <a:p>
            <a:r>
              <a:rPr lang="it-IT" dirty="0" err="1"/>
              <a:t>Vth</a:t>
            </a:r>
            <a:r>
              <a:rPr lang="it-IT" dirty="0"/>
              <a:t>= 0,498V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648513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D5E3A76-E44E-45D3-95E1-706564516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cap="none" dirty="0"/>
              <a:t>Caratteristica </a:t>
            </a:r>
            <a:r>
              <a:rPr lang="it-IT" cap="none" dirty="0" err="1"/>
              <a:t>Ids</a:t>
            </a:r>
            <a:r>
              <a:rPr lang="it-IT" cap="none" dirty="0"/>
              <a:t>(</a:t>
            </a:r>
            <a:r>
              <a:rPr lang="it-IT" cap="none" dirty="0" err="1"/>
              <a:t>vgs</a:t>
            </a:r>
            <a:r>
              <a:rPr lang="it-IT" cap="none" dirty="0"/>
              <a:t>) </a:t>
            </a:r>
            <a:br>
              <a:rPr lang="it-IT" cap="none" dirty="0"/>
            </a:br>
            <a:r>
              <a:rPr lang="it-IT" cap="none" dirty="0"/>
              <a:t>PMOS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4E93FDC-9A0C-49EB-808B-4B467BCD94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3667794" cy="3593591"/>
          </a:xfrm>
        </p:spPr>
        <p:txBody>
          <a:bodyPr/>
          <a:lstStyle/>
          <a:p>
            <a:r>
              <a:rPr lang="it-IT" dirty="0"/>
              <a:t>W=L=1.4µm</a:t>
            </a:r>
          </a:p>
          <a:p>
            <a:r>
              <a:rPr lang="it-IT" dirty="0"/>
              <a:t>Inizio saturazione </a:t>
            </a:r>
            <a:r>
              <a:rPr lang="it-IT" dirty="0" err="1"/>
              <a:t>Vds</a:t>
            </a:r>
            <a:r>
              <a:rPr lang="it-IT" dirty="0"/>
              <a:t>&lt;</a:t>
            </a:r>
            <a:r>
              <a:rPr lang="it-IT" dirty="0" err="1"/>
              <a:t>Vgs-Vth</a:t>
            </a:r>
            <a:endParaRPr lang="it-IT" dirty="0"/>
          </a:p>
          <a:p>
            <a:r>
              <a:rPr lang="it-IT" dirty="0" err="1"/>
              <a:t>Vth</a:t>
            </a:r>
            <a:r>
              <a:rPr lang="it-IT" dirty="0"/>
              <a:t>= -0, 692 V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334179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D5E3A76-E44E-45D3-95E1-706564516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cap="none" dirty="0"/>
              <a:t>Transconduttanza </a:t>
            </a:r>
            <a:r>
              <a:rPr lang="it-IT" cap="none" dirty="0" err="1"/>
              <a:t>gm</a:t>
            </a:r>
            <a:br>
              <a:rPr lang="it-IT" cap="none" dirty="0"/>
            </a:br>
            <a:r>
              <a:rPr lang="it-IT" cap="none" dirty="0"/>
              <a:t>NMOS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4E93FDC-9A0C-49EB-808B-4B467BCD94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3667794" cy="3593591"/>
          </a:xfrm>
        </p:spPr>
        <p:txBody>
          <a:bodyPr/>
          <a:lstStyle/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289448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D5E3A76-E44E-45D3-95E1-706564516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cap="none" dirty="0"/>
              <a:t>Transconduttanza </a:t>
            </a:r>
            <a:r>
              <a:rPr lang="it-IT" cap="none" dirty="0" err="1"/>
              <a:t>gm</a:t>
            </a:r>
            <a:br>
              <a:rPr lang="it-IT" cap="none" dirty="0"/>
            </a:br>
            <a:r>
              <a:rPr lang="it-IT" cap="none" dirty="0"/>
              <a:t>PMOS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4E93FDC-9A0C-49EB-808B-4B467BCD94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3667794" cy="3593591"/>
          </a:xfrm>
        </p:spPr>
        <p:txBody>
          <a:bodyPr/>
          <a:lstStyle/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79143557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649</TotalTime>
  <Words>1148</Words>
  <Application>Microsoft Office PowerPoint</Application>
  <PresentationFormat>Widescreen</PresentationFormat>
  <Paragraphs>309</Paragraphs>
  <Slides>26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26</vt:i4>
      </vt:variant>
    </vt:vector>
  </HeadingPairs>
  <TitlesOfParts>
    <vt:vector size="32" baseType="lpstr">
      <vt:lpstr>Arial</vt:lpstr>
      <vt:lpstr>Cambria Math</vt:lpstr>
      <vt:lpstr>Gill Sans MT</vt:lpstr>
      <vt:lpstr>Impact</vt:lpstr>
      <vt:lpstr>Wingdings</vt:lpstr>
      <vt:lpstr>Badge</vt:lpstr>
      <vt:lpstr>OTA MILLER</vt:lpstr>
      <vt:lpstr>indice</vt:lpstr>
      <vt:lpstr>Caratteristiche Ids(Vds)  NMOS transistor</vt:lpstr>
      <vt:lpstr>Caratteristiche Ids(Vds)  PMOS transistor</vt:lpstr>
      <vt:lpstr>Resistenza di canale r0 PMOS e NMOS</vt:lpstr>
      <vt:lpstr>Caratteristica Ids(vgs)  NMOS</vt:lpstr>
      <vt:lpstr>Caratteristica Ids(vgs)  PMOS</vt:lpstr>
      <vt:lpstr>Transconduttanza gm NMOS</vt:lpstr>
      <vt:lpstr>Transconduttanza gm PMOS</vt:lpstr>
      <vt:lpstr>OTA  doppio stadio (Miller)</vt:lpstr>
      <vt:lpstr>Analisi circuitale</vt:lpstr>
      <vt:lpstr>Analisi circuitale</vt:lpstr>
      <vt:lpstr>Analisi circuitale</vt:lpstr>
      <vt:lpstr>Analisi circuitale</vt:lpstr>
      <vt:lpstr>Analisi circuitale</vt:lpstr>
      <vt:lpstr>Specifiche e scelte progettuali</vt:lpstr>
      <vt:lpstr>Dimensionamento</vt:lpstr>
      <vt:lpstr>Dimensionamento</vt:lpstr>
      <vt:lpstr>Dimensionamento</vt:lpstr>
      <vt:lpstr>Dimensionamento</vt:lpstr>
      <vt:lpstr>Dimensionamento</vt:lpstr>
      <vt:lpstr>Dimensionamento</vt:lpstr>
      <vt:lpstr>Risultati Simulazione</vt:lpstr>
      <vt:lpstr>Risultati Simulazione</vt:lpstr>
      <vt:lpstr>Risultati Simulazione</vt:lpstr>
      <vt:lpstr>Risultati Simulazione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OTA MILLER</dc:title>
  <dc:creator>Fra</dc:creator>
  <cp:lastModifiedBy>Fra</cp:lastModifiedBy>
  <cp:revision>56</cp:revision>
  <dcterms:created xsi:type="dcterms:W3CDTF">2020-04-18T08:01:45Z</dcterms:created>
  <dcterms:modified xsi:type="dcterms:W3CDTF">2020-04-24T16:01:28Z</dcterms:modified>
</cp:coreProperties>
</file>