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94" r:id="rId4"/>
    <p:sldId id="259" r:id="rId5"/>
    <p:sldId id="261" r:id="rId6"/>
    <p:sldId id="291" r:id="rId7"/>
    <p:sldId id="262" r:id="rId8"/>
    <p:sldId id="260" r:id="rId9"/>
    <p:sldId id="264" r:id="rId10"/>
    <p:sldId id="265" r:id="rId11"/>
    <p:sldId id="295" r:id="rId12"/>
    <p:sldId id="266" r:id="rId13"/>
    <p:sldId id="267" r:id="rId14"/>
    <p:sldId id="268" r:id="rId15"/>
    <p:sldId id="293" r:id="rId16"/>
    <p:sldId id="269" r:id="rId17"/>
    <p:sldId id="270" r:id="rId18"/>
    <p:sldId id="271" r:id="rId19"/>
    <p:sldId id="272" r:id="rId20"/>
    <p:sldId id="296" r:id="rId21"/>
    <p:sldId id="273" r:id="rId22"/>
    <p:sldId id="274" r:id="rId23"/>
    <p:sldId id="275" r:id="rId24"/>
    <p:sldId id="277" r:id="rId25"/>
    <p:sldId id="279" r:id="rId26"/>
    <p:sldId id="282" r:id="rId27"/>
    <p:sldId id="297" r:id="rId28"/>
    <p:sldId id="276" r:id="rId29"/>
    <p:sldId id="280" r:id="rId30"/>
    <p:sldId id="281" r:id="rId31"/>
    <p:sldId id="283" r:id="rId32"/>
    <p:sldId id="284" r:id="rId33"/>
    <p:sldId id="286" r:id="rId34"/>
    <p:sldId id="285" r:id="rId35"/>
    <p:sldId id="287" r:id="rId36"/>
    <p:sldId id="290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29" autoAdjust="0"/>
    <p:restoredTop sz="94660"/>
  </p:normalViewPr>
  <p:slideViewPr>
    <p:cSldViewPr snapToGrid="0">
      <p:cViewPr>
        <p:scale>
          <a:sx n="100" d="100"/>
          <a:sy n="100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99" y="643467"/>
            <a:ext cx="7216609" cy="4584314"/>
          </a:xfrm>
        </p:spPr>
        <p:txBody>
          <a:bodyPr anchor="b">
            <a:normAutofit/>
          </a:bodyPr>
          <a:lstStyle/>
          <a:p>
            <a:pPr algn="l"/>
            <a:r>
              <a:rPr lang="it-IT" sz="80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Ota</a:t>
            </a: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doppio stadio      ( </a:t>
            </a:r>
            <a:r>
              <a:rPr lang="it-IT" sz="6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 MILLER </a:t>
            </a: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BBC28C-FD77-4815-947B-8978D174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499" y="5203338"/>
            <a:ext cx="5573736" cy="1279758"/>
          </a:xfrm>
        </p:spPr>
        <p:txBody>
          <a:bodyPr>
            <a:noAutofit/>
          </a:bodyPr>
          <a:lstStyle/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circuitale</a:t>
            </a:r>
          </a:p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Dimensionamento</a:t>
            </a:r>
          </a:p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simulazione</a:t>
            </a:r>
          </a:p>
        </p:txBody>
      </p:sp>
      <p:pic>
        <p:nvPicPr>
          <p:cNvPr id="5" name="Immagine 4" descr="Immagine che contiene schermo, nero&#10;&#10;Descrizione generata automaticamente">
            <a:extLst>
              <a:ext uri="{FF2B5EF4-FFF2-40B4-BE49-F238E27FC236}">
                <a16:creationId xmlns:a16="http://schemas.microsoft.com/office/drawing/2014/main" id="{B44EBF25-B427-4521-8814-DB5F19B2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-104678"/>
            <a:ext cx="610637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8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>
                <a:solidFill>
                  <a:srgbClr val="0070C0"/>
                </a:solidFill>
              </a:rPr>
              <a:t>PMOS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91012C-D1E8-43BF-A1F0-115165EF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18" y="2935224"/>
            <a:ext cx="9223463" cy="392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49CE4634-C02E-46BE-9AAE-A2B10B0DF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Wingdings 3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49CE4634-C02E-46BE-9AAE-A2B10B0DF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3467"/>
            <a:ext cx="12079224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CIRCUITALE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9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Schema Circuito OTA MILLER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699"/>
            <a:ext cx="4352544" cy="3523785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Alimentazione 0 – 3,3V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Specchi di corrente MOS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Bulk </a:t>
            </a:r>
            <a:r>
              <a:rPr lang="it-IT" sz="1600" dirty="0">
                <a:solidFill>
                  <a:srgbClr val="C00000"/>
                </a:solidFill>
              </a:rPr>
              <a:t>NMOS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GND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Bulk </a:t>
            </a:r>
            <a:r>
              <a:rPr lang="it-IT" sz="1600" dirty="0">
                <a:solidFill>
                  <a:srgbClr val="0070C0"/>
                </a:solidFill>
              </a:rPr>
              <a:t>PMOS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Vcc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magine 5" descr="Immagine che contiene pioggia&#10;&#10;Descrizione generata automaticamente">
            <a:extLst>
              <a:ext uri="{FF2B5EF4-FFF2-40B4-BE49-F238E27FC236}">
                <a16:creationId xmlns:a16="http://schemas.microsoft.com/office/drawing/2014/main" id="{C2CA5C33-98E2-45E3-AF2F-E3A253A9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42" y="1594397"/>
            <a:ext cx="7973333" cy="42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Analisi</a:t>
            </a:r>
            <a:r>
              <a:rPr lang="it-IT" cap="none" dirty="0"/>
              <a:t> </a:t>
            </a:r>
            <a:r>
              <a:rPr lang="it-IT" cap="none" dirty="0">
                <a:solidFill>
                  <a:srgbClr val="2A1A00"/>
                </a:solidFill>
              </a:rPr>
              <a:t>circuitale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427731"/>
            <a:ext cx="8670290" cy="3225847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GUADAGNO DI MODO DIFFERENZIALE  (LF)  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RIPOSTA IN FREQUENZA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SLEW RATE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DINAMICA  I/O</a:t>
            </a:r>
          </a:p>
          <a:p>
            <a:pPr marL="0" indent="0">
              <a:buNone/>
            </a:pPr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557373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GRANDEZZE CARATTERISTICHE </a:t>
            </a:r>
          </a:p>
        </p:txBody>
      </p:sp>
    </p:spTree>
    <p:extLst>
      <p:ext uri="{BB962C8B-B14F-4D97-AF65-F5344CB8AC3E}">
        <p14:creationId xmlns:p14="http://schemas.microsoft.com/office/powerpoint/2010/main" val="231286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71591"/>
                <a:ext cx="10178322" cy="43910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Dall’analisi ai piccoli segnali, il guadagno dell’OTA è dato dal prodotto del singolo guadagno di ogni stadio:</a:t>
                </a: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I° Stadio   (differenziale) </a:t>
                </a:r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    </a:t>
                </a: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dove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II° Stadio   (CS) </a:t>
                </a:r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  <m: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          dove 	</a:t>
                </a:r>
                <a:r>
                  <a:rPr lang="it-IT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it-IT" b="0" i="1" spc="75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it-IT" i="1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  <m: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6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Assumendo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e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 (stesso ordine grandezza)</a:t>
                </a:r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i="1" spc="75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α</m:t>
                    </m:r>
                    <m:sSup>
                      <m:sSup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it-IT" b="0" i="1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 </m:t>
                        </m:r>
                        <m:d>
                          <m:d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𝑜𝑢𝑡</m:t>
                                </m:r>
                                <m:r>
                                  <a:rPr lang="it-IT" b="0" i="0" spc="75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it-IT" i="1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  <a:sym typeface="Wingdings" panose="05000000000000000000" pitchFamily="2" charset="2"/>
                  </a:rPr>
                  <a:t> </a:t>
                </a:r>
                <a:endParaRPr lang="it-I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71591"/>
                <a:ext cx="10178322" cy="4391084"/>
              </a:xfrm>
              <a:blipFill>
                <a:blip r:embed="rId2"/>
                <a:stretch>
                  <a:fillRect l="-599" t="-6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(LF)  </a:t>
            </a:r>
          </a:p>
        </p:txBody>
      </p:sp>
    </p:spTree>
    <p:extLst>
      <p:ext uri="{BB962C8B-B14F-4D97-AF65-F5344CB8AC3E}">
        <p14:creationId xmlns:p14="http://schemas.microsoft.com/office/powerpoint/2010/main" val="183793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52566"/>
                <a:ext cx="10178322" cy="3593591"/>
              </a:xfrm>
            </p:spPr>
            <p:txBody>
              <a:bodyPr/>
              <a:lstStyle/>
              <a:p>
                <a:r>
                  <a:rPr lang="it-IT" sz="1600" dirty="0">
                    <a:solidFill>
                      <a:schemeClr val="tx1"/>
                    </a:solidFill>
                  </a:rPr>
                  <a:t>Le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da sole rendono instabile in circuito in anello chiuso  (Bode taglia a -40 dB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PM piccolo)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viene inserita sulla retroazione per separare i due poli (effetto Miller)</a:t>
                </a: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Dalla relazione ingresso uscita si ottengo i seguenti poli e zeri 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52566"/>
                <a:ext cx="10178322" cy="3593591"/>
              </a:xfrm>
              <a:blipFill>
                <a:blip r:embed="rId2"/>
                <a:stretch>
                  <a:fillRect l="-240" t="-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F0947569-F1DA-4BDE-B7FA-1FF93A02C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410008"/>
                  </p:ext>
                </p:extLst>
              </p:nvPr>
            </p:nvGraphicFramePr>
            <p:xfrm>
              <a:off x="1567180" y="5381852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86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49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pc="7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pc="7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F0947569-F1DA-4BDE-B7FA-1FF93A02C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410008"/>
                  </p:ext>
                </p:extLst>
              </p:nvPr>
            </p:nvGraphicFramePr>
            <p:xfrm>
              <a:off x="1567180" y="5381852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538" r="-3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1538" r="-2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1538" r="-1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1538" r="-1000" b="-1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61111" r="-3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61111" r="-2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61111" r="-1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61111" r="-1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8A43E3B-4BF2-44E8-8735-12D2E187A933}"/>
                  </a:ext>
                </a:extLst>
              </p:cNvPr>
              <p:cNvSpPr/>
              <p:nvPr/>
            </p:nvSpPr>
            <p:spPr>
              <a:xfrm>
                <a:off x="8560479" y="4024570"/>
                <a:ext cx="2596107" cy="6677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Per ottenere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f</m:t>
                        </m:r>
                      </m:e>
                      <m:sub>
                        <m:r>
                          <a:rPr lang="it-IT" i="1" spc="75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si impone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𝐺𝐵𝑊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pc="75">
                              <a:solidFill>
                                <a:srgbClr val="2A1A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f</m:t>
                          </m:r>
                        </m:e>
                        <m:sub>
                          <m: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it-IT" i="1" spc="75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  <m:sub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𝑑𝑑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pc="75">
                              <a:solidFill>
                                <a:srgbClr val="2A1A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f</m:t>
                          </m:r>
                        </m:e>
                        <m:sub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8A43E3B-4BF2-44E8-8735-12D2E187A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479" y="4024570"/>
                <a:ext cx="2596107" cy="667747"/>
              </a:xfrm>
              <a:prstGeom prst="rect">
                <a:avLst/>
              </a:prstGeom>
              <a:blipFill>
                <a:blip r:embed="rId4"/>
                <a:stretch>
                  <a:fillRect l="-1636" t="-3571" r="-467" b="-8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74AC91AD-0544-4DF5-B9F8-1B8FE239B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50" y="2774602"/>
            <a:ext cx="5165441" cy="182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0E5835D-107C-4D27-BE14-4168409256FC}"/>
                  </a:ext>
                </a:extLst>
              </p:cNvPr>
              <p:cNvSpPr/>
              <p:nvPr/>
            </p:nvSpPr>
            <p:spPr>
              <a:xfrm>
                <a:off x="2476881" y="6475615"/>
                <a:ext cx="1519047" cy="215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𝒎𝒐𝒍𝒕𝒊𝒑𝒍𝒊𝒄𝒂𝒕𝒐𝒓𝒆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𝒅𝒊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𝑴𝒊𝒍𝒍𝒆𝒓</m:t>
                      </m:r>
                    </m:oMath>
                  </m:oMathPara>
                </a14:m>
                <a:endParaRPr lang="it-IT" sz="8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0E5835D-107C-4D27-BE14-416840925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81" y="6475615"/>
                <a:ext cx="1519047" cy="215444"/>
              </a:xfrm>
              <a:prstGeom prst="rect">
                <a:avLst/>
              </a:prstGeom>
              <a:blipFill>
                <a:blip r:embed="rId6"/>
                <a:stretch>
                  <a:fillRect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78B4A44-5102-401F-91A2-DC4D6E515BDE}"/>
                  </a:ext>
                </a:extLst>
              </p:cNvPr>
              <p:cNvSpPr/>
              <p:nvPr/>
            </p:nvSpPr>
            <p:spPr>
              <a:xfrm>
                <a:off x="8531352" y="3429000"/>
                <a:ext cx="3236976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pc="75" smtClean="0"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e>
                      <m:sub>
                        <m:r>
                          <a:rPr lang="it-IT" b="0" i="1" spc="75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sz="1400" dirty="0"/>
                  <a:t>Contributo capacitivo uscita II stadio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78B4A44-5102-401F-91A2-DC4D6E515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352" y="3429000"/>
                <a:ext cx="3236976" cy="369332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21D732E-009A-4D43-BDD2-420561B9F445}"/>
                  </a:ext>
                </a:extLst>
              </p:cNvPr>
              <p:cNvSpPr/>
              <p:nvPr/>
            </p:nvSpPr>
            <p:spPr>
              <a:xfrm>
                <a:off x="8531352" y="2980421"/>
                <a:ext cx="313639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pc="75" smtClean="0"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e>
                      <m:sub>
                        <m:r>
                          <a:rPr lang="it-IT" b="0" i="1" spc="75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sz="1400" dirty="0"/>
                  <a:t>Contributo capacitivo uscita I stadio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21D732E-009A-4D43-BDD2-420561B9F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352" y="2980421"/>
                <a:ext cx="3136392" cy="369332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8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52567"/>
                <a:ext cx="10178322" cy="3100182"/>
              </a:xfrm>
            </p:spPr>
            <p:txBody>
              <a:bodyPr>
                <a:normAutofit/>
              </a:bodyPr>
              <a:lstStyle/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viene inserita sulla retroazione per separare i due poli (effetto Miller)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L’effetto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spinge in bassa frequenza il polo dominante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Allo stesso tempo ciò avviene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:    </a:t>
                </a:r>
                <a:r>
                  <a:rPr lang="it-IT" sz="1600" b="1" i="1" u="sng" dirty="0">
                    <a:solidFill>
                      <a:schemeClr val="tx1"/>
                    </a:solidFill>
                  </a:rPr>
                  <a:t>abbassa il PM</a:t>
                </a:r>
                <a:r>
                  <a:rPr lang="it-IT" sz="1600" b="1" i="1" dirty="0">
                    <a:solidFill>
                      <a:schemeClr val="tx1"/>
                    </a:solidFill>
                  </a:rPr>
                  <a:t>  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6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TRADEOFF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Si aggiunge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sz="16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in serie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den>
                        </m:f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𝑅𝑐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sz="1600" b="1" i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Si sceglie quindi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600" i="1" dirty="0">
                    <a:solidFill>
                      <a:schemeClr val="tx1"/>
                    </a:solidFill>
                  </a:rPr>
                  <a:t> t</a:t>
                </a:r>
                <a:r>
                  <a:rPr lang="it-IT" sz="1600" i="1" dirty="0" err="1">
                    <a:solidFill>
                      <a:schemeClr val="tx1"/>
                    </a:solidFill>
                  </a:rPr>
                  <a:t>.c</a:t>
                </a:r>
                <a:r>
                  <a:rPr lang="it-IT" sz="1600" i="1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0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1600" b="0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 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 zero reale negativo  </a:t>
                </a:r>
                <a:r>
                  <a:rPr lang="it-IT" sz="1600" b="1" i="1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aumenta il PM</a:t>
                </a:r>
                <a:endParaRPr lang="it-IT" sz="1600" b="1" i="1" u="sng" dirty="0">
                  <a:solidFill>
                    <a:schemeClr val="tx1"/>
                  </a:solidFill>
                </a:endParaRPr>
              </a:p>
              <a:p>
                <a:r>
                  <a:rPr lang="it-IT" sz="1600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6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52567"/>
                <a:ext cx="10178322" cy="3100182"/>
              </a:xfrm>
              <a:blipFill>
                <a:blip r:embed="rId2"/>
                <a:stretch>
                  <a:fillRect l="-240" t="-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 E STABILITA’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8">
                <a:extLst>
                  <a:ext uri="{FF2B5EF4-FFF2-40B4-BE49-F238E27FC236}">
                    <a16:creationId xmlns:a16="http://schemas.microsoft.com/office/drawing/2014/main" id="{BC045648-F9CB-4078-A684-C10FF39BF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602276"/>
                  </p:ext>
                </p:extLst>
              </p:nvPr>
            </p:nvGraphicFramePr>
            <p:xfrm>
              <a:off x="1250950" y="5052749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86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49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pc="7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pc="7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b="1" i="1" spc="75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pc="75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b="1" i="1" spc="75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sz="1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8">
                <a:extLst>
                  <a:ext uri="{FF2B5EF4-FFF2-40B4-BE49-F238E27FC236}">
                    <a16:creationId xmlns:a16="http://schemas.microsoft.com/office/drawing/2014/main" id="{BC045648-F9CB-4078-A684-C10FF39BF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602276"/>
                  </p:ext>
                </p:extLst>
              </p:nvPr>
            </p:nvGraphicFramePr>
            <p:xfrm>
              <a:off x="1250950" y="5052749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538" r="-3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1538" r="-2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1538" r="-1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1538" r="-1000" b="-1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61111" r="-3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61111" r="-2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61111" r="-1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61111" r="-1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253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10178322" cy="46482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Per valutare lo </a:t>
                </a:r>
                <a:r>
                  <a:rPr lang="it-IT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dirty="0">
                    <a:solidFill>
                      <a:schemeClr val="tx1"/>
                    </a:solidFill>
                  </a:rPr>
                  <a:t> rate si pone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tale da sbilanciare la coppia differenziale</a:t>
                </a:r>
              </a:p>
              <a:p>
                <a:pPr marL="0" indent="0">
                  <a:buNone/>
                </a:pP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ad>
                      <m:radPr>
                        <m:degHide m:val="on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𝑉𝑂</m:t>
                        </m:r>
                      </m:e>
                    </m:d>
                  </m:oMath>
                </a14:m>
                <a:endParaRPr lang="it-IT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Tutta la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scorre su un solo ramo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Si modella il secondo stadio come un integratore e si ottiene: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den>
                    </m:f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𝐶𝑐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   </a:t>
                </a:r>
                <a:r>
                  <a:rPr lang="it-IT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/>
                    </m:sSub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𝐶𝑐</m:t>
                        </m:r>
                      </m:den>
                    </m:f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Relazione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den>
                    </m:f>
                  </m:oMath>
                </a14:m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GVO</m:t>
                    </m:r>
                  </m:oMath>
                </a14:m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 </a:t>
                </a: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10178322" cy="4648259"/>
              </a:xfrm>
              <a:blipFill>
                <a:blip r:embed="rId2"/>
                <a:stretch>
                  <a:fillRect l="-539" t="-1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 RATE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0478F5A-C6B7-40E0-A36E-3575E3D2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64" y="3203574"/>
            <a:ext cx="3579447" cy="2908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62EEC7C1-A3C0-4866-AFB4-32447CA0DABF}"/>
                  </a:ext>
                </a:extLst>
              </p:cNvPr>
              <p:cNvSpPr/>
              <p:nvPr/>
            </p:nvSpPr>
            <p:spPr>
              <a:xfrm>
                <a:off x="3364992" y="5736951"/>
                <a:ext cx="3136392" cy="738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it-IT" sz="1400" dirty="0">
                    <a:solidFill>
                      <a:schemeClr val="accent5">
                        <a:lumMod val="50000"/>
                      </a:schemeClr>
                    </a:solidFill>
                  </a:rPr>
                  <a:t>La dipendenza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pc="75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spc="75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e>
                      <m:sub>
                        <m:r>
                          <a:rPr lang="it-IT" sz="1400" i="1" spc="75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accent5">
                        <a:lumMod val="50000"/>
                      </a:schemeClr>
                    </a:solidFill>
                  </a:rPr>
                  <a:t> non può essere sfruttata però per compensare lo </a:t>
                </a:r>
                <a:r>
                  <a:rPr lang="it-IT" sz="1400" dirty="0" err="1">
                    <a:solidFill>
                      <a:schemeClr val="accent5">
                        <a:lumMod val="50000"/>
                      </a:schemeClr>
                    </a:solidFill>
                  </a:rPr>
                  <a:t>slew</a:t>
                </a:r>
                <a:r>
                  <a:rPr lang="it-IT" sz="1400" dirty="0">
                    <a:solidFill>
                      <a:schemeClr val="accent5">
                        <a:lumMod val="50000"/>
                      </a:schemeClr>
                    </a:solidFill>
                  </a:rPr>
                  <a:t> rate</a:t>
                </a: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62EEC7C1-A3C0-4866-AFB4-32447CA0D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92" y="5736951"/>
                <a:ext cx="3136392" cy="738664"/>
              </a:xfrm>
              <a:prstGeom prst="rect">
                <a:avLst/>
              </a:prstGeom>
              <a:blipFill>
                <a:blip r:embed="rId4"/>
                <a:stretch>
                  <a:fillRect l="-387" t="-813" b="-7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99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5D7302-50DD-4A56-ABFB-73571754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4975"/>
            <a:ext cx="10178322" cy="4770640"/>
          </a:xfrm>
        </p:spPr>
        <p:txBody>
          <a:bodyPr/>
          <a:lstStyle/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DINAMICA I/O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F444E0A5-B42B-402E-8A10-C8C1E4A7E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4749" y="1800224"/>
                <a:ext cx="10417175" cy="4191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DINAMICA INGRESSO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</m:d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          	       per garantire la linearità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i/o</a:t>
                </a:r>
                <a:endParaRPr lang="it-IT" sz="1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DINAMICA USCITA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       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non può invalidare le condizioni di saturazione di M6  M7</a:t>
                </a:r>
              </a:p>
              <a:p>
                <a:pPr marL="0" indent="0">
                  <a:buNone/>
                </a:pPr>
                <a:endParaRPr lang="it-IT" sz="1600" b="1" u="sn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CONDIZIONI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	  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deve essere tale da garantire: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sat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. M3,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f.i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  M1</a:t>
                </a: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   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deve essere tale da garantire: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sat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. M1  M5</a:t>
                </a:r>
                <a:endParaRPr lang="it-I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F444E0A5-B42B-402E-8A10-C8C1E4A7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49" y="1800224"/>
                <a:ext cx="10417175" cy="4191001"/>
              </a:xfrm>
              <a:prstGeom prst="rect">
                <a:avLst/>
              </a:prstGeo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9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Specifiche e scelte progettuali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1932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Si vuole progettare un amplificatore operazionale CMOS a doppio stadio (di Miller) con le seguenti specifiche:</a:t>
            </a:r>
          </a:p>
          <a:p>
            <a:r>
              <a:rPr lang="it-IT" b="1" dirty="0">
                <a:solidFill>
                  <a:schemeClr val="tx1"/>
                </a:solidFill>
              </a:rPr>
              <a:t>GUADAGNO DI MODO DIFFERENZIALE </a:t>
            </a:r>
            <a:r>
              <a:rPr lang="it-IT" dirty="0">
                <a:solidFill>
                  <a:schemeClr val="tx1"/>
                </a:solidFill>
              </a:rPr>
              <a:t>maggiore di 20’000 V/V ( &gt;86 dB)</a:t>
            </a:r>
          </a:p>
          <a:p>
            <a:r>
              <a:rPr lang="it-IT" b="1" dirty="0">
                <a:solidFill>
                  <a:schemeClr val="tx1"/>
                </a:solidFill>
              </a:rPr>
              <a:t>MARGINE DI FASE </a:t>
            </a:r>
            <a:r>
              <a:rPr lang="it-IT" dirty="0">
                <a:solidFill>
                  <a:schemeClr val="tx1"/>
                </a:solidFill>
              </a:rPr>
              <a:t>&gt; 70°</a:t>
            </a:r>
          </a:p>
          <a:p>
            <a:r>
              <a:rPr lang="it-IT" b="1" dirty="0">
                <a:solidFill>
                  <a:schemeClr val="tx1"/>
                </a:solidFill>
              </a:rPr>
              <a:t>POTENZA</a:t>
            </a:r>
            <a:r>
              <a:rPr lang="it-IT" dirty="0">
                <a:solidFill>
                  <a:schemeClr val="tx1"/>
                </a:solidFill>
              </a:rPr>
              <a:t> &lt; 200 µW</a:t>
            </a:r>
          </a:p>
          <a:p>
            <a:r>
              <a:rPr lang="it-IT" b="1" dirty="0">
                <a:solidFill>
                  <a:schemeClr val="tx1"/>
                </a:solidFill>
              </a:rPr>
              <a:t>Con vincolo di CAPACITA’ DI CARICO  </a:t>
            </a:r>
            <a:r>
              <a:rPr lang="it-IT" dirty="0">
                <a:solidFill>
                  <a:schemeClr val="tx1"/>
                </a:solidFill>
              </a:rPr>
              <a:t>5 </a:t>
            </a:r>
            <a:r>
              <a:rPr lang="it-IT" dirty="0" err="1">
                <a:solidFill>
                  <a:schemeClr val="tx1"/>
                </a:solidFill>
              </a:rPr>
              <a:t>pF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Si sceglie che i transistor lavorino in forte inversione </a:t>
            </a:r>
          </a:p>
          <a:p>
            <a:r>
              <a:rPr lang="it-IT" dirty="0">
                <a:solidFill>
                  <a:schemeClr val="tx1"/>
                </a:solidFill>
              </a:rPr>
              <a:t>Si sceglie una tensione di overdrive GVO piccola e comune per tutti i MOS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7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2BBC6-4C41-4698-93BE-F0EADB66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it-IT" sz="4400"/>
              <a:t>indice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C078E-9988-4AF4-A061-A62EB816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2A1A00"/>
                </a:solidFill>
              </a:rPr>
              <a:t>CARATTERISTICHE MOS (P-N)</a:t>
            </a:r>
          </a:p>
          <a:p>
            <a:r>
              <a:rPr lang="it-IT" sz="2400" dirty="0">
                <a:solidFill>
                  <a:srgbClr val="2A1A00"/>
                </a:solidFill>
              </a:rPr>
              <a:t>ANALISI CIRCUITALE OTA MILLER</a:t>
            </a:r>
          </a:p>
          <a:p>
            <a:r>
              <a:rPr lang="it-IT" sz="2400" dirty="0">
                <a:solidFill>
                  <a:srgbClr val="2A1A00"/>
                </a:solidFill>
              </a:rPr>
              <a:t>SPECIFICHE DI PROGETTO</a:t>
            </a:r>
          </a:p>
          <a:p>
            <a:r>
              <a:rPr lang="it-IT" sz="2400" dirty="0">
                <a:solidFill>
                  <a:srgbClr val="2A1A00"/>
                </a:solidFill>
              </a:rPr>
              <a:t>DIMENSIONAMENTO</a:t>
            </a:r>
          </a:p>
          <a:p>
            <a:r>
              <a:rPr lang="it-IT" sz="2400" dirty="0">
                <a:solidFill>
                  <a:srgbClr val="2A1A00"/>
                </a:solidFill>
              </a:rPr>
              <a:t>RISULTATI SIMULAZIONE </a:t>
            </a:r>
          </a:p>
          <a:p>
            <a:r>
              <a:rPr lang="it-IT" sz="2400" dirty="0">
                <a:solidFill>
                  <a:srgbClr val="2A1A00"/>
                </a:solidFill>
              </a:rPr>
              <a:t>CONCLUSIONE</a:t>
            </a:r>
          </a:p>
          <a:p>
            <a:endParaRPr lang="it-IT" sz="2800" b="1" dirty="0">
              <a:solidFill>
                <a:srgbClr val="2A1A00"/>
              </a:solidFill>
            </a:endParaRPr>
          </a:p>
          <a:p>
            <a:pPr marL="0" indent="0">
              <a:buNone/>
            </a:pPr>
            <a:endParaRPr lang="it-IT" sz="2800" b="1" dirty="0">
              <a:solidFill>
                <a:srgbClr val="2A1A00"/>
              </a:solidFill>
            </a:endParaRPr>
          </a:p>
          <a:p>
            <a:pPr lvl="1"/>
            <a:endParaRPr lang="it-IT" sz="2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3467"/>
            <a:ext cx="12079224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dimensionamento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5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Partendo dalla specifica di potenza si vuole che la corrente massima assorbita dal circuito sia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b="0" i="1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0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𝑑𝑑</m:t>
                            </m:r>
                          </m:sub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200</m:t>
                            </m:r>
                            <m:r>
                              <a:rPr lang="it-IT" sz="1600" i="1" spc="7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µ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W</m:t>
                            </m:r>
                          </m:e>
                          <m:sub/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V</m:t>
                            </m:r>
                          </m:e>
                          <m:sub/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60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µ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 è scelto quindi di  considerare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50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da spartire in questo modo: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sull’ingresso dello specchio di corrente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sull’uscita dello specchio di corrente  (Stadio differenziale)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sul ramo dello stadio di uscita (Stadio CS)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  <a:blipFill>
                <a:blip r:embed="rId2"/>
                <a:stretch>
                  <a:fillRect l="-654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CORRENTI</a:t>
            </a:r>
          </a:p>
        </p:txBody>
      </p:sp>
    </p:spTree>
    <p:extLst>
      <p:ext uri="{BB962C8B-B14F-4D97-AF65-F5344CB8AC3E}">
        <p14:creationId xmlns:p14="http://schemas.microsoft.com/office/powerpoint/2010/main" val="313162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Imponendo un guadagno</a:t>
                </a:r>
                <a:r>
                  <a:rPr lang="ar-AE" sz="1600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ar-AE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600" b="1" dirty="0">
                    <a:solidFill>
                      <a:schemeClr val="tx1"/>
                    </a:solidFill>
                    <a:cs typeface="Arial"/>
                  </a:rPr>
                  <a:t>≥ </a:t>
                </a:r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20’000</a:t>
                </a:r>
                <a:r>
                  <a:rPr lang="it-IT" sz="1600" dirty="0">
                    <a:solidFill>
                      <a:schemeClr val="tx1"/>
                    </a:solidFill>
                  </a:rPr>
                  <a:t> V/V  si ha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Considerando una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si ha sperimentalmente un valor medio di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Per tali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verifichiamo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endParaRPr lang="it-I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è quindi un valore accettabile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Per avere un margine meno stringente si sceglie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15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Per tale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si ha: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𝐺𝑉𝑂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ar-AE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04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  <a:blipFill>
                <a:blip r:embed="rId2"/>
                <a:stretch>
                  <a:fillRect l="-327" b="-42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GVO</a:t>
            </a:r>
          </a:p>
        </p:txBody>
      </p:sp>
    </p:spTree>
    <p:extLst>
      <p:ext uri="{BB962C8B-B14F-4D97-AF65-F5344CB8AC3E}">
        <p14:creationId xmlns:p14="http://schemas.microsoft.com/office/powerpoint/2010/main" val="317276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Nota la caratteristica </a:t>
            </a:r>
            <a:r>
              <a:rPr lang="it-IT" sz="1600" dirty="0" err="1">
                <a:solidFill>
                  <a:schemeClr val="tx1"/>
                </a:solidFill>
              </a:rPr>
              <a:t>Ids</a:t>
            </a:r>
            <a:r>
              <a:rPr lang="it-IT" sz="1600" dirty="0">
                <a:solidFill>
                  <a:schemeClr val="tx1"/>
                </a:solidFill>
              </a:rPr>
              <a:t>(</a:t>
            </a:r>
            <a:r>
              <a:rPr lang="it-IT" sz="1600" dirty="0" err="1">
                <a:solidFill>
                  <a:schemeClr val="tx1"/>
                </a:solidFill>
              </a:rPr>
              <a:t>Vgs,Vds</a:t>
            </a:r>
            <a:r>
              <a:rPr lang="it-IT" sz="1600" dirty="0">
                <a:solidFill>
                  <a:schemeClr val="tx1"/>
                </a:solidFill>
              </a:rPr>
              <a:t>) per i MOS unitari (p ed n), le correnti di polarizzazione e le tensioni di gate, 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si ricavano i rapporti  W/L 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C00000"/>
                </a:solidFill>
              </a:rPr>
              <a:t>*</a:t>
            </a:r>
            <a:r>
              <a:rPr lang="it-IT" sz="1600" dirty="0">
                <a:solidFill>
                  <a:schemeClr val="tx1"/>
                </a:solidFill>
              </a:rPr>
              <a:t> La dimensione di M6 è scelta  imponendo un fattore 2 fra M4 ed M6 : rispetta comunque i vincoli (20 µA)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DIMENSIONAMENTO  TRANSISTOR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2743138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1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it-IT" sz="18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2743138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08197" r="-869565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92424" r="-869565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422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275714" r="-86956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it-IT" sz="18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502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DIMENSIONAMENTO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  <a:blipFill>
                <a:blip r:embed="rId2"/>
                <a:stretch>
                  <a:fillRect l="-951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2136486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=−0.044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 (M5),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(dalla KVL)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=2.308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2136486"/>
                <a:ext cx="9310370" cy="3001518"/>
              </a:xfrm>
              <a:prstGeom prst="rect">
                <a:avLst/>
              </a:prstGeom>
              <a:blipFill>
                <a:blip r:embed="rId3"/>
                <a:stretch>
                  <a:fillRect l="-327" b="-158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5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Per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vicini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il guadagno tende a diminuire.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nota come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il guadagno non soddisfa le specifiche</a:t>
                </a: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GUADAGNO DIFFERENZIALE FISSANDO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  <a:blipFill>
                <a:blip r:embed="rId3"/>
                <a:stretch>
                  <a:fillRect l="-758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300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00FDD9-69FE-4C3E-8EBE-9566163D3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0" y="2774602"/>
            <a:ext cx="7726426" cy="328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sceglie di lavorare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Il resto del dimensionamento verrà fatto considerando tale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  <a:blipFill>
                <a:blip r:embed="rId5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3521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𝐼𝐶𝑀</m:t>
                                        </m:r>
                                      </m:e>
                                      <m:sub/>
                                    </m:sSub>
                                  </m:sub>
                                </m:sSub>
                                <m: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[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𝒅𝑩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]</m:t>
                              </m:r>
                            </m:oMath>
                          </a14:m>
                          <a:r>
                            <a:rPr lang="it-I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6746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117" t="-901" r="-127374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81166" t="-901" r="-2242" b="-609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974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MARGINE DI FASE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Per definire 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 è necessario rispettare la condizione sul margine di fase (</a:t>
                </a: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&gt;70°)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Si è imposto un </a:t>
                </a:r>
                <a:r>
                  <a:rPr lang="it-IT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PM = 80°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=90−</m:t>
                    </m:r>
                    <m:func>
                      <m:func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it-IT" sz="1400" b="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Considerando che l’effetto dello zero reale negativo può solo migliorare il margine di fase si impone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func>
                        <m:func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1.28 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=7.20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Quindi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7.29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∗8.01∗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𝑝𝐹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2.26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4.42 </m:t>
                    </m:r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6.64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endParaRPr lang="it-IT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400" dirty="0"/>
              </a:p>
              <a:p>
                <a:endParaRPr lang="it-IT" sz="1400" dirty="0"/>
              </a:p>
              <a:p>
                <a:endParaRPr lang="it-IT" sz="1400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  <a:blipFill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837129"/>
                  </p:ext>
                </p:extLst>
              </p:nvPr>
            </p:nvGraphicFramePr>
            <p:xfrm>
              <a:off x="1230630" y="5400675"/>
              <a:ext cx="9710420" cy="77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7605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97116813"/>
                        </a:ext>
                      </a:extLst>
                    </a:gridCol>
                  </a:tblGrid>
                  <a:tr h="40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375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60.5 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1.28 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7.20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7.91 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837129"/>
                  </p:ext>
                </p:extLst>
              </p:nvPr>
            </p:nvGraphicFramePr>
            <p:xfrm>
              <a:off x="1230630" y="5400675"/>
              <a:ext cx="9710420" cy="77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7605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97116813"/>
                        </a:ext>
                      </a:extLst>
                    </a:gridCol>
                  </a:tblGrid>
                  <a:tr h="40035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1" t="-1493" r="-300501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1493" r="-201256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493" r="-100752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754" t="-1493" r="-1005" b="-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37508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1" t="-109677" r="-30050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109677" r="-20125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677" r="-10075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754" t="-109677" r="-100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028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3467"/>
            <a:ext cx="12079224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Risultati simulazione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6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dei MOS sono diversi da quelli ottenuti con il dimensionamento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è necessario verificare che i transistor cosi ottenuti rispettino comunque le specifiche:</a:t>
                </a: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si potrebbero ottenere GVO più bassi e quindi trovarsi al limite della zona di forte inversione</a:t>
                </a:r>
                <a:endParaRPr lang="it-IT" sz="1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  (teorico)</a:t>
                </a: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di</a:t>
                </a:r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ottenuti in simulazione consentono di mantenere i MOS in </a:t>
                </a:r>
                <a:r>
                  <a:rPr lang="it-IT" sz="1200" dirty="0" err="1">
                    <a:solidFill>
                      <a:schemeClr val="tx1"/>
                    </a:solidFill>
                  </a:rPr>
                  <a:t>f.i</a:t>
                </a:r>
                <a:endParaRPr lang="it-IT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    garantendo 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dB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  ( &gt;86 dB da specifiche)</a:t>
                </a: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dipendono da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.  Si ottiene: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237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  <a:blipFill>
                <a:blip r:embed="rId2"/>
                <a:stretch>
                  <a:fillRect t="-49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𝐺𝑉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oMath>
                          </a14:m>
                          <a:r>
                            <a:rPr lang="it-IT" sz="1400" dirty="0"/>
                            <a:t> </a:t>
                          </a:r>
                          <a:r>
                            <a:rPr kumimoji="0" lang="it-IT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3527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endParaRPr lang="it-IT" sz="1400" dirty="0"/>
                        </a:p>
                        <a:p>
                          <a:r>
                            <a:rPr lang="it-IT" sz="700" dirty="0"/>
                            <a:t>IMPOSTA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80597" r="-607937" b="-2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161333" r="-607937" b="-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88235" r="-607937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ottotitolo 2">
            <a:extLst>
              <a:ext uri="{FF2B5EF4-FFF2-40B4-BE49-F238E27FC236}">
                <a16:creationId xmlns:a16="http://schemas.microsoft.com/office/drawing/2014/main" id="{29257CAC-B20F-4A18-A0F5-6F954DF331A9}"/>
              </a:ext>
            </a:extLst>
          </p:cNvPr>
          <p:cNvSpPr txBox="1">
            <a:spLocks/>
          </p:cNvSpPr>
          <p:nvPr/>
        </p:nvSpPr>
        <p:spPr>
          <a:xfrm>
            <a:off x="1250950" y="1102592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</a:t>
            </a:r>
          </a:p>
        </p:txBody>
      </p:sp>
    </p:spTree>
    <p:extLst>
      <p:ext uri="{BB962C8B-B14F-4D97-AF65-F5344CB8AC3E}">
        <p14:creationId xmlns:p14="http://schemas.microsoft.com/office/powerpoint/2010/main" val="203266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La potenza inizialmente stimata è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=165µ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Considerando i valori di corrente ottenuti dalla simulazione si ricalcola la potenza assorbita dal circuito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=3.3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10+20.4+20.4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=167.6µ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valore risulta maggiore (coerentemente con le aspettative) a causa dei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approssimati per eccesso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0" dirty="0">
                    <a:solidFill>
                      <a:schemeClr val="tx1"/>
                    </a:solidFill>
                  </a:rPr>
                  <a:t>Il valore è al di sotto dei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</a:rPr>
                  <a:t>  imposti dalle specifiche </a:t>
                </a:r>
              </a:p>
              <a:p>
                <a:endParaRPr lang="it-IT" b="0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  <a:blipFill>
                <a:blip r:embed="rId2"/>
                <a:stretch>
                  <a:fillRect l="-539" t="-1019" b="-1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46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CONSUMO DI POTENZA</a:t>
            </a:r>
          </a:p>
        </p:txBody>
      </p:sp>
    </p:spTree>
    <p:extLst>
      <p:ext uri="{BB962C8B-B14F-4D97-AF65-F5344CB8AC3E}">
        <p14:creationId xmlns:p14="http://schemas.microsoft.com/office/powerpoint/2010/main" val="329822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99" y="643467"/>
            <a:ext cx="11532725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CARATTERISTICHE</a:t>
            </a:r>
            <a:b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97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881668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E MARGINE DI FASE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Il guadagno simulato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88.57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) è leggermente superiore a quello stimato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88.30 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Il margine di fase risultante dalla simulazione (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6.65°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) è superiore a quello stimato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80.00°)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1FBAC6D3-4DD5-41B2-A529-F14C2735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90" y="2678590"/>
            <a:ext cx="8930640" cy="367111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60F6F86-F65F-4E37-A8C2-E760B75E2FB6}"/>
              </a:ext>
            </a:extLst>
          </p:cNvPr>
          <p:cNvSpPr/>
          <p:nvPr/>
        </p:nvSpPr>
        <p:spPr>
          <a:xfrm>
            <a:off x="2202654" y="3604418"/>
            <a:ext cx="854871" cy="274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50" dirty="0">
                <a:latin typeface="Roboto" pitchFamily="2" charset="0"/>
                <a:ea typeface="Roboto" pitchFamily="2" charset="0"/>
              </a:rPr>
              <a:t>= 88.30 dB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032D35-4A75-423B-9EA6-F0259E5BDEBD}"/>
              </a:ext>
            </a:extLst>
          </p:cNvPr>
          <p:cNvSpPr txBox="1"/>
          <p:nvPr/>
        </p:nvSpPr>
        <p:spPr>
          <a:xfrm>
            <a:off x="9317736" y="2249424"/>
            <a:ext cx="2267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cs typeface="Arial"/>
                <a:sym typeface="Wingdings" panose="05000000000000000000" pitchFamily="2" charset="2"/>
              </a:rPr>
              <a:t> sottostimato effetto dello zero</a:t>
            </a:r>
            <a:endParaRPr lang="it-IT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420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OPEN LOOP VS CLOSED LOOP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56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38B53CA-F88C-4EE2-9A23-F4A9D149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2003366"/>
            <a:ext cx="10166570" cy="43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COMUNE  E  CMRR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Il guadagno di modo comune (LF) risultante è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−9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485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contro i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−28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stimati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La reiezione di modo comune risultante è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9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contro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116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stimati</a:t>
                </a:r>
              </a:p>
              <a:p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mappa, sedendo&#10;&#10;Descrizione generata automaticamente">
            <a:extLst>
              <a:ext uri="{FF2B5EF4-FFF2-40B4-BE49-F238E27FC236}">
                <a16:creationId xmlns:a16="http://schemas.microsoft.com/office/drawing/2014/main" id="{1C19404C-4862-4E25-8101-4E19773A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358966"/>
            <a:ext cx="10343172" cy="439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a priori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µ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20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 </a:t>
                </a:r>
                <a:r>
                  <a:rPr lang="it-IT" sz="1600" dirty="0" err="1">
                    <a:solidFill>
                      <a:schemeClr val="tx1"/>
                    </a:solidFill>
                    <a:cs typeface="Arial"/>
                  </a:rPr>
                  <a:t>S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con corrente reale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24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endParaRPr lang="it-IT" dirty="0"/>
              </a:p>
              <a:p>
                <a:r>
                  <a:rPr lang="it-IT" sz="1600" dirty="0"/>
                  <a:t> 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risultante dalla simulazione  </a:t>
                </a:r>
                <a14:m>
                  <m:oMath xmlns:m="http://schemas.openxmlformats.org/officeDocument/2006/math"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19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endParaRPr lang="it-IT" sz="1600" dirty="0"/>
              </a:p>
              <a:p>
                <a:endParaRPr lang="it-IT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, sedendo&#10;&#10;Descrizione generata automaticamente">
            <a:extLst>
              <a:ext uri="{FF2B5EF4-FFF2-40B4-BE49-F238E27FC236}">
                <a16:creationId xmlns:a16="http://schemas.microsoft.com/office/drawing/2014/main" id="{8CE9F582-DA04-4F5F-8AA2-C4FF8456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49" y="2774602"/>
            <a:ext cx="8627505" cy="3666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84313A8-39C1-4385-9BAB-560591555CAA}"/>
                  </a:ext>
                </a:extLst>
              </p:cNvPr>
              <p:cNvSpPr/>
              <p:nvPr/>
            </p:nvSpPr>
            <p:spPr>
              <a:xfrm>
                <a:off x="9241918" y="1163830"/>
                <a:ext cx="1125244" cy="61093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pc="75" dirty="0">
                          <a:latin typeface="Cambria Math" panose="02040503050406030204" pitchFamily="18" charset="0"/>
                          <a:cs typeface="Arial"/>
                        </a:rPr>
                        <m:t>𝑆𝑅</m:t>
                      </m:r>
                      <m:r>
                        <a:rPr lang="it-IT" i="1" spc="75" dirty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it-IT" i="1" spc="75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it-IT" i="1" spc="75" dirty="0">
                              <a:latin typeface="Cambria Math" panose="02040503050406030204" pitchFamily="18" charset="0"/>
                              <a:cs typeface="Arial"/>
                            </a:rPr>
                            <m:t>𝐶𝑐</m:t>
                          </m:r>
                        </m:den>
                      </m:f>
                    </m:oMath>
                  </m:oMathPara>
                </a14:m>
                <a:endParaRPr lang="it-IT" dirty="0">
                  <a:cs typeface="Arial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84313A8-39C1-4385-9BAB-56059155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18" y="1163830"/>
                <a:ext cx="112524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1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NEL TEMPO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Ingresso differenziale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it-IT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25∗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Segnale di uscita con ampiezza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0.25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𝑚𝑉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  <a:sym typeface="Wingdings" panose="05000000000000000000" pitchFamily="2" charset="2"/>
                  </a:rPr>
                  <a:t> Guadagno calcolato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25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93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orta, luce, largo, decorato&#10;&#10;Descrizione generata automaticamente">
            <a:extLst>
              <a:ext uri="{FF2B5EF4-FFF2-40B4-BE49-F238E27FC236}">
                <a16:creationId xmlns:a16="http://schemas.microsoft.com/office/drawing/2014/main" id="{0E43660B-0345-4139-9FAD-E00C0374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418195"/>
            <a:ext cx="9954768" cy="417217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1998D41-CF39-4E04-B911-3E4DBDF331CF}"/>
              </a:ext>
            </a:extLst>
          </p:cNvPr>
          <p:cNvSpPr/>
          <p:nvPr/>
        </p:nvSpPr>
        <p:spPr>
          <a:xfrm>
            <a:off x="9192553" y="1952566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cs typeface="Arial"/>
                <a:sym typeface="Wingdings" panose="05000000000000000000" pitchFamily="2" charset="2"/>
              </a:rPr>
              <a:t>*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69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Conclusioni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CONFRONTO RISULTATI 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6B7963B-CF74-4F85-9024-753220E1A949}"/>
              </a:ext>
            </a:extLst>
          </p:cNvPr>
          <p:cNvSpPr txBox="1">
            <a:spLocks/>
          </p:cNvSpPr>
          <p:nvPr/>
        </p:nvSpPr>
        <p:spPr>
          <a:xfrm>
            <a:off x="1250950" y="1638182"/>
            <a:ext cx="9310370" cy="147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  <a:cs typeface="Arial"/>
              </a:rPr>
              <a:t>I risultati simulati rientrano correttamente nelle specifiche assegnate pur discostandosi da quelli stimati.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Questo può essere dovuto ad approssimazioni numeriche, discrepanze fra i modelli 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A7B72EC-D267-4177-BDED-D6C0935E0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214455"/>
                  </p:ext>
                </p:extLst>
              </p:nvPr>
            </p:nvGraphicFramePr>
            <p:xfrm>
              <a:off x="1250950" y="3114616"/>
              <a:ext cx="9810751" cy="3154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6075">
                      <a:extLst>
                        <a:ext uri="{9D8B030D-6E8A-4147-A177-3AD203B41FA5}">
                          <a16:colId xmlns:a16="http://schemas.microsoft.com/office/drawing/2014/main" val="2698551666"/>
                        </a:ext>
                      </a:extLst>
                    </a:gridCol>
                    <a:gridCol w="2154756">
                      <a:extLst>
                        <a:ext uri="{9D8B030D-6E8A-4147-A177-3AD203B41FA5}">
                          <a16:colId xmlns:a16="http://schemas.microsoft.com/office/drawing/2014/main" val="2305147255"/>
                        </a:ext>
                      </a:extLst>
                    </a:gridCol>
                    <a:gridCol w="2317232">
                      <a:extLst>
                        <a:ext uri="{9D8B030D-6E8A-4147-A177-3AD203B41FA5}">
                          <a16:colId xmlns:a16="http://schemas.microsoft.com/office/drawing/2014/main" val="1125623147"/>
                        </a:ext>
                      </a:extLst>
                    </a:gridCol>
                    <a:gridCol w="2452688">
                      <a:extLst>
                        <a:ext uri="{9D8B030D-6E8A-4147-A177-3AD203B41FA5}">
                          <a16:colId xmlns:a16="http://schemas.microsoft.com/office/drawing/2014/main" val="2433730144"/>
                        </a:ext>
                      </a:extLst>
                    </a:gridCol>
                  </a:tblGrid>
                  <a:tr h="818453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STIMATO</a:t>
                          </a:r>
                        </a:p>
                        <a:p>
                          <a:pPr algn="ctr"/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(GVO=0.15 V)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STIMATO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(GVO=0.186 V)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(I</a:t>
                          </a:r>
                          <a:r>
                            <a:rPr kumimoji="0" lang="it-IT" sz="1100" b="1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DS</a:t>
                          </a: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effettive)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it-IT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SIMULATO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18460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/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97324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𝑑𝐵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49653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 [°]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86.65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83425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𝐶𝑀𝑅𝑅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𝑑𝐵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98.05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420729"/>
                      </a:ext>
                    </a:extLst>
                  </a:tr>
                  <a:tr h="4246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𝑆𝑅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 [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/µ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833772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𝑃𝑜𝑤𝑒𝑟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𝑐𝑜𝑛𝑠𝑢𝑚𝑝𝑡𝑖𝑜𝑛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[µ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𝑊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0097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A7B72EC-D267-4177-BDED-D6C0935E0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214455"/>
                  </p:ext>
                </p:extLst>
              </p:nvPr>
            </p:nvGraphicFramePr>
            <p:xfrm>
              <a:off x="1250950" y="3114616"/>
              <a:ext cx="9810751" cy="3154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6075">
                      <a:extLst>
                        <a:ext uri="{9D8B030D-6E8A-4147-A177-3AD203B41FA5}">
                          <a16:colId xmlns:a16="http://schemas.microsoft.com/office/drawing/2014/main" val="2698551666"/>
                        </a:ext>
                      </a:extLst>
                    </a:gridCol>
                    <a:gridCol w="2154756">
                      <a:extLst>
                        <a:ext uri="{9D8B030D-6E8A-4147-A177-3AD203B41FA5}">
                          <a16:colId xmlns:a16="http://schemas.microsoft.com/office/drawing/2014/main" val="2305147255"/>
                        </a:ext>
                      </a:extLst>
                    </a:gridCol>
                    <a:gridCol w="2317232">
                      <a:extLst>
                        <a:ext uri="{9D8B030D-6E8A-4147-A177-3AD203B41FA5}">
                          <a16:colId xmlns:a16="http://schemas.microsoft.com/office/drawing/2014/main" val="1125623147"/>
                        </a:ext>
                      </a:extLst>
                    </a:gridCol>
                    <a:gridCol w="2452688">
                      <a:extLst>
                        <a:ext uri="{9D8B030D-6E8A-4147-A177-3AD203B41FA5}">
                          <a16:colId xmlns:a16="http://schemas.microsoft.com/office/drawing/2014/main" val="2433730144"/>
                        </a:ext>
                      </a:extLst>
                    </a:gridCol>
                  </a:tblGrid>
                  <a:tr h="868680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STIMATO</a:t>
                          </a:r>
                        </a:p>
                        <a:p>
                          <a:pPr algn="ctr"/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(GVO=0.15 V)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STIMATO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(GVO=0.186 V)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(I</a:t>
                          </a:r>
                          <a:r>
                            <a:rPr kumimoji="0" lang="it-IT" sz="1100" b="1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DS</a:t>
                          </a: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effettive)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it-IT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SIMULATO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18460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242623" r="-240506" b="-5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97324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342623" r="-240506" b="-4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49653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435484" r="-240506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86.65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83425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544262" r="-240506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98.05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420729"/>
                      </a:ext>
                    </a:extLst>
                  </a:tr>
                  <a:tr h="4246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561429" r="-240506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833772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759016" r="-2405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0097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193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Conclusioni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10192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OSSERVAZIONI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6B7963B-CF74-4F85-9024-753220E1A949}"/>
              </a:ext>
            </a:extLst>
          </p:cNvPr>
          <p:cNvSpPr txBox="1">
            <a:spLocks/>
          </p:cNvSpPr>
          <p:nvPr/>
        </p:nvSpPr>
        <p:spPr>
          <a:xfrm>
            <a:off x="1242694" y="1952566"/>
            <a:ext cx="9310370" cy="253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  <a:cs typeface="Arial"/>
              </a:rPr>
              <a:t> Osservando il guadagno ottenuto tramite il confronto ingresso uscita delle simulazioni nel tempo(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Transient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), si nota una discrepanza fra tale guadagno e quello ottenuto con le simulazioni in frequenza (AC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) 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Durante il calcolo dei valori del circuito è stato considerato il guadagno ottenuto con 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 visto che una buona parte  della verifica dei risultati viene svolta nell’ambito delle frequenze.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Inoltre il guadagno ottenuto con 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 risulta minore, quindi se questo valore soddisfa le specifiche lo farà anche un valore maggiore.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2650839-DEAC-4459-9AA9-3B6F4B96B8EA}"/>
              </a:ext>
            </a:extLst>
          </p:cNvPr>
          <p:cNvSpPr/>
          <p:nvPr/>
        </p:nvSpPr>
        <p:spPr>
          <a:xfrm>
            <a:off x="3345724" y="1178383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cs typeface="Arial"/>
                <a:sym typeface="Wingdings" panose="05000000000000000000" pitchFamily="2" charset="2"/>
              </a:rPr>
              <a:t>*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18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Sottotitolo 2">
            <a:extLst>
              <a:ext uri="{FF2B5EF4-FFF2-40B4-BE49-F238E27FC236}">
                <a16:creationId xmlns:a16="http://schemas.microsoft.com/office/drawing/2014/main" id="{199B33EA-5B56-44ED-AEC2-A0FDB2115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26" y="5908257"/>
            <a:ext cx="5573736" cy="748145"/>
          </a:xfrm>
        </p:spPr>
        <p:txBody>
          <a:bodyPr>
            <a:noAutofit/>
          </a:bodyPr>
          <a:lstStyle/>
          <a:p>
            <a:r>
              <a:rPr lang="it-IT" sz="4000" b="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 Math" panose="02040503050406030204" pitchFamily="18" charset="0"/>
              </a:rPr>
              <a:t>GRAZIE PER L’ATTENZIONE</a:t>
            </a:r>
            <a:endParaRPr lang="it-IT" sz="4000" b="0" spc="0" dirty="0">
              <a:solidFill>
                <a:schemeClr val="tx1">
                  <a:lumMod val="85000"/>
                  <a:lumOff val="15000"/>
                </a:schemeClr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A82251-3AC1-4528-B7A1-95ED1F0F4872}"/>
              </a:ext>
            </a:extLst>
          </p:cNvPr>
          <p:cNvSpPr txBox="1">
            <a:spLocks/>
          </p:cNvSpPr>
          <p:nvPr/>
        </p:nvSpPr>
        <p:spPr>
          <a:xfrm>
            <a:off x="9114427" y="6282330"/>
            <a:ext cx="5573736" cy="1279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ALESSIO CAPELLO</a:t>
            </a:r>
          </a:p>
          <a:p>
            <a:pPr algn="l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FRANCESCO MORGILLO</a:t>
            </a:r>
          </a:p>
          <a:p>
            <a:pPr algn="l"/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>
                <a:solidFill>
                  <a:srgbClr val="2A1A00"/>
                </a:solidFill>
              </a:rPr>
              <a:t>Caratteristiche I</a:t>
            </a:r>
            <a:r>
              <a:rPr lang="it-IT" sz="53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(V</a:t>
            </a:r>
            <a:r>
              <a:rPr lang="it-IT" sz="54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) </a:t>
            </a:r>
            <a:br>
              <a:rPr lang="it-IT" sz="5400" cap="none" dirty="0">
                <a:solidFill>
                  <a:srgbClr val="2A1A00"/>
                </a:solidFill>
              </a:rPr>
            </a:br>
            <a:r>
              <a:rPr lang="it-IT" sz="5400" cap="none" dirty="0">
                <a:solidFill>
                  <a:srgbClr val="C00000"/>
                </a:solidFill>
              </a:rPr>
              <a:t>NMOS</a:t>
            </a:r>
            <a:endParaRPr lang="it-IT" dirty="0">
              <a:solidFill>
                <a:srgbClr val="2A1A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2C543DC-A5EF-4122-A0CF-9C1BBF01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53" y="2715768"/>
            <a:ext cx="9285975" cy="4075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281F572D-E088-4BC3-9161-30C5D525E7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082578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281F572D-E088-4BC3-9161-30C5D525E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082578" cy="1367282"/>
              </a:xfrm>
              <a:prstGeom prst="rect">
                <a:avLst/>
              </a:prstGeom>
              <a:blipFill>
                <a:blip r:embed="rId3"/>
                <a:stretch>
                  <a:fillRect l="-791" t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</a:t>
            </a:r>
            <a:r>
              <a:rPr lang="it-IT" sz="4800" cap="none" dirty="0">
                <a:solidFill>
                  <a:srgbClr val="2A1A00"/>
                </a:solidFill>
              </a:rPr>
              <a:t>I</a:t>
            </a:r>
            <a:r>
              <a:rPr lang="it-IT" sz="4800" cap="none" baseline="-25000" dirty="0">
                <a:solidFill>
                  <a:srgbClr val="2A1A00"/>
                </a:solidFill>
              </a:rPr>
              <a:t>DS</a:t>
            </a:r>
            <a:r>
              <a:rPr lang="it-IT" sz="4800" cap="none" dirty="0">
                <a:solidFill>
                  <a:srgbClr val="2A1A00"/>
                </a:solidFill>
              </a:rPr>
              <a:t>(V</a:t>
            </a:r>
            <a:r>
              <a:rPr lang="it-IT" sz="4800" cap="none" baseline="-25000" dirty="0">
                <a:solidFill>
                  <a:srgbClr val="2A1A00"/>
                </a:solidFill>
              </a:rPr>
              <a:t>GS</a:t>
            </a:r>
            <a:r>
              <a:rPr lang="it-IT" sz="4800" cap="none" dirty="0">
                <a:solidFill>
                  <a:srgbClr val="2A1A00"/>
                </a:solidFill>
              </a:rPr>
              <a:t>) </a:t>
            </a:r>
            <a:br>
              <a:rPr lang="it-IT" cap="none" dirty="0"/>
            </a:br>
            <a:r>
              <a:rPr lang="it-IT" cap="none" dirty="0">
                <a:solidFill>
                  <a:srgbClr val="C00000"/>
                </a:solidFill>
              </a:rPr>
              <a:t>NMOS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E1389A-B362-4E5E-9E14-8FA856AF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01" y="2921033"/>
            <a:ext cx="8884698" cy="3904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BDF5813-B770-42EF-A074-5861549F15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Inizio saturazione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BDF5813-B770-42EF-A074-5861549F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8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>
                <a:solidFill>
                  <a:srgbClr val="2A1A00"/>
                </a:solidFill>
              </a:rPr>
              <a:t>Caratteristiche |I</a:t>
            </a:r>
            <a:r>
              <a:rPr lang="it-IT" sz="53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(-V</a:t>
            </a:r>
            <a:r>
              <a:rPr lang="it-IT" sz="54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)|</a:t>
            </a:r>
            <a:br>
              <a:rPr lang="it-IT" sz="5400" cap="none" dirty="0">
                <a:solidFill>
                  <a:srgbClr val="2A1A00"/>
                </a:solidFill>
              </a:rPr>
            </a:br>
            <a:r>
              <a:rPr lang="it-IT" sz="5400" cap="none" dirty="0">
                <a:solidFill>
                  <a:srgbClr val="0070C0"/>
                </a:solidFill>
              </a:rPr>
              <a:t>PMOS</a:t>
            </a:r>
            <a:endParaRPr lang="it-IT" dirty="0">
              <a:solidFill>
                <a:srgbClr val="2A1A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386379D-86C2-46EF-B876-A7FCDE0F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36" y="2624746"/>
            <a:ext cx="9240644" cy="4095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9237491-C461-4782-A05C-614943200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52069"/>
                <a:ext cx="3082578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9237491-C461-4782-A05C-61494320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52069"/>
                <a:ext cx="3082578" cy="1367282"/>
              </a:xfrm>
              <a:prstGeom prst="rect">
                <a:avLst/>
              </a:prstGeom>
              <a:blipFill>
                <a:blip r:embed="rId3"/>
                <a:stretch>
                  <a:fillRect l="-791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20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|</a:t>
            </a:r>
            <a:r>
              <a:rPr lang="it-IT" sz="4800" cap="none" dirty="0">
                <a:solidFill>
                  <a:srgbClr val="2A1A00"/>
                </a:solidFill>
              </a:rPr>
              <a:t>I</a:t>
            </a:r>
            <a:r>
              <a:rPr lang="it-IT" sz="4800" cap="none" baseline="-25000" dirty="0">
                <a:solidFill>
                  <a:srgbClr val="2A1A00"/>
                </a:solidFill>
              </a:rPr>
              <a:t>DS</a:t>
            </a:r>
            <a:r>
              <a:rPr lang="it-IT" sz="4800" cap="none" dirty="0">
                <a:solidFill>
                  <a:srgbClr val="2A1A00"/>
                </a:solidFill>
              </a:rPr>
              <a:t>(-V</a:t>
            </a:r>
            <a:r>
              <a:rPr lang="it-IT" sz="4800" cap="none" baseline="-25000" dirty="0">
                <a:solidFill>
                  <a:srgbClr val="2A1A00"/>
                </a:solidFill>
              </a:rPr>
              <a:t>GS</a:t>
            </a:r>
            <a:r>
              <a:rPr lang="it-IT" sz="4800" cap="none" dirty="0">
                <a:solidFill>
                  <a:srgbClr val="2A1A00"/>
                </a:solidFill>
              </a:rPr>
              <a:t>)| </a:t>
            </a:r>
            <a:br>
              <a:rPr lang="it-IT" cap="none" dirty="0"/>
            </a:br>
            <a:r>
              <a:rPr lang="it-IT" cap="none" dirty="0">
                <a:solidFill>
                  <a:srgbClr val="0070C0"/>
                </a:solidFill>
              </a:rPr>
              <a:t>PMOS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B162AF6-5BF6-4850-816A-85BBCD81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28" y="2950956"/>
            <a:ext cx="8827004" cy="3754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903487D1-922C-4210-A704-AA0FF2B694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Inizio saturazione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903487D1-922C-4210-A704-AA0FF2B6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4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/>
              <a:t>Resistenza di canale r</a:t>
            </a:r>
            <a:r>
              <a:rPr lang="it-IT" sz="5400" cap="none" baseline="-25000" dirty="0"/>
              <a:t>0</a:t>
            </a:r>
            <a:br>
              <a:rPr lang="it-IT" sz="5400" cap="none" dirty="0"/>
            </a:br>
            <a:r>
              <a:rPr lang="it-IT" sz="5400" cap="none" dirty="0">
                <a:solidFill>
                  <a:srgbClr val="0070C0"/>
                </a:solidFill>
              </a:rPr>
              <a:t>PMOS</a:t>
            </a:r>
            <a:r>
              <a:rPr lang="it-IT" sz="5400" cap="none" dirty="0"/>
              <a:t> e </a:t>
            </a:r>
            <a:r>
              <a:rPr lang="it-IT" sz="5400" cap="none" dirty="0">
                <a:solidFill>
                  <a:srgbClr val="C00000"/>
                </a:solidFill>
              </a:rPr>
              <a:t>NMOS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B0572F9-D947-4264-B1AE-AA4F6A974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19" y="3094566"/>
            <a:ext cx="7725784" cy="3381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B6A745C2-A5DC-4655-828F-DC36B56B7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800901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Simulazione per </a:t>
                </a:r>
                <a:r>
                  <a:rPr lang="it-IT" sz="1600" b="1" dirty="0">
                    <a:solidFill>
                      <a:srgbClr val="C00000"/>
                    </a:solidFill>
                  </a:rPr>
                  <a:t>NMOS</a:t>
                </a:r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76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B6A745C2-A5DC-4655-828F-DC36B56B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800901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168" t="-52000" b="-19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4266266D-CF59-48FF-9EFC-7AB4CCFDCA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752471"/>
                  </p:ext>
                </p:extLst>
              </p:nvPr>
            </p:nvGraphicFramePr>
            <p:xfrm>
              <a:off x="1251678" y="3094566"/>
              <a:ext cx="2430273" cy="3507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091">
                      <a:extLst>
                        <a:ext uri="{9D8B030D-6E8A-4147-A177-3AD203B41FA5}">
                          <a16:colId xmlns:a16="http://schemas.microsoft.com/office/drawing/2014/main" val="619008317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874747573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4079150591"/>
                        </a:ext>
                      </a:extLst>
                    </a:gridCol>
                  </a:tblGrid>
                  <a:tr h="3159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r>
                                <a:rPr lang="it-IT" sz="12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 b="1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it-IT" sz="1200" b="1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071653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30,6986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46371199,1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834295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67,13226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7663594,62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805665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93,88003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3678565,53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1267197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114,6637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2306356,13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9718850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130,8104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1630610,9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707667332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142,8971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1232102,71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64544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151,3409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969873,286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37714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156,7447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785291,885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984143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160,5475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652695,166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737264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3,3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168,2212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570980,703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00851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4266266D-CF59-48FF-9EFC-7AB4CCFDCA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752471"/>
                  </p:ext>
                </p:extLst>
              </p:nvPr>
            </p:nvGraphicFramePr>
            <p:xfrm>
              <a:off x="1251678" y="3094566"/>
              <a:ext cx="2430273" cy="3507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091">
                      <a:extLst>
                        <a:ext uri="{9D8B030D-6E8A-4147-A177-3AD203B41FA5}">
                          <a16:colId xmlns:a16="http://schemas.microsoft.com/office/drawing/2014/main" val="619008317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874747573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4079150591"/>
                        </a:ext>
                      </a:extLst>
                    </a:gridCol>
                  </a:tblGrid>
                  <a:tr h="31598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923" r="-203759" b="-10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0752" t="-1923" r="-103759" b="-10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752" t="-1923" r="-3759" b="-10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071653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30,6986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46371199,1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834295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67,13226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7663594,62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805665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93,88003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3678565,53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1267197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114,6637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2306356,13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9718850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130,8104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1630610,9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707667332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142,8971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1232102,71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64544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151,3409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969873,286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37714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156,7447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785291,885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984143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160,5475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652695,166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737264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3,3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168,2212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570980,703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00851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16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>
                <a:solidFill>
                  <a:srgbClr val="C00000"/>
                </a:solidFill>
              </a:rPr>
              <a:t>NMOS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AD7C12D-9696-43E0-8DC3-95FEE85D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76" y="2825613"/>
            <a:ext cx="8841150" cy="3760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99E36C9-0AEA-4D64-A74C-92A50A5D3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Wingdings 3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99E36C9-0AEA-4D64-A74C-92A50A5D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9448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1802</Words>
  <Application>Microsoft Office PowerPoint</Application>
  <PresentationFormat>Widescreen</PresentationFormat>
  <Paragraphs>502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Cambria Math</vt:lpstr>
      <vt:lpstr>Elephant</vt:lpstr>
      <vt:lpstr>Gill Sans MT</vt:lpstr>
      <vt:lpstr>Impact</vt:lpstr>
      <vt:lpstr>Roboto</vt:lpstr>
      <vt:lpstr>Wingdings</vt:lpstr>
      <vt:lpstr>Badge</vt:lpstr>
      <vt:lpstr>Ota  doppio stadio      ( di MILLER )</vt:lpstr>
      <vt:lpstr>indice</vt:lpstr>
      <vt:lpstr>CARATTERISTICHE MOS</vt:lpstr>
      <vt:lpstr>Caratteristiche IDS(VDS)  NMOS</vt:lpstr>
      <vt:lpstr>Caratteristica IDS(VGS)  NMOS</vt:lpstr>
      <vt:lpstr>Caratteristiche |IDS(-VDS)| PMOS</vt:lpstr>
      <vt:lpstr>Caratteristica |IDS(-VGS)|  PMOS</vt:lpstr>
      <vt:lpstr>Resistenza di canale r0 PMOS e NMOS</vt:lpstr>
      <vt:lpstr>Transconduttanza gm NMOS</vt:lpstr>
      <vt:lpstr>Transconduttanza gm PMOS</vt:lpstr>
      <vt:lpstr>ANALISI CIRCUITALE</vt:lpstr>
      <vt:lpstr>Schema Circuito OTA MILLER</vt:lpstr>
      <vt:lpstr>Analisi circuitale</vt:lpstr>
      <vt:lpstr>Analisi circuitale</vt:lpstr>
      <vt:lpstr>Analisi circuitale</vt:lpstr>
      <vt:lpstr>Analisi circuitale</vt:lpstr>
      <vt:lpstr>Analisi circuitale</vt:lpstr>
      <vt:lpstr>Analisi circuitale</vt:lpstr>
      <vt:lpstr>Specifiche e scelte progettuali</vt:lpstr>
      <vt:lpstr>dimensionamento</vt:lpstr>
      <vt:lpstr>Dimensionamento</vt:lpstr>
      <vt:lpstr>Dimensionamento</vt:lpstr>
      <vt:lpstr>Dimensionamento</vt:lpstr>
      <vt:lpstr>Dimensionamento</vt:lpstr>
      <vt:lpstr>Dimensionamento</vt:lpstr>
      <vt:lpstr>Dimensionamento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MILLER</dc:title>
  <dc:creator>Fra</dc:creator>
  <cp:lastModifiedBy>Fra</cp:lastModifiedBy>
  <cp:revision>44</cp:revision>
  <dcterms:created xsi:type="dcterms:W3CDTF">2020-04-26T12:37:48Z</dcterms:created>
  <dcterms:modified xsi:type="dcterms:W3CDTF">2020-05-02T17:04:53Z</dcterms:modified>
</cp:coreProperties>
</file>