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94" r:id="rId4"/>
    <p:sldId id="259" r:id="rId5"/>
    <p:sldId id="261" r:id="rId6"/>
    <p:sldId id="291" r:id="rId7"/>
    <p:sldId id="262" r:id="rId8"/>
    <p:sldId id="260" r:id="rId9"/>
    <p:sldId id="264" r:id="rId10"/>
    <p:sldId id="265" r:id="rId11"/>
    <p:sldId id="295" r:id="rId12"/>
    <p:sldId id="266" r:id="rId13"/>
    <p:sldId id="267" r:id="rId14"/>
    <p:sldId id="268" r:id="rId15"/>
    <p:sldId id="293" r:id="rId16"/>
    <p:sldId id="269" r:id="rId17"/>
    <p:sldId id="270" r:id="rId18"/>
    <p:sldId id="271" r:id="rId19"/>
    <p:sldId id="272" r:id="rId20"/>
    <p:sldId id="296" r:id="rId21"/>
    <p:sldId id="273" r:id="rId22"/>
    <p:sldId id="274" r:id="rId23"/>
    <p:sldId id="275" r:id="rId24"/>
    <p:sldId id="277" r:id="rId25"/>
    <p:sldId id="279" r:id="rId26"/>
    <p:sldId id="282" r:id="rId27"/>
    <p:sldId id="297" r:id="rId28"/>
    <p:sldId id="276" r:id="rId29"/>
    <p:sldId id="280" r:id="rId30"/>
    <p:sldId id="281" r:id="rId31"/>
    <p:sldId id="283" r:id="rId32"/>
    <p:sldId id="284" r:id="rId33"/>
    <p:sldId id="286" r:id="rId34"/>
    <p:sldId id="285" r:id="rId35"/>
    <p:sldId id="287" r:id="rId36"/>
    <p:sldId id="290" r:id="rId37"/>
    <p:sldId id="289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2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1.png"/><Relationship Id="rId4" Type="http://schemas.openxmlformats.org/officeDocument/2006/relationships/image" Target="../media/image27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16A7F6-BCDE-4DF2-928E-E9100381D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499" y="643467"/>
            <a:ext cx="7216609" cy="4584314"/>
          </a:xfrm>
        </p:spPr>
        <p:txBody>
          <a:bodyPr anchor="b">
            <a:normAutofit/>
          </a:bodyPr>
          <a:lstStyle/>
          <a:p>
            <a:pPr algn="l"/>
            <a:r>
              <a:rPr lang="it-IT" sz="8000" spc="-1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Ota</a:t>
            </a:r>
            <a:r>
              <a:rPr lang="it-IT" sz="80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br>
              <a:rPr lang="it-IT" sz="80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it-IT" sz="80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doppio stadio      ( </a:t>
            </a:r>
            <a:r>
              <a:rPr lang="it-IT" sz="60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 MILLER </a:t>
            </a:r>
            <a:r>
              <a:rPr lang="it-IT" sz="80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it-IT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0BBC28C-FD77-4815-947B-8978D17482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499" y="5203338"/>
            <a:ext cx="5573736" cy="1279758"/>
          </a:xfrm>
        </p:spPr>
        <p:txBody>
          <a:bodyPr>
            <a:noAutofit/>
          </a:bodyPr>
          <a:lstStyle/>
          <a:p>
            <a:pPr algn="l"/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Analisi circuitale</a:t>
            </a:r>
          </a:p>
          <a:p>
            <a:pPr algn="l"/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Dimensionamento</a:t>
            </a:r>
          </a:p>
          <a:p>
            <a:pPr algn="l"/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simulazione</a:t>
            </a:r>
          </a:p>
        </p:txBody>
      </p:sp>
      <p:pic>
        <p:nvPicPr>
          <p:cNvPr id="5" name="Immagine 4" descr="Immagine che contiene schermo, nero&#10;&#10;Descrizione generata automaticamente">
            <a:extLst>
              <a:ext uri="{FF2B5EF4-FFF2-40B4-BE49-F238E27FC236}">
                <a16:creationId xmlns:a16="http://schemas.microsoft.com/office/drawing/2014/main" id="{B44EBF25-B427-4521-8814-DB5F19B28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0" y="-104678"/>
            <a:ext cx="6106377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68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cap="none" dirty="0"/>
              <a:t>Transconduttanza </a:t>
            </a:r>
            <a:r>
              <a:rPr lang="it-IT" cap="none" dirty="0" err="1"/>
              <a:t>gm</a:t>
            </a:r>
            <a:br>
              <a:rPr lang="it-IT" cap="none" dirty="0"/>
            </a:br>
            <a:r>
              <a:rPr lang="it-IT" cap="none" dirty="0">
                <a:solidFill>
                  <a:srgbClr val="0070C0"/>
                </a:solidFill>
              </a:rPr>
              <a:t>PMOS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B91012C-D1E8-43BF-A1F0-115165EFB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518" y="2935224"/>
            <a:ext cx="9223463" cy="39227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contenuto 2">
                <a:extLst>
                  <a:ext uri="{FF2B5EF4-FFF2-40B4-BE49-F238E27FC236}">
                    <a16:creationId xmlns:a16="http://schemas.microsoft.com/office/drawing/2014/main" id="{49CE4634-C02E-46BE-9AAE-A2B10B0DFD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1678" y="2061718"/>
                <a:ext cx="3622074" cy="13672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it-IT" sz="16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Wingdings 3"/>
                      </a:rPr>
                      <m:t>=</m:t>
                    </m:r>
                    <m:f>
                      <m:fPr>
                        <m:ctrlPr>
                          <a:rPr lang="it-IT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𝐷𝑆</m:t>
                            </m:r>
                          </m:sub>
                        </m:sSub>
                      </m:num>
                      <m:den>
                        <m:r>
                          <a:rPr lang="it-IT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𝐺𝑆</m:t>
                            </m:r>
                          </m:sub>
                        </m:sSub>
                      </m:den>
                    </m:f>
                  </m:oMath>
                </a14:m>
                <a:endParaRPr lang="it-IT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sub>
                    </m:sSub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692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Segnaposto contenuto 2">
                <a:extLst>
                  <a:ext uri="{FF2B5EF4-FFF2-40B4-BE49-F238E27FC236}">
                    <a16:creationId xmlns:a16="http://schemas.microsoft.com/office/drawing/2014/main" id="{49CE4634-C02E-46BE-9AAE-A2B10B0DF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78" y="2061718"/>
                <a:ext cx="3622074" cy="1367282"/>
              </a:xfrm>
              <a:prstGeom prst="rect">
                <a:avLst/>
              </a:prstGeom>
              <a:blipFill>
                <a:blip r:embed="rId3"/>
                <a:stretch>
                  <a:fillRect l="-67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143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16A7F6-BCDE-4DF2-928E-E9100381D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643467"/>
            <a:ext cx="12079224" cy="4584314"/>
          </a:xfrm>
        </p:spPr>
        <p:txBody>
          <a:bodyPr anchor="b">
            <a:normAutofit/>
          </a:bodyPr>
          <a:lstStyle/>
          <a:p>
            <a:r>
              <a:rPr lang="it-IT" sz="80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ANALISI CIRCUITALE</a:t>
            </a:r>
            <a:endParaRPr lang="it-IT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993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cap="none" dirty="0">
                <a:solidFill>
                  <a:srgbClr val="2A1A00"/>
                </a:solidFill>
              </a:rPr>
              <a:t>Schema Circuito OTA MILLER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F4F028C-BAF4-448F-9075-E4787BF02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59699"/>
            <a:ext cx="4352544" cy="3523785"/>
          </a:xfrm>
        </p:spPr>
        <p:txBody>
          <a:bodyPr>
            <a:normAutofit/>
          </a:bodyPr>
          <a:lstStyle/>
          <a:p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Alimentazione 0 – 3,3V</a:t>
            </a:r>
          </a:p>
          <a:p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Specchi di corrente MOS</a:t>
            </a:r>
          </a:p>
          <a:p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Bulk </a:t>
            </a:r>
            <a:r>
              <a:rPr lang="it-IT" sz="1600" dirty="0">
                <a:solidFill>
                  <a:srgbClr val="C00000"/>
                </a:solidFill>
              </a:rPr>
              <a:t>NMOS</a:t>
            </a:r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GND</a:t>
            </a:r>
          </a:p>
          <a:p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Bulk </a:t>
            </a:r>
            <a:r>
              <a:rPr lang="it-IT" sz="1600" dirty="0">
                <a:solidFill>
                  <a:srgbClr val="0070C0"/>
                </a:solidFill>
              </a:rPr>
              <a:t>PMOS</a:t>
            </a:r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it-IT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Vcc</a:t>
            </a:r>
            <a:endParaRPr lang="it-I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it-I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it-I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it-I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Immagine 5" descr="Immagine che contiene pioggia&#10;&#10;Descrizione generata automaticamente">
            <a:extLst>
              <a:ext uri="{FF2B5EF4-FFF2-40B4-BE49-F238E27FC236}">
                <a16:creationId xmlns:a16="http://schemas.microsoft.com/office/drawing/2014/main" id="{C2CA5C33-98E2-45E3-AF2F-E3A253A90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842" y="1594397"/>
            <a:ext cx="7973333" cy="423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7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cap="none" dirty="0">
                <a:solidFill>
                  <a:srgbClr val="2A1A00"/>
                </a:solidFill>
              </a:rPr>
              <a:t>Analisi</a:t>
            </a:r>
            <a:r>
              <a:rPr lang="it-IT" cap="none" dirty="0"/>
              <a:t> </a:t>
            </a:r>
            <a:r>
              <a:rPr lang="it-IT" cap="none" dirty="0">
                <a:solidFill>
                  <a:srgbClr val="2A1A00"/>
                </a:solidFill>
              </a:rPr>
              <a:t>circuitale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F4F028C-BAF4-448F-9075-E4787BF02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950" y="2427731"/>
            <a:ext cx="8670290" cy="3225847"/>
          </a:xfrm>
        </p:spPr>
        <p:txBody>
          <a:bodyPr>
            <a:normAutofit/>
          </a:bodyPr>
          <a:lstStyle/>
          <a:p>
            <a:r>
              <a:rPr lang="it-IT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GUADAGNO DI MODO DIFFERENZIALE  (LF)  </a:t>
            </a:r>
          </a:p>
          <a:p>
            <a:r>
              <a:rPr lang="it-IT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RIPOSTA IN FREQUENZA</a:t>
            </a:r>
          </a:p>
          <a:p>
            <a:r>
              <a:rPr lang="it-IT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SLEW RATE</a:t>
            </a:r>
          </a:p>
          <a:p>
            <a:r>
              <a:rPr lang="it-IT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DINAMICA  I/O</a:t>
            </a:r>
          </a:p>
          <a:p>
            <a:pPr marL="0" indent="0">
              <a:buNone/>
            </a:pPr>
            <a:endParaRPr lang="it-IT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it-IT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it-IT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B50DDFD3-54E8-4A64-9BCA-F0A84FF455C9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5573736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GRANDEZZE CARATTERISTICHE </a:t>
            </a:r>
          </a:p>
        </p:txBody>
      </p:sp>
    </p:spTree>
    <p:extLst>
      <p:ext uri="{BB962C8B-B14F-4D97-AF65-F5344CB8AC3E}">
        <p14:creationId xmlns:p14="http://schemas.microsoft.com/office/powerpoint/2010/main" val="2312864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cap="none" dirty="0">
                <a:solidFill>
                  <a:srgbClr val="2A1A00"/>
                </a:solidFill>
              </a:rPr>
              <a:t>Analisi circuitale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F35D7302-50DD-4A56-ABFB-7357175447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1678" y="1771591"/>
                <a:ext cx="10178322" cy="439108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t-IT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Dall’analisi ai piccoli segnali, il guadagno dell’OTA è dato dal prodotto del singolo guadagno di ogni stadio:</a:t>
                </a:r>
              </a:p>
              <a:p>
                <a:r>
                  <a:rPr lang="it-IT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I° Stadio   (differenziale) </a:t>
                </a:r>
                <a:r>
                  <a:rPr lang="it-IT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mbria Math" panose="02040503050406030204" pitchFamily="18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it-IT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it-IT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|=</m:t>
                    </m:r>
                    <m:sSub>
                      <m:sSubPr>
                        <m:ctrlPr>
                          <a:rPr lang="it-IT" i="1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𝑔</m:t>
                        </m:r>
                      </m:e>
                      <m:sub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it-IT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mbria Math" panose="02040503050406030204" pitchFamily="18" charset="0"/>
                  </a:rPr>
                  <a:t>     </a:t>
                </a:r>
                <a:r>
                  <a:rPr lang="it-IT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dove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r</m:t>
                        </m:r>
                      </m:e>
                      <m:sub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𝑜</m:t>
                        </m:r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b>
                    </m:sSub>
                    <m:r>
                      <a:rPr lang="it-IT" spc="75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//</m:t>
                    </m:r>
                    <m:sSub>
                      <m:sSubPr>
                        <m:ctrlPr>
                          <a:rPr lang="it-IT" i="1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r</m:t>
                        </m:r>
                      </m:e>
                      <m:sub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𝑜</m:t>
                        </m:r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4</m:t>
                        </m:r>
                      </m:sub>
                    </m:sSub>
                  </m:oMath>
                </a14:m>
                <a:endParaRPr lang="it-IT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lang="it-IT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II° Stadio   (CS) </a:t>
                </a:r>
                <a:r>
                  <a:rPr lang="it-IT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mbria Math" panose="02040503050406030204" pitchFamily="18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it-IT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it-IT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it-IT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𝑔</m:t>
                        </m:r>
                      </m:e>
                      <m:sub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it-IT" i="1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𝑅</m:t>
                        </m:r>
                      </m:e>
                      <m:sub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𝑜𝑢𝑡</m:t>
                        </m:r>
                        <m:r>
                          <a:rPr lang="it-IT" b="0" i="0" spc="75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          dove 	</a:t>
                </a:r>
                <a:r>
                  <a:rPr lang="it-IT" spc="75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it-IT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r</m:t>
                        </m:r>
                      </m:e>
                      <m:sub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𝑜</m:t>
                        </m:r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6</m:t>
                        </m:r>
                      </m:sub>
                    </m:sSub>
                    <m:r>
                      <a:rPr lang="it-IT" spc="75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//</m:t>
                    </m:r>
                    <m:sSub>
                      <m:sSubPr>
                        <m:ctrlPr>
                          <a:rPr lang="it-IT" i="1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r</m:t>
                        </m:r>
                      </m:e>
                      <m:sub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𝑜</m:t>
                        </m:r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7</m:t>
                        </m:r>
                      </m:sub>
                    </m:sSub>
                  </m:oMath>
                </a14:m>
                <a:endParaRPr lang="it-IT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it-IT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it-IT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it-IT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f>
                      <m:fPr>
                        <m:ctrlPr>
                          <a:rPr lang="it-IT" i="1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i="1" spc="75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it-IT" spc="75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𝑣</m:t>
                            </m:r>
                          </m:e>
                          <m:sub>
                            <m:r>
                              <a:rPr lang="it-IT" spc="75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i="1" spc="75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it-IT" spc="75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𝑣</m:t>
                            </m:r>
                          </m:e>
                          <m:sub>
                            <m:r>
                              <a:rPr lang="it-IT" spc="75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𝑖𝑛</m:t>
                            </m:r>
                          </m:sub>
                        </m:sSub>
                      </m:den>
                    </m:f>
                    <m:r>
                      <a:rPr lang="it-IT" b="0" i="1" spc="75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|</m:t>
                    </m:r>
                    <m:r>
                      <a:rPr lang="it-IT" i="1" spc="75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sSub>
                      <m:sSubPr>
                        <m:ctrlPr>
                          <a:rPr lang="it-IT" i="1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𝑔</m:t>
                        </m:r>
                      </m:e>
                      <m:sub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pc="75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𝑔</m:t>
                        </m:r>
                      </m:e>
                      <m:sub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it-IT" i="1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𝑅</m:t>
                        </m:r>
                      </m:e>
                      <m:sub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𝑜𝑢𝑡</m:t>
                        </m:r>
                        <m:r>
                          <a:rPr lang="it-IT" b="0" i="0" spc="75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b>
                    </m:sSub>
                    <m:r>
                      <a:rPr lang="it-IT" spc="75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d>
                      <m:dPr>
                        <m:ctrlPr>
                          <a:rPr lang="it-IT" i="1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spc="75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spc="75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r</m:t>
                            </m:r>
                          </m:e>
                          <m:sub>
                            <m:r>
                              <a:rPr lang="it-IT" spc="75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𝑜</m:t>
                            </m:r>
                            <m:r>
                              <a:rPr lang="it-IT" spc="75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6</m:t>
                            </m:r>
                          </m:sub>
                        </m:sSub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//</m:t>
                        </m:r>
                        <m:sSub>
                          <m:sSubPr>
                            <m:ctrlPr>
                              <a:rPr lang="it-IT" i="1" spc="75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spc="75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r</m:t>
                            </m:r>
                          </m:e>
                          <m:sub>
                            <m:r>
                              <a:rPr lang="it-IT" spc="75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𝑜</m:t>
                            </m:r>
                            <m:r>
                              <a:rPr lang="it-IT" spc="75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7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it-IT" i="1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spc="75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spc="75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r</m:t>
                            </m:r>
                          </m:e>
                          <m:sub>
                            <m:r>
                              <a:rPr lang="it-IT" spc="75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𝑜</m:t>
                            </m:r>
                            <m:r>
                              <a:rPr lang="it-IT" spc="75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2</m:t>
                            </m:r>
                          </m:sub>
                        </m:sSub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//</m:t>
                        </m:r>
                        <m:sSub>
                          <m:sSubPr>
                            <m:ctrlPr>
                              <a:rPr lang="it-IT" i="1" spc="75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spc="75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r</m:t>
                            </m:r>
                          </m:e>
                          <m:sub>
                            <m:r>
                              <a:rPr lang="it-IT" spc="75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𝑜</m:t>
                            </m:r>
                            <m:r>
                              <a:rPr lang="it-IT" spc="75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4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it-IT" i="1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𝑔</m:t>
                        </m:r>
                      </m:e>
                      <m:sub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it-IT" i="1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𝑔</m:t>
                        </m:r>
                      </m:e>
                      <m:sub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b>
                    </m:sSub>
                  </m:oMath>
                </a14:m>
                <a:endParaRPr lang="it-IT" spc="75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/>
                </a:endParaRPr>
              </a:p>
              <a:p>
                <a:r>
                  <a:rPr lang="it-IT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Assumendo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it-IT" b="0" i="0" spc="75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 </m:t>
                        </m:r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𝑔</m:t>
                        </m:r>
                      </m:e>
                      <m:sub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b>
                    </m:sSub>
                    <m:r>
                      <a:rPr lang="it-IT" spc="75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≅</m:t>
                    </m:r>
                    <m:sSub>
                      <m:sSubPr>
                        <m:ctrlPr>
                          <a:rPr lang="it-IT" i="1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𝑔</m:t>
                        </m:r>
                      </m:e>
                      <m:sub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6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 e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it-IT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pc="75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≅</m:t>
                    </m:r>
                    <m:sSub>
                      <m:sSubPr>
                        <m:ctrlP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mbria Math" panose="02040503050406030204" pitchFamily="18" charset="0"/>
                  </a:rPr>
                  <a:t>  (stesso ordine grandezza)</a:t>
                </a:r>
                <a:endParaRPr lang="it-IT" spc="75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/>
                </a:endParaRPr>
              </a:p>
              <a:p>
                <a:pPr marL="0" indent="0">
                  <a:buNone/>
                </a:pPr>
                <a:r>
                  <a:rPr lang="it-IT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it-IT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l-GR" i="1" spc="75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Arial"/>
                      </a:rPr>
                      <m:t>α</m:t>
                    </m:r>
                    <m:sSup>
                      <m:sSupPr>
                        <m:ctrlPr>
                          <a:rPr lang="it-IT" i="1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it-IT" b="0" i="1" spc="75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  </m:t>
                        </m:r>
                        <m:d>
                          <m:dPr>
                            <m:ctrlPr>
                              <a:rPr lang="it-IT" i="1" spc="75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i="1" spc="75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it-IT" spc="75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it-IT" spc="75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𝑚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it-IT" i="1" spc="75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it-IT" spc="75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it-IT" spc="75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𝑜𝑢𝑡</m:t>
                                </m:r>
                                <m:r>
                                  <a:rPr lang="it-IT" b="0" i="0" spc="75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it-IT" spc="75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p>
                    </m:sSup>
                  </m:oMath>
                </a14:m>
                <a:endParaRPr lang="it-IT" spc="75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/>
                </a:endParaRPr>
              </a:p>
              <a:p>
                <a:pPr marL="0" indent="0">
                  <a:buNone/>
                </a:pPr>
                <a:r>
                  <a:rPr lang="it-IT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</a:t>
                </a:r>
                <a:r>
                  <a:rPr lang="it-IT" i="1" spc="75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/>
                    <a:sym typeface="Wingdings" panose="05000000000000000000" pitchFamily="2" charset="2"/>
                  </a:rPr>
                  <a:t> </a:t>
                </a:r>
                <a:endParaRPr lang="it-IT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endParaRPr lang="it-IT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endParaRPr lang="it-IT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F35D7302-50DD-4A56-ABFB-7357175447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1771591"/>
                <a:ext cx="10178322" cy="4391084"/>
              </a:xfrm>
              <a:blipFill>
                <a:blip r:embed="rId2"/>
                <a:stretch>
                  <a:fillRect l="-599" t="-6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ottotitolo 2">
            <a:extLst>
              <a:ext uri="{FF2B5EF4-FFF2-40B4-BE49-F238E27FC236}">
                <a16:creationId xmlns:a16="http://schemas.microsoft.com/office/drawing/2014/main" id="{B50DDFD3-54E8-4A64-9BCA-F0A84FF455C9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6411722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GUADAGNO DI MODO DIFFERENZIALE  (LF)  </a:t>
            </a:r>
          </a:p>
        </p:txBody>
      </p:sp>
    </p:spTree>
    <p:extLst>
      <p:ext uri="{BB962C8B-B14F-4D97-AF65-F5344CB8AC3E}">
        <p14:creationId xmlns:p14="http://schemas.microsoft.com/office/powerpoint/2010/main" val="1837931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cap="none" dirty="0"/>
              <a:t>Analisi circuitale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F35D7302-50DD-4A56-ABFB-7357175447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1678" y="1952566"/>
                <a:ext cx="10178322" cy="3593591"/>
              </a:xfrm>
            </p:spPr>
            <p:txBody>
              <a:bodyPr/>
              <a:lstStyle/>
              <a:p>
                <a:r>
                  <a:rPr lang="it-IT" sz="1600" dirty="0">
                    <a:solidFill>
                      <a:schemeClr val="tx1"/>
                    </a:solidFill>
                  </a:rPr>
                  <a:t>Le capacità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6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it-IT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6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it-IT" sz="16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6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da sole rendono instabile in circuito (Bode taglia a -40 dB </a:t>
                </a:r>
                <a:r>
                  <a:rPr lang="it-IT" sz="16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PM piccolo)</a:t>
                </a:r>
              </a:p>
              <a:p>
                <a:r>
                  <a:rPr lang="it-IT" sz="16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La capacità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it-IT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it-IT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viene inserita in retroazione per separare i due poli (effetto Miller)</a:t>
                </a:r>
              </a:p>
              <a:p>
                <a:endParaRPr lang="it-IT" i="1" dirty="0">
                  <a:solidFill>
                    <a:schemeClr val="tx1"/>
                  </a:solidFill>
                </a:endParaRPr>
              </a:p>
              <a:p>
                <a:endParaRPr lang="it-IT" i="1" dirty="0">
                  <a:solidFill>
                    <a:schemeClr val="tx1"/>
                  </a:solidFill>
                </a:endParaRPr>
              </a:p>
              <a:p>
                <a:endParaRPr lang="it-IT" i="1" dirty="0">
                  <a:solidFill>
                    <a:schemeClr val="tx1"/>
                  </a:solidFill>
                </a:endParaRPr>
              </a:p>
              <a:p>
                <a:endParaRPr lang="it-IT" i="1" dirty="0">
                  <a:solidFill>
                    <a:schemeClr val="tx1"/>
                  </a:solidFill>
                </a:endParaRPr>
              </a:p>
              <a:p>
                <a:endParaRPr lang="it-IT" i="1" dirty="0">
                  <a:solidFill>
                    <a:schemeClr val="tx1"/>
                  </a:solidFill>
                </a:endParaRPr>
              </a:p>
              <a:p>
                <a:r>
                  <a:rPr lang="it-IT" sz="1600" dirty="0">
                    <a:solidFill>
                      <a:schemeClr val="tx1"/>
                    </a:solidFill>
                  </a:rPr>
                  <a:t>Dalla relazione ingresso uscita si ottengo i seguenti poli e zeri </a:t>
                </a:r>
              </a:p>
            </p:txBody>
          </p:sp>
        </mc:Choice>
        <mc:Fallback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F35D7302-50DD-4A56-ABFB-7357175447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1952566"/>
                <a:ext cx="10178322" cy="3593591"/>
              </a:xfrm>
              <a:blipFill>
                <a:blip r:embed="rId2"/>
                <a:stretch>
                  <a:fillRect l="-240" t="-3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ottotitolo 2">
            <a:extLst>
              <a:ext uri="{FF2B5EF4-FFF2-40B4-BE49-F238E27FC236}">
                <a16:creationId xmlns:a16="http://schemas.microsoft.com/office/drawing/2014/main" id="{B50DDFD3-54E8-4A64-9BCA-F0A84FF455C9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6411722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RISPOSTA IN FREQUENZA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a 8">
                <a:extLst>
                  <a:ext uri="{FF2B5EF4-FFF2-40B4-BE49-F238E27FC236}">
                    <a16:creationId xmlns:a16="http://schemas.microsoft.com/office/drawing/2014/main" id="{F0947569-F1DA-4BDE-B7FA-1FF93A02C6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6410008"/>
                  </p:ext>
                </p:extLst>
              </p:nvPr>
            </p:nvGraphicFramePr>
            <p:xfrm>
              <a:off x="1567180" y="5381852"/>
              <a:ext cx="9748520" cy="10453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37130">
                      <a:extLst>
                        <a:ext uri="{9D8B030D-6E8A-4147-A177-3AD203B41FA5}">
                          <a16:colId xmlns:a16="http://schemas.microsoft.com/office/drawing/2014/main" val="3120636642"/>
                        </a:ext>
                      </a:extLst>
                    </a:gridCol>
                    <a:gridCol w="2437130">
                      <a:extLst>
                        <a:ext uri="{9D8B030D-6E8A-4147-A177-3AD203B41FA5}">
                          <a16:colId xmlns:a16="http://schemas.microsoft.com/office/drawing/2014/main" val="1057548482"/>
                        </a:ext>
                      </a:extLst>
                    </a:gridCol>
                    <a:gridCol w="2437130">
                      <a:extLst>
                        <a:ext uri="{9D8B030D-6E8A-4147-A177-3AD203B41FA5}">
                          <a16:colId xmlns:a16="http://schemas.microsoft.com/office/drawing/2014/main" val="2140278915"/>
                        </a:ext>
                      </a:extLst>
                    </a:gridCol>
                    <a:gridCol w="2437130">
                      <a:extLst>
                        <a:ext uri="{9D8B030D-6E8A-4147-A177-3AD203B41FA5}">
                          <a16:colId xmlns:a16="http://schemas.microsoft.com/office/drawing/2014/main" val="3926437463"/>
                        </a:ext>
                      </a:extLst>
                    </a:gridCol>
                  </a:tblGrid>
                  <a:tr h="38692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i="1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pc="75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sz="1800" b="1" i="1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  <m:r>
                                      <a:rPr lang="it-IT" sz="1800" b="1" i="1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>
                            <a:solidFill>
                              <a:srgbClr val="2A1A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i="1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pc="75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sz="1800" b="1" i="1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  <m:r>
                                      <a:rPr lang="it-IT" sz="1800" b="1" i="1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>
                            <a:solidFill>
                              <a:srgbClr val="2A1A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i="1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pc="75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sz="1800" b="1" i="1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  <m:r>
                                      <a:rPr lang="it-IT" sz="1800" b="1" i="1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>
                            <a:solidFill>
                              <a:srgbClr val="2A1A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i="1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pc="75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sz="1800" b="1" i="1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>
                            <a:solidFill>
                              <a:srgbClr val="2A1A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1345681"/>
                      </a:ext>
                    </a:extLst>
                  </a:tr>
                  <a:tr h="64911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i="1" spc="75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pc="75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it-IT" i="1" spc="7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pc="7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it-IT" spc="7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𝑜𝑢𝑡</m:t>
                                        </m:r>
                                        <m:r>
                                          <a:rPr lang="it-IT" spc="7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it-IT" i="1" spc="7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pc="7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it-IT" spc="7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it-IT" i="1" spc="75" smtClean="0">
                                            <a:solidFill>
                                              <a:schemeClr val="accent5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pc="75">
                                            <a:solidFill>
                                              <a:schemeClr val="accent5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it-IT" spc="75">
                                            <a:solidFill>
                                              <a:schemeClr val="accent5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𝑜𝑢𝑡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it-IT" i="1" spc="75" smtClean="0">
                                            <a:solidFill>
                                              <a:schemeClr val="accent5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pc="75">
                                            <a:solidFill>
                                              <a:schemeClr val="accent5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it-IT" spc="75">
                                            <a:solidFill>
                                              <a:schemeClr val="accent5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𝑚</m:t>
                                        </m:r>
                                        <m:r>
                                          <a:rPr lang="it-IT" spc="75">
                                            <a:solidFill>
                                              <a:schemeClr val="accent5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it-IT" sz="18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𝑜𝑢𝑡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it-IT" sz="18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61054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a 8">
                <a:extLst>
                  <a:ext uri="{FF2B5EF4-FFF2-40B4-BE49-F238E27FC236}">
                    <a16:creationId xmlns:a16="http://schemas.microsoft.com/office/drawing/2014/main" id="{F0947569-F1DA-4BDE-B7FA-1FF93A02C6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6410008"/>
                  </p:ext>
                </p:extLst>
              </p:nvPr>
            </p:nvGraphicFramePr>
            <p:xfrm>
              <a:off x="1567180" y="5381852"/>
              <a:ext cx="9748520" cy="10453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37130">
                      <a:extLst>
                        <a:ext uri="{9D8B030D-6E8A-4147-A177-3AD203B41FA5}">
                          <a16:colId xmlns:a16="http://schemas.microsoft.com/office/drawing/2014/main" val="3120636642"/>
                        </a:ext>
                      </a:extLst>
                    </a:gridCol>
                    <a:gridCol w="2437130">
                      <a:extLst>
                        <a:ext uri="{9D8B030D-6E8A-4147-A177-3AD203B41FA5}">
                          <a16:colId xmlns:a16="http://schemas.microsoft.com/office/drawing/2014/main" val="1057548482"/>
                        </a:ext>
                      </a:extLst>
                    </a:gridCol>
                    <a:gridCol w="2437130">
                      <a:extLst>
                        <a:ext uri="{9D8B030D-6E8A-4147-A177-3AD203B41FA5}">
                          <a16:colId xmlns:a16="http://schemas.microsoft.com/office/drawing/2014/main" val="2140278915"/>
                        </a:ext>
                      </a:extLst>
                    </a:gridCol>
                    <a:gridCol w="2437130">
                      <a:extLst>
                        <a:ext uri="{9D8B030D-6E8A-4147-A177-3AD203B41FA5}">
                          <a16:colId xmlns:a16="http://schemas.microsoft.com/office/drawing/2014/main" val="3926437463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50" t="-1538" r="-301000" b="-16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250" t="-1538" r="-201000" b="-16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00250" t="-1538" r="-101000" b="-16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00250" t="-1538" r="-1000" b="-16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1345681"/>
                      </a:ext>
                    </a:extLst>
                  </a:tr>
                  <a:tr h="654939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50" t="-61111" r="-301000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250" t="-61111" r="-201000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00250" t="-61111" r="-101000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00250" t="-61111" r="-1000" b="-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610541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A8A43E3B-4BF2-44E8-8735-12D2E187A933}"/>
                  </a:ext>
                </a:extLst>
              </p:cNvPr>
              <p:cNvSpPr/>
              <p:nvPr/>
            </p:nvSpPr>
            <p:spPr>
              <a:xfrm>
                <a:off x="8560479" y="4024570"/>
                <a:ext cx="2596107" cy="66774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it-IT" dirty="0"/>
                  <a:t>Per ottenere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pc="75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pc="75">
                            <a:solidFill>
                              <a:srgbClr val="2A1A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f</m:t>
                        </m:r>
                      </m:e>
                      <m:sub>
                        <m:r>
                          <a:rPr lang="it-IT" i="1" spc="75">
                            <a:latin typeface="Cambria Math" panose="02040503050406030204" pitchFamily="18" charset="0"/>
                            <a:cs typeface="Arial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dirty="0"/>
                  <a:t> si impone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𝐺𝐵𝑊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 spc="75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pc="75">
                              <a:solidFill>
                                <a:srgbClr val="2A1A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f</m:t>
                          </m:r>
                        </m:e>
                        <m:sub>
                          <m:r>
                            <a:rPr lang="it-IT" i="1" spc="75">
                              <a:latin typeface="Cambria Math" panose="02040503050406030204" pitchFamily="18" charset="0"/>
                              <a:cs typeface="Arial"/>
                            </a:rPr>
                            <m:t>𝑡</m:t>
                          </m:r>
                        </m:sub>
                      </m:sSub>
                      <m:r>
                        <a:rPr lang="it-IT" i="1" spc="75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sSub>
                        <m:sSubPr>
                          <m:ctrlPr>
                            <a:rPr lang="it-IT" i="1" spc="75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it-IT" spc="75">
                              <a:latin typeface="Cambria Math" panose="02040503050406030204" pitchFamily="18" charset="0"/>
                              <a:cs typeface="Arial"/>
                            </a:rPr>
                            <m:t>𝐴</m:t>
                          </m:r>
                        </m:e>
                        <m:sub>
                          <m:r>
                            <a:rPr lang="it-IT" spc="75">
                              <a:latin typeface="Cambria Math" panose="02040503050406030204" pitchFamily="18" charset="0"/>
                              <a:cs typeface="Arial"/>
                            </a:rPr>
                            <m:t>𝑑𝑑</m:t>
                          </m:r>
                        </m:sub>
                      </m:sSub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b>
                        <m:sSubPr>
                          <m:ctrlPr>
                            <a:rPr lang="it-IT" i="1" spc="75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pc="75">
                              <a:solidFill>
                                <a:srgbClr val="2A1A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f</m:t>
                          </m:r>
                        </m:e>
                        <m:sub>
                          <m:r>
                            <a:rPr lang="it-IT" spc="75">
                              <a:latin typeface="Cambria Math" panose="02040503050406030204" pitchFamily="18" charset="0"/>
                              <a:cs typeface="Arial"/>
                            </a:rPr>
                            <m:t>𝑝</m:t>
                          </m:r>
                          <m:r>
                            <a:rPr lang="it-IT" spc="75"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A8A43E3B-4BF2-44E8-8735-12D2E187A9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479" y="4024570"/>
                <a:ext cx="2596107" cy="667747"/>
              </a:xfrm>
              <a:prstGeom prst="rect">
                <a:avLst/>
              </a:prstGeom>
              <a:blipFill>
                <a:blip r:embed="rId4"/>
                <a:stretch>
                  <a:fillRect l="-1636" t="-3571" r="-467" b="-89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 descr="Immagine che contiene oggetto, orologio&#10;&#10;Descrizione generata automaticamente">
            <a:extLst>
              <a:ext uri="{FF2B5EF4-FFF2-40B4-BE49-F238E27FC236}">
                <a16:creationId xmlns:a16="http://schemas.microsoft.com/office/drawing/2014/main" id="{74AC91AD-0544-4DF5-B9F8-1B8FE239B5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9150" y="2774602"/>
            <a:ext cx="5165441" cy="18226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B0E5835D-107C-4D27-BE14-4168409256FC}"/>
                  </a:ext>
                </a:extLst>
              </p:cNvPr>
              <p:cNvSpPr/>
              <p:nvPr/>
            </p:nvSpPr>
            <p:spPr>
              <a:xfrm>
                <a:off x="2476881" y="6475615"/>
                <a:ext cx="1519047" cy="21544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800" b="1" i="1" spc="75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/>
                        </a:rPr>
                        <m:t>𝒎𝒐𝒍𝒕𝒊𝒑𝒍𝒊𝒄𝒂𝒕𝒐𝒓𝒆</m:t>
                      </m:r>
                      <m:r>
                        <a:rPr lang="it-IT" sz="800" b="1" i="1" spc="75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it-IT" sz="800" b="1" i="1" spc="75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/>
                        </a:rPr>
                        <m:t>𝒅𝒊</m:t>
                      </m:r>
                      <m:r>
                        <a:rPr lang="it-IT" sz="800" b="1" i="1" spc="75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it-IT" sz="800" b="1" i="1" spc="75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/>
                        </a:rPr>
                        <m:t>𝑴𝒊𝒍𝒍𝒆𝒓</m:t>
                      </m:r>
                    </m:oMath>
                  </m:oMathPara>
                </a14:m>
                <a:endParaRPr lang="it-IT" sz="800" b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B0E5835D-107C-4D27-BE14-4168409256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881" y="6475615"/>
                <a:ext cx="1519047" cy="215444"/>
              </a:xfrm>
              <a:prstGeom prst="rect">
                <a:avLst/>
              </a:prstGeom>
              <a:blipFill>
                <a:blip r:embed="rId6"/>
                <a:stretch>
                  <a:fillRect r="-23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478B4A44-5102-401F-91A2-DC4D6E515BDE}"/>
                  </a:ext>
                </a:extLst>
              </p:cNvPr>
              <p:cNvSpPr/>
              <p:nvPr/>
            </p:nvSpPr>
            <p:spPr>
              <a:xfrm>
                <a:off x="8531352" y="3429000"/>
                <a:ext cx="3236976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pc="75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pc="75" smtClean="0">
                            <a:latin typeface="Cambria Math" panose="02040503050406030204" pitchFamily="18" charset="0"/>
                            <a:cs typeface="Arial"/>
                          </a:rPr>
                          <m:t>C</m:t>
                        </m:r>
                      </m:e>
                      <m:sub>
                        <m:r>
                          <a:rPr lang="it-IT" b="0" i="1" spc="75" smtClean="0">
                            <a:solidFill>
                              <a:srgbClr val="2A1A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/>
                  <a:t> </a:t>
                </a:r>
                <a:r>
                  <a:rPr lang="it-IT" sz="1400" dirty="0"/>
                  <a:t>Contributo capacitivo uscita II stadio</a:t>
                </a:r>
              </a:p>
            </p:txBody>
          </p:sp>
        </mc:Choice>
        <mc:Fallback xmlns="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478B4A44-5102-401F-91A2-DC4D6E515B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1352" y="3429000"/>
                <a:ext cx="3236976" cy="369332"/>
              </a:xfrm>
              <a:prstGeom prst="rect">
                <a:avLst/>
              </a:prstGeom>
              <a:blipFill>
                <a:blip r:embed="rId7"/>
                <a:stretch>
                  <a:fillRect b="-112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F21D732E-009A-4D43-BDD2-420561B9F445}"/>
                  </a:ext>
                </a:extLst>
              </p:cNvPr>
              <p:cNvSpPr/>
              <p:nvPr/>
            </p:nvSpPr>
            <p:spPr>
              <a:xfrm>
                <a:off x="8531352" y="2980421"/>
                <a:ext cx="3136392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pc="75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pc="75" smtClean="0">
                            <a:latin typeface="Cambria Math" panose="02040503050406030204" pitchFamily="18" charset="0"/>
                            <a:cs typeface="Arial"/>
                          </a:rPr>
                          <m:t>C</m:t>
                        </m:r>
                      </m:e>
                      <m:sub>
                        <m:r>
                          <a:rPr lang="it-IT" b="0" i="1" spc="75" smtClean="0">
                            <a:solidFill>
                              <a:srgbClr val="2A1A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/>
                  <a:t> </a:t>
                </a:r>
                <a:r>
                  <a:rPr lang="it-IT" sz="1400" dirty="0"/>
                  <a:t>Contributo capacitivo uscita I stadio</a:t>
                </a:r>
              </a:p>
            </p:txBody>
          </p:sp>
        </mc:Choice>
        <mc:Fallback xmlns="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F21D732E-009A-4D43-BDD2-420561B9F4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1352" y="2980421"/>
                <a:ext cx="3136392" cy="369332"/>
              </a:xfrm>
              <a:prstGeom prst="rect">
                <a:avLst/>
              </a:prstGeom>
              <a:blipFill>
                <a:blip r:embed="rId8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886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cap="none" dirty="0"/>
              <a:t>Analisi circuitale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F35D7302-50DD-4A56-ABFB-7357175447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1678" y="1952567"/>
                <a:ext cx="10178322" cy="3100182"/>
              </a:xfrm>
            </p:spPr>
            <p:txBody>
              <a:bodyPr>
                <a:normAutofit/>
              </a:bodyPr>
              <a:lstStyle/>
              <a:p>
                <a:r>
                  <a:rPr lang="it-IT" sz="16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La capacità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it-IT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it-IT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viene inserita sulla retroazione per separare i due poli (effetto Miller)</a:t>
                </a:r>
              </a:p>
              <a:p>
                <a:r>
                  <a:rPr lang="it-IT" sz="1600" dirty="0">
                    <a:solidFill>
                      <a:schemeClr val="tx1"/>
                    </a:solidFill>
                  </a:rPr>
                  <a:t>L’effetto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spinge in bassa frequenza il polo dominante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𝜔</m:t>
                        </m:r>
                      </m:e>
                      <m:sub>
                        <m:r>
                          <a:rPr lang="it-IT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it-IT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it-IT" sz="1600" dirty="0">
                  <a:solidFill>
                    <a:schemeClr val="tx1"/>
                  </a:solidFill>
                </a:endParaRPr>
              </a:p>
              <a:p>
                <a:r>
                  <a:rPr lang="it-IT" sz="1600" dirty="0">
                    <a:solidFill>
                      <a:schemeClr val="tx1"/>
                    </a:solidFill>
                  </a:rPr>
                  <a:t>Allo stesso tempo ciò avviene per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𝜔</m:t>
                        </m:r>
                      </m:e>
                      <m:sub>
                        <m:r>
                          <a:rPr lang="it-IT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it-IT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:    </a:t>
                </a:r>
                <a:r>
                  <a:rPr lang="it-IT" sz="1600" b="1" i="1" u="sng" dirty="0">
                    <a:solidFill>
                      <a:schemeClr val="tx1"/>
                    </a:solidFill>
                  </a:rPr>
                  <a:t>abbassa il PM</a:t>
                </a:r>
                <a:r>
                  <a:rPr lang="it-IT" sz="1600" b="1" i="1" dirty="0">
                    <a:solidFill>
                      <a:schemeClr val="tx1"/>
                    </a:solidFill>
                  </a:rPr>
                  <a:t>   </a:t>
                </a:r>
                <a:r>
                  <a:rPr lang="it-IT" sz="16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it-IT" sz="1600" b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TRADEOFF</a:t>
                </a:r>
              </a:p>
              <a:p>
                <a:r>
                  <a:rPr lang="it-IT" sz="1600" dirty="0">
                    <a:solidFill>
                      <a:schemeClr val="tx1"/>
                    </a:solidFill>
                  </a:rPr>
                  <a:t>Si aggiunge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sz="16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it-IT" sz="16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in serie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600" b="1" i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rgbClr val="2A1A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600" b="0" i="0" smtClean="0">
                            <a:solidFill>
                              <a:srgbClr val="2A1A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it-IT" sz="1600" b="1" i="1">
                            <a:solidFill>
                              <a:srgbClr val="2A1A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it-IT" sz="1600" b="1" i="1">
                            <a:solidFill>
                              <a:srgbClr val="2A1A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it-IT" sz="1600" b="1" i="1" smtClean="0">
                        <a:solidFill>
                          <a:srgbClr val="2A1A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it-IT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it-IT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it-IT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den>
                        </m:f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𝑅𝑐</m:t>
                        </m:r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it-IT" sz="1600" b="1" i="1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it-IT" sz="1600" dirty="0">
                    <a:solidFill>
                      <a:schemeClr val="tx1"/>
                    </a:solidFill>
                  </a:rPr>
                  <a:t>Si sceglie quindi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it-IT" sz="1600" i="1" dirty="0">
                    <a:solidFill>
                      <a:schemeClr val="tx1"/>
                    </a:solidFill>
                  </a:rPr>
                  <a:t> t</a:t>
                </a:r>
                <a:r>
                  <a:rPr lang="it-IT" sz="1600" i="1" dirty="0" err="1">
                    <a:solidFill>
                      <a:schemeClr val="tx1"/>
                    </a:solidFill>
                  </a:rPr>
                  <a:t>.c</a:t>
                </a:r>
                <a:r>
                  <a:rPr lang="it-IT" sz="1600" i="1" dirty="0">
                    <a:solidFill>
                      <a:schemeClr val="tx1"/>
                    </a:solidFill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rgbClr val="2A1A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0" smtClean="0">
                            <a:solidFill>
                              <a:srgbClr val="2A1A0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it-IT" sz="1600">
                            <a:solidFill>
                              <a:srgbClr val="2A1A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it-IT" sz="1600" b="1" i="1">
                            <a:solidFill>
                              <a:srgbClr val="2A1A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it-IT" sz="1600" b="1" i="1">
                            <a:solidFill>
                              <a:srgbClr val="2A1A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it-IT" sz="1600" b="1" i="1" smtClean="0">
                        <a:solidFill>
                          <a:srgbClr val="2A1A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it-IT" sz="1600" b="0" i="1" smtClean="0">
                        <a:solidFill>
                          <a:srgbClr val="2A1A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   </a:t>
                </a:r>
                <a:r>
                  <a:rPr lang="it-IT" sz="16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 zero reale negativo  </a:t>
                </a:r>
                <a:r>
                  <a:rPr lang="it-IT" sz="1600" b="1" i="1" u="sng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aumenta il PM</a:t>
                </a:r>
                <a:endParaRPr lang="it-IT" sz="1600" b="1" i="1" u="sng" dirty="0">
                  <a:solidFill>
                    <a:schemeClr val="tx1"/>
                  </a:solidFill>
                </a:endParaRPr>
              </a:p>
              <a:p>
                <a:r>
                  <a:rPr lang="it-IT" sz="1600" i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it-IT" sz="1600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it-IT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it-IT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den>
                    </m:f>
                  </m:oMath>
                </a14:m>
                <a:endParaRPr lang="it-IT" sz="1600" i="1" dirty="0">
                  <a:solidFill>
                    <a:schemeClr val="tx1"/>
                  </a:solidFill>
                </a:endParaRPr>
              </a:p>
              <a:p>
                <a:endParaRPr lang="it-IT" sz="1600" i="1" dirty="0">
                  <a:solidFill>
                    <a:schemeClr val="tx1"/>
                  </a:solidFill>
                </a:endParaRPr>
              </a:p>
              <a:p>
                <a:endParaRPr lang="it-IT" sz="1600" i="1" dirty="0">
                  <a:solidFill>
                    <a:schemeClr val="tx1"/>
                  </a:solidFill>
                </a:endParaRPr>
              </a:p>
              <a:p>
                <a:endParaRPr lang="it-IT" sz="1600" i="1" dirty="0">
                  <a:solidFill>
                    <a:schemeClr val="tx1"/>
                  </a:solidFill>
                </a:endParaRPr>
              </a:p>
              <a:p>
                <a:endParaRPr lang="it-IT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F35D7302-50DD-4A56-ABFB-7357175447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1952567"/>
                <a:ext cx="10178322" cy="3100182"/>
              </a:xfrm>
              <a:blipFill>
                <a:blip r:embed="rId2"/>
                <a:stretch>
                  <a:fillRect l="-240" t="-3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ottotitolo 2">
            <a:extLst>
              <a:ext uri="{FF2B5EF4-FFF2-40B4-BE49-F238E27FC236}">
                <a16:creationId xmlns:a16="http://schemas.microsoft.com/office/drawing/2014/main" id="{B50DDFD3-54E8-4A64-9BCA-F0A84FF455C9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6411722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RISPOSTA IN FREQUENZA E STABILITA’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ella 8">
                <a:extLst>
                  <a:ext uri="{FF2B5EF4-FFF2-40B4-BE49-F238E27FC236}">
                    <a16:creationId xmlns:a16="http://schemas.microsoft.com/office/drawing/2014/main" id="{BC045648-F9CB-4078-A684-C10FF39BF7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3602276"/>
                  </p:ext>
                </p:extLst>
              </p:nvPr>
            </p:nvGraphicFramePr>
            <p:xfrm>
              <a:off x="1250950" y="5052749"/>
              <a:ext cx="9748520" cy="10453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37130">
                      <a:extLst>
                        <a:ext uri="{9D8B030D-6E8A-4147-A177-3AD203B41FA5}">
                          <a16:colId xmlns:a16="http://schemas.microsoft.com/office/drawing/2014/main" val="3120636642"/>
                        </a:ext>
                      </a:extLst>
                    </a:gridCol>
                    <a:gridCol w="2437130">
                      <a:extLst>
                        <a:ext uri="{9D8B030D-6E8A-4147-A177-3AD203B41FA5}">
                          <a16:colId xmlns:a16="http://schemas.microsoft.com/office/drawing/2014/main" val="1057548482"/>
                        </a:ext>
                      </a:extLst>
                    </a:gridCol>
                    <a:gridCol w="2437130">
                      <a:extLst>
                        <a:ext uri="{9D8B030D-6E8A-4147-A177-3AD203B41FA5}">
                          <a16:colId xmlns:a16="http://schemas.microsoft.com/office/drawing/2014/main" val="2140278915"/>
                        </a:ext>
                      </a:extLst>
                    </a:gridCol>
                    <a:gridCol w="2437130">
                      <a:extLst>
                        <a:ext uri="{9D8B030D-6E8A-4147-A177-3AD203B41FA5}">
                          <a16:colId xmlns:a16="http://schemas.microsoft.com/office/drawing/2014/main" val="3926437463"/>
                        </a:ext>
                      </a:extLst>
                    </a:gridCol>
                  </a:tblGrid>
                  <a:tr h="38692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i="1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pc="75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sz="1800" b="1" i="1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  <m:r>
                                      <a:rPr lang="it-IT" sz="1800" b="1" i="1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>
                            <a:solidFill>
                              <a:srgbClr val="2A1A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i="1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pc="75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sz="1800" b="1" i="1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  <m:r>
                                      <a:rPr lang="it-IT" sz="1800" b="1" i="1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>
                            <a:solidFill>
                              <a:srgbClr val="2A1A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i="1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pc="75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sz="1800" b="1" i="1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  <m:r>
                                      <a:rPr lang="it-IT" sz="1800" b="1" i="1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>
                            <a:solidFill>
                              <a:srgbClr val="2A1A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i="1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pc="75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sz="1800" b="1" i="1" smtClean="0">
                                        <a:solidFill>
                                          <a:srgbClr val="2A1A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>
                            <a:solidFill>
                              <a:srgbClr val="2A1A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1345681"/>
                      </a:ext>
                    </a:extLst>
                  </a:tr>
                  <a:tr h="64911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i="1" spc="75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pc="75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it-IT" i="1" spc="7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pc="7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it-IT" spc="7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𝑜𝑢𝑡</m:t>
                                        </m:r>
                                        <m:r>
                                          <a:rPr lang="it-IT" spc="7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it-IT" i="1" spc="7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pc="7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it-IT" spc="7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𝑚</m:t>
                                        </m:r>
                                        <m:r>
                                          <a:rPr lang="it-IT" spc="7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it-IT" b="1" i="1" spc="75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 spc="75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𝑪</m:t>
                                        </m:r>
                                      </m:e>
                                      <m:sub>
                                        <m:r>
                                          <a:rPr lang="it-IT" b="1" i="1" spc="75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𝒄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it-IT" i="1" spc="7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pc="7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it-IT" spc="7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𝑜𝑢𝑡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it-IT" sz="1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800" b="1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𝑪</m:t>
                                        </m:r>
                                      </m:e>
                                      <m:sub>
                                        <m:r>
                                          <a:rPr lang="it-IT" sz="1800" b="1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it-IT" sz="18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it-IT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𝑜𝑢𝑡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it-IT" sz="18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it-IT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𝑪</m:t>
                                        </m:r>
                                      </m:e>
                                      <m:sub>
                                        <m:r>
                                          <a:rPr lang="it-IT" b="1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61054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ella 8">
                <a:extLst>
                  <a:ext uri="{FF2B5EF4-FFF2-40B4-BE49-F238E27FC236}">
                    <a16:creationId xmlns:a16="http://schemas.microsoft.com/office/drawing/2014/main" id="{BC045648-F9CB-4078-A684-C10FF39BF7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3602276"/>
                  </p:ext>
                </p:extLst>
              </p:nvPr>
            </p:nvGraphicFramePr>
            <p:xfrm>
              <a:off x="1250950" y="5052749"/>
              <a:ext cx="9748520" cy="10453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37130">
                      <a:extLst>
                        <a:ext uri="{9D8B030D-6E8A-4147-A177-3AD203B41FA5}">
                          <a16:colId xmlns:a16="http://schemas.microsoft.com/office/drawing/2014/main" val="3120636642"/>
                        </a:ext>
                      </a:extLst>
                    </a:gridCol>
                    <a:gridCol w="2437130">
                      <a:extLst>
                        <a:ext uri="{9D8B030D-6E8A-4147-A177-3AD203B41FA5}">
                          <a16:colId xmlns:a16="http://schemas.microsoft.com/office/drawing/2014/main" val="1057548482"/>
                        </a:ext>
                      </a:extLst>
                    </a:gridCol>
                    <a:gridCol w="2437130">
                      <a:extLst>
                        <a:ext uri="{9D8B030D-6E8A-4147-A177-3AD203B41FA5}">
                          <a16:colId xmlns:a16="http://schemas.microsoft.com/office/drawing/2014/main" val="2140278915"/>
                        </a:ext>
                      </a:extLst>
                    </a:gridCol>
                    <a:gridCol w="2437130">
                      <a:extLst>
                        <a:ext uri="{9D8B030D-6E8A-4147-A177-3AD203B41FA5}">
                          <a16:colId xmlns:a16="http://schemas.microsoft.com/office/drawing/2014/main" val="3926437463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50" t="-1538" r="-301000" b="-16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250" t="-1538" r="-201000" b="-16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00250" t="-1538" r="-101000" b="-16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00250" t="-1538" r="-1000" b="-16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1345681"/>
                      </a:ext>
                    </a:extLst>
                  </a:tr>
                  <a:tr h="654939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50" t="-61111" r="-301000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250" t="-61111" r="-201000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00250" t="-61111" r="-101000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00250" t="-61111" r="-1000" b="-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61054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02537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cap="none" dirty="0"/>
              <a:t>Analisi circuitale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F35D7302-50DD-4A56-ABFB-7357175447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0950" y="1952566"/>
                <a:ext cx="10178322" cy="464825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Per valutare lo </a:t>
                </a:r>
                <a:r>
                  <a:rPr lang="it-IT" dirty="0" err="1">
                    <a:solidFill>
                      <a:schemeClr val="tx1"/>
                    </a:solidFill>
                  </a:rPr>
                  <a:t>slew</a:t>
                </a:r>
                <a:r>
                  <a:rPr lang="it-IT" dirty="0">
                    <a:solidFill>
                      <a:schemeClr val="tx1"/>
                    </a:solidFill>
                  </a:rPr>
                  <a:t> rate si pone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tale da sbilanciare la coppia differenziale</a:t>
                </a:r>
              </a:p>
              <a:p>
                <a:pPr marL="0" indent="0">
                  <a:buNone/>
                </a:pPr>
                <a:r>
                  <a:rPr lang="it-IT" i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≫</m:t>
                    </m:r>
                    <m:rad>
                      <m:radPr>
                        <m:degHide m:val="on"/>
                        <m:ctrlPr>
                          <a:rPr lang="it-IT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d>
                      <m:dPr>
                        <m:begChr m:val="|"/>
                        <m:endChr m:val="|"/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𝑉𝑂</m:t>
                        </m:r>
                      </m:e>
                    </m:d>
                  </m:oMath>
                </a14:m>
                <a:endParaRPr lang="it-IT" i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it-IT" dirty="0">
                    <a:solidFill>
                      <a:schemeClr val="tx1"/>
                    </a:solidFill>
                  </a:rPr>
                  <a:t>Tutta la corrente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scorre su un solo ramo</a:t>
                </a:r>
              </a:p>
              <a:p>
                <a:pPr marL="0" indent="0">
                  <a:buNone/>
                </a:pPr>
                <a:r>
                  <a:rPr lang="it-IT" dirty="0">
                    <a:solidFill>
                      <a:schemeClr val="tx1"/>
                    </a:solidFill>
                  </a:rPr>
                  <a:t>Si modella il secondo stadio come un integratore e si ottiene:</a:t>
                </a:r>
              </a:p>
              <a:p>
                <a:pPr marL="0" indent="0">
                  <a:buNone/>
                </a:pPr>
                <a:endParaRPr lang="it-I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it-IT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it-IT" i="1" spc="75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it-IT" i="1" spc="75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num>
                      <m:den>
                        <m:r>
                          <a:rPr lang="it-IT" i="1" spc="75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𝑠</m:t>
                        </m:r>
                        <m:r>
                          <a:rPr lang="it-IT" i="1" spc="75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 </m:t>
                        </m:r>
                      </m:den>
                    </m:f>
                    <m:f>
                      <m:fPr>
                        <m:ctrlPr>
                          <a:rPr lang="it-IT" i="1" spc="75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</m:num>
                      <m:den>
                        <m:r>
                          <a:rPr lang="it-IT" i="1" spc="75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𝐶𝑐</m:t>
                        </m:r>
                      </m:den>
                    </m:f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    </a:t>
                </a:r>
                <a:r>
                  <a:rPr lang="it-IT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𝑆𝑅</m:t>
                        </m:r>
                      </m:e>
                      <m:sub/>
                    </m:sSub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i="1" spc="75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</m:num>
                      <m:den>
                        <m:r>
                          <a:rPr lang="it-IT" i="1" spc="75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𝐶𝑐</m:t>
                        </m:r>
                      </m:den>
                    </m:f>
                  </m:oMath>
                </a14:m>
                <a:endParaRPr lang="it-I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Relazione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rgbClr val="2A1A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pc="75">
                            <a:solidFill>
                              <a:srgbClr val="2A1A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𝜔</m:t>
                        </m:r>
                      </m:e>
                      <m:sub>
                        <m:r>
                          <a:rPr lang="it-IT" b="1" i="1">
                            <a:solidFill>
                              <a:srgbClr val="2A1A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it-I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𝐺𝑉𝑂</m:t>
                        </m:r>
                      </m:den>
                    </m:f>
                  </m:oMath>
                </a14:m>
                <a:r>
                  <a:rPr lang="it-IT" spc="75" dirty="0">
                    <a:solidFill>
                      <a:schemeClr val="tx1"/>
                    </a:solidFill>
                    <a:cs typeface="Arial"/>
                  </a:rPr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endParaRPr lang="it-IT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it-IT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it-IT" i="1" spc="75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𝑆𝑅</m:t>
                    </m:r>
                    <m:r>
                      <a:rPr lang="it-IT" i="1" spc="75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sSub>
                      <m:sSub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GVO</m:t>
                    </m:r>
                  </m:oMath>
                </a14:m>
                <a:r>
                  <a:rPr lang="it-IT" spc="75" dirty="0">
                    <a:solidFill>
                      <a:schemeClr val="tx1"/>
                    </a:solidFill>
                    <a:cs typeface="Arial"/>
                  </a:rPr>
                  <a:t>  </a:t>
                </a:r>
              </a:p>
              <a:p>
                <a:pPr marL="0" indent="0">
                  <a:buNone/>
                </a:pPr>
                <a:endParaRPr lang="it-IT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it-IT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it-IT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it-IT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F35D7302-50DD-4A56-ABFB-7357175447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0950" y="1952566"/>
                <a:ext cx="10178322" cy="4648259"/>
              </a:xfrm>
              <a:blipFill>
                <a:blip r:embed="rId2"/>
                <a:stretch>
                  <a:fillRect l="-539" t="-14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ottotitolo 2">
            <a:extLst>
              <a:ext uri="{FF2B5EF4-FFF2-40B4-BE49-F238E27FC236}">
                <a16:creationId xmlns:a16="http://schemas.microsoft.com/office/drawing/2014/main" id="{B50DDFD3-54E8-4A64-9BCA-F0A84FF455C9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6411722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SLEW RATE</a:t>
            </a:r>
          </a:p>
        </p:txBody>
      </p:sp>
      <p:pic>
        <p:nvPicPr>
          <p:cNvPr id="4" name="Immagine 3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60478F5A-C6B7-40E0-A36E-3575E3D21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564" y="3203574"/>
            <a:ext cx="3579447" cy="29083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62EEC7C1-A3C0-4866-AFB4-32447CA0DABF}"/>
                  </a:ext>
                </a:extLst>
              </p:cNvPr>
              <p:cNvSpPr/>
              <p:nvPr/>
            </p:nvSpPr>
            <p:spPr>
              <a:xfrm>
                <a:off x="3364992" y="5736951"/>
                <a:ext cx="3136392" cy="73866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it-IT" sz="1400" dirty="0">
                    <a:solidFill>
                      <a:schemeClr val="accent5">
                        <a:lumMod val="50000"/>
                      </a:schemeClr>
                    </a:solidFill>
                  </a:rPr>
                  <a:t>La dipendenza 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spc="75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400" spc="75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C</m:t>
                        </m:r>
                      </m:e>
                      <m:sub>
                        <m:r>
                          <a:rPr lang="it-IT" sz="1400" i="1" spc="75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it-IT" sz="1400" dirty="0">
                    <a:solidFill>
                      <a:schemeClr val="accent5">
                        <a:lumMod val="50000"/>
                      </a:schemeClr>
                    </a:solidFill>
                  </a:rPr>
                  <a:t> non può essere sfruttata però per compensare lo </a:t>
                </a:r>
                <a:r>
                  <a:rPr lang="it-IT" sz="1400" dirty="0" err="1">
                    <a:solidFill>
                      <a:schemeClr val="accent5">
                        <a:lumMod val="50000"/>
                      </a:schemeClr>
                    </a:solidFill>
                  </a:rPr>
                  <a:t>slew</a:t>
                </a:r>
                <a:r>
                  <a:rPr lang="it-IT" sz="1400" dirty="0">
                    <a:solidFill>
                      <a:schemeClr val="accent5">
                        <a:lumMod val="50000"/>
                      </a:schemeClr>
                    </a:solidFill>
                  </a:rPr>
                  <a:t> rate</a:t>
                </a:r>
              </a:p>
            </p:txBody>
          </p:sp>
        </mc:Choice>
        <mc:Fallback xmlns=""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62EEC7C1-A3C0-4866-AFB4-32447CA0DA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992" y="5736951"/>
                <a:ext cx="3136392" cy="738664"/>
              </a:xfrm>
              <a:prstGeom prst="rect">
                <a:avLst/>
              </a:prstGeom>
              <a:blipFill>
                <a:blip r:embed="rId4"/>
                <a:stretch>
                  <a:fillRect l="-387" t="-813" b="-731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8999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cap="none" dirty="0"/>
              <a:t>Analisi circuitale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35D7302-50DD-4A56-ABFB-735717544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04975"/>
            <a:ext cx="10178322" cy="4770640"/>
          </a:xfrm>
        </p:spPr>
        <p:txBody>
          <a:bodyPr/>
          <a:lstStyle/>
          <a:p>
            <a:pPr marL="0" indent="0">
              <a:buNone/>
            </a:pPr>
            <a:endParaRPr lang="it-IT" i="1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it-IT" i="1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endParaRPr lang="it-IT" i="1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endParaRPr lang="it-IT" i="1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it-IT" i="1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endParaRPr lang="it-IT" i="1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endParaRPr lang="it-IT" i="1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endParaRPr lang="it-IT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B50DDFD3-54E8-4A64-9BCA-F0A84FF455C9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6411722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DINAMICA I/O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2">
                <a:extLst>
                  <a:ext uri="{FF2B5EF4-FFF2-40B4-BE49-F238E27FC236}">
                    <a16:creationId xmlns:a16="http://schemas.microsoft.com/office/drawing/2014/main" id="{F444E0A5-B42B-402E-8A10-C8C1E4A7E2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4749" y="1800224"/>
                <a:ext cx="10417175" cy="41910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it-IT" sz="16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it-IT" sz="1600" b="1" dirty="0">
                    <a:solidFill>
                      <a:schemeClr val="tx1"/>
                    </a:solidFill>
                  </a:rPr>
                  <a:t>DINAMICA INGRESSO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r>
                      <a:rPr lang="it-IT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it-IT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d>
                      <m:dPr>
                        <m:begChr m:val="|"/>
                        <m:endChr m:val="|"/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𝐺𝑉𝑂</m:t>
                        </m:r>
                      </m:e>
                    </m:d>
                  </m:oMath>
                </a14:m>
                <a:r>
                  <a:rPr lang="it-IT" sz="1600" b="1" dirty="0">
                    <a:solidFill>
                      <a:schemeClr val="tx1"/>
                    </a:solidFill>
                  </a:rPr>
                  <a:t>           	       per garantire la linearità </a:t>
                </a:r>
                <a:r>
                  <a:rPr lang="it-IT" sz="1600" b="1" dirty="0" err="1">
                    <a:solidFill>
                      <a:schemeClr val="tx1"/>
                    </a:solidFill>
                  </a:rPr>
                  <a:t>i/o</a:t>
                </a:r>
                <a:endParaRPr lang="it-IT" sz="16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it-IT" sz="16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it-IT" sz="1600" b="1" dirty="0">
                    <a:solidFill>
                      <a:schemeClr val="tx1"/>
                    </a:solidFill>
                  </a:rPr>
                  <a:t>DINAMICA USCITA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𝐺𝑉𝑂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𝑐𝑐</m:t>
                        </m:r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−|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𝐺𝑉𝑂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it-IT" sz="1600" b="1" dirty="0">
                    <a:solidFill>
                      <a:schemeClr val="tx1"/>
                    </a:solidFill>
                  </a:rPr>
                  <a:t>        la tensione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it-IT" sz="1600" b="1" dirty="0">
                    <a:solidFill>
                      <a:schemeClr val="tx1"/>
                    </a:solidFill>
                  </a:rPr>
                  <a:t> non può invalidare le condizioni di saturazione di M6  M7</a:t>
                </a:r>
              </a:p>
              <a:p>
                <a:pPr marL="0" indent="0">
                  <a:buNone/>
                </a:pPr>
                <a:endParaRPr lang="it-IT" sz="1600" b="1" u="sng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it-IT" sz="1600" b="1" dirty="0">
                    <a:solidFill>
                      <a:schemeClr val="tx1"/>
                    </a:solidFill>
                  </a:rPr>
                  <a:t>CONDIZIONI SU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/>
                        </m:sSub>
                      </m:sub>
                    </m:sSub>
                  </m:oMath>
                </a14:m>
                <a:endParaRPr lang="it-IT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𝐺𝑉𝑂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	   </a:t>
                </a:r>
                <a:r>
                  <a:rPr lang="it-IT" sz="1600" b="1" dirty="0">
                    <a:solidFill>
                      <a:schemeClr val="tx1"/>
                    </a:solidFill>
                  </a:rPr>
                  <a:t>la tensione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600" b="1" dirty="0">
                    <a:solidFill>
                      <a:schemeClr val="tx1"/>
                    </a:solidFill>
                  </a:rPr>
                  <a:t>deve essere tale da garantire:  </a:t>
                </a:r>
                <a:r>
                  <a:rPr lang="it-IT" sz="1600" b="1" dirty="0" err="1">
                    <a:solidFill>
                      <a:schemeClr val="tx1"/>
                    </a:solidFill>
                  </a:rPr>
                  <a:t>sat</a:t>
                </a:r>
                <a:r>
                  <a:rPr lang="it-IT" sz="1600" b="1" dirty="0">
                    <a:solidFill>
                      <a:schemeClr val="tx1"/>
                    </a:solidFill>
                  </a:rPr>
                  <a:t>. M3,  </a:t>
                </a:r>
                <a:r>
                  <a:rPr lang="it-IT" sz="1600" b="1" dirty="0" err="1">
                    <a:solidFill>
                      <a:schemeClr val="tx1"/>
                    </a:solidFill>
                  </a:rPr>
                  <a:t>f.i</a:t>
                </a:r>
                <a:r>
                  <a:rPr lang="it-IT" sz="1600" b="1" dirty="0">
                    <a:solidFill>
                      <a:schemeClr val="tx1"/>
                    </a:solidFill>
                  </a:rPr>
                  <a:t>  M1</a:t>
                </a:r>
              </a:p>
              <a:p>
                <a:pPr marL="0" indent="0">
                  <a:buNone/>
                </a:pPr>
                <a:r>
                  <a:rPr lang="it-IT" sz="1600" b="1" dirty="0">
                    <a:solidFill>
                      <a:schemeClr val="tx1"/>
                    </a:solidFill>
                  </a:rPr>
                  <a:t>   </a:t>
                </a:r>
                <a:endParaRPr lang="it-IT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𝐺𝑉𝑂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𝐺𝑉𝑂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𝐷𝐷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:r>
                  <a:rPr lang="it-IT" sz="1600" b="1" dirty="0">
                    <a:solidFill>
                      <a:schemeClr val="tx1"/>
                    </a:solidFill>
                  </a:rPr>
                  <a:t>la tensione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600" b="1" dirty="0">
                    <a:solidFill>
                      <a:schemeClr val="tx1"/>
                    </a:solidFill>
                  </a:rPr>
                  <a:t>deve essere tale da garantire:  </a:t>
                </a:r>
                <a:r>
                  <a:rPr lang="it-IT" sz="1600" b="1" dirty="0" err="1">
                    <a:solidFill>
                      <a:schemeClr val="tx1"/>
                    </a:solidFill>
                  </a:rPr>
                  <a:t>sat</a:t>
                </a:r>
                <a:r>
                  <a:rPr lang="it-IT" sz="1600" b="1" dirty="0">
                    <a:solidFill>
                      <a:schemeClr val="tx1"/>
                    </a:solidFill>
                  </a:rPr>
                  <a:t>. M1  M5</a:t>
                </a:r>
                <a:endParaRPr lang="it-IT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Segnaposto contenuto 2">
                <a:extLst>
                  <a:ext uri="{FF2B5EF4-FFF2-40B4-BE49-F238E27FC236}">
                    <a16:creationId xmlns:a16="http://schemas.microsoft.com/office/drawing/2014/main" id="{F444E0A5-B42B-402E-8A10-C8C1E4A7E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749" y="1800224"/>
                <a:ext cx="10417175" cy="4191001"/>
              </a:xfrm>
              <a:prstGeom prst="rect">
                <a:avLst/>
              </a:prstGeom>
              <a:blipFill>
                <a:blip r:embed="rId2"/>
                <a:stretch>
                  <a:fillRect l="-3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7799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cap="none" dirty="0"/>
              <a:t>Specifiche e scelte progettuali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F4F028C-BAF4-448F-9075-E4787BF02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41932"/>
            <a:ext cx="9310370" cy="30015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</a:rPr>
              <a:t>Si vuole progettare un amplificatore operazionale CMOS a doppio stadio (di Miller) con le seguenti specifiche:</a:t>
            </a:r>
          </a:p>
          <a:p>
            <a:r>
              <a:rPr lang="it-IT" b="1" dirty="0">
                <a:solidFill>
                  <a:schemeClr val="tx1"/>
                </a:solidFill>
              </a:rPr>
              <a:t>GUADAGNO DI MODO DIFFERENZIALE </a:t>
            </a:r>
            <a:r>
              <a:rPr lang="it-IT" dirty="0">
                <a:solidFill>
                  <a:schemeClr val="tx1"/>
                </a:solidFill>
              </a:rPr>
              <a:t>maggiore di 20’000 V/V ( &gt;86 dB)</a:t>
            </a:r>
          </a:p>
          <a:p>
            <a:r>
              <a:rPr lang="it-IT" b="1" dirty="0">
                <a:solidFill>
                  <a:schemeClr val="tx1"/>
                </a:solidFill>
              </a:rPr>
              <a:t>MARGINE DI FASE </a:t>
            </a:r>
            <a:r>
              <a:rPr lang="it-IT" dirty="0">
                <a:solidFill>
                  <a:schemeClr val="tx1"/>
                </a:solidFill>
              </a:rPr>
              <a:t>&gt; 70°</a:t>
            </a:r>
          </a:p>
          <a:p>
            <a:r>
              <a:rPr lang="it-IT" b="1" dirty="0">
                <a:solidFill>
                  <a:schemeClr val="tx1"/>
                </a:solidFill>
              </a:rPr>
              <a:t>POTENZA</a:t>
            </a:r>
            <a:r>
              <a:rPr lang="it-IT" dirty="0">
                <a:solidFill>
                  <a:schemeClr val="tx1"/>
                </a:solidFill>
              </a:rPr>
              <a:t> &lt; 200 µW</a:t>
            </a:r>
          </a:p>
          <a:p>
            <a:r>
              <a:rPr lang="it-IT" b="1" dirty="0">
                <a:solidFill>
                  <a:schemeClr val="tx1"/>
                </a:solidFill>
              </a:rPr>
              <a:t>Con vincolo di CAPACITA’ DI CARICO  </a:t>
            </a:r>
            <a:r>
              <a:rPr lang="it-IT" dirty="0">
                <a:solidFill>
                  <a:schemeClr val="tx1"/>
                </a:solidFill>
              </a:rPr>
              <a:t>5 </a:t>
            </a:r>
            <a:r>
              <a:rPr lang="it-IT" dirty="0" err="1">
                <a:solidFill>
                  <a:schemeClr val="tx1"/>
                </a:solidFill>
              </a:rPr>
              <a:t>pF</a:t>
            </a:r>
            <a:endParaRPr lang="it-IT" dirty="0">
              <a:solidFill>
                <a:schemeClr val="tx1"/>
              </a:solidFill>
            </a:endParaRPr>
          </a:p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Si sceglie che i transistor lavorino in forte inversione </a:t>
            </a:r>
          </a:p>
          <a:p>
            <a:r>
              <a:rPr lang="it-IT" dirty="0">
                <a:solidFill>
                  <a:schemeClr val="tx1"/>
                </a:solidFill>
              </a:rPr>
              <a:t>Si sceglie una tensione di overdrive GVO piccola e comune per tutti i MOS 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endParaRPr lang="it-IT" dirty="0">
              <a:solidFill>
                <a:schemeClr val="tx1"/>
              </a:solidFill>
            </a:endParaRPr>
          </a:p>
          <a:p>
            <a:endParaRPr lang="it-IT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t-IT" dirty="0">
              <a:solidFill>
                <a:schemeClr val="tx1"/>
              </a:solidFill>
            </a:endParaRPr>
          </a:p>
          <a:p>
            <a:endParaRPr lang="it-IT" dirty="0">
              <a:solidFill>
                <a:schemeClr val="tx1"/>
              </a:solidFill>
            </a:endParaRPr>
          </a:p>
          <a:p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975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0851669-7281-49C2-8BF0-67BA70EC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3E2BBC6-4C41-4698-93BE-F0EADB66B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82385"/>
            <a:ext cx="8534399" cy="1413758"/>
          </a:xfrm>
        </p:spPr>
        <p:txBody>
          <a:bodyPr anchor="b">
            <a:normAutofit/>
          </a:bodyPr>
          <a:lstStyle/>
          <a:p>
            <a:pPr algn="ctr"/>
            <a:r>
              <a:rPr lang="it-IT" sz="4400"/>
              <a:t>indice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6992B13-74C4-4370-93C5-F5403D944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0"/>
            <a:ext cx="2275119" cy="6858000"/>
          </a:xfrm>
          <a:custGeom>
            <a:avLst/>
            <a:gdLst>
              <a:gd name="connsiteX0" fmla="*/ 0 w 2275119"/>
              <a:gd name="connsiteY0" fmla="*/ 0 h 6858000"/>
              <a:gd name="connsiteX1" fmla="*/ 1389294 w 2275119"/>
              <a:gd name="connsiteY1" fmla="*/ 0 h 6858000"/>
              <a:gd name="connsiteX2" fmla="*/ 1556068 w 2275119"/>
              <a:gd name="connsiteY2" fmla="*/ 0 h 6858000"/>
              <a:gd name="connsiteX3" fmla="*/ 2098907 w 2275119"/>
              <a:gd name="connsiteY3" fmla="*/ 0 h 6858000"/>
              <a:gd name="connsiteX4" fmla="*/ 2100494 w 2275119"/>
              <a:gd name="connsiteY4" fmla="*/ 68263 h 6858000"/>
              <a:gd name="connsiteX5" fmla="*/ 2108432 w 2275119"/>
              <a:gd name="connsiteY5" fmla="*/ 128588 h 6858000"/>
              <a:gd name="connsiteX6" fmla="*/ 2119544 w 2275119"/>
              <a:gd name="connsiteY6" fmla="*/ 180975 h 6858000"/>
              <a:gd name="connsiteX7" fmla="*/ 2133832 w 2275119"/>
              <a:gd name="connsiteY7" fmla="*/ 227013 h 6858000"/>
              <a:gd name="connsiteX8" fmla="*/ 2149707 w 2275119"/>
              <a:gd name="connsiteY8" fmla="*/ 268288 h 6858000"/>
              <a:gd name="connsiteX9" fmla="*/ 2168757 w 2275119"/>
              <a:gd name="connsiteY9" fmla="*/ 304800 h 6858000"/>
              <a:gd name="connsiteX10" fmla="*/ 2187807 w 2275119"/>
              <a:gd name="connsiteY10" fmla="*/ 342900 h 6858000"/>
              <a:gd name="connsiteX11" fmla="*/ 2206857 w 2275119"/>
              <a:gd name="connsiteY11" fmla="*/ 381000 h 6858000"/>
              <a:gd name="connsiteX12" fmla="*/ 2222732 w 2275119"/>
              <a:gd name="connsiteY12" fmla="*/ 417513 h 6858000"/>
              <a:gd name="connsiteX13" fmla="*/ 2238607 w 2275119"/>
              <a:gd name="connsiteY13" fmla="*/ 458788 h 6858000"/>
              <a:gd name="connsiteX14" fmla="*/ 2254482 w 2275119"/>
              <a:gd name="connsiteY14" fmla="*/ 504825 h 6858000"/>
              <a:gd name="connsiteX15" fmla="*/ 2265594 w 2275119"/>
              <a:gd name="connsiteY15" fmla="*/ 557213 h 6858000"/>
              <a:gd name="connsiteX16" fmla="*/ 2271944 w 2275119"/>
              <a:gd name="connsiteY16" fmla="*/ 617538 h 6858000"/>
              <a:gd name="connsiteX17" fmla="*/ 2275119 w 2275119"/>
              <a:gd name="connsiteY17" fmla="*/ 685800 h 6858000"/>
              <a:gd name="connsiteX18" fmla="*/ 2271944 w 2275119"/>
              <a:gd name="connsiteY18" fmla="*/ 754063 h 6858000"/>
              <a:gd name="connsiteX19" fmla="*/ 2265594 w 2275119"/>
              <a:gd name="connsiteY19" fmla="*/ 814388 h 6858000"/>
              <a:gd name="connsiteX20" fmla="*/ 2254482 w 2275119"/>
              <a:gd name="connsiteY20" fmla="*/ 866775 h 6858000"/>
              <a:gd name="connsiteX21" fmla="*/ 2238607 w 2275119"/>
              <a:gd name="connsiteY21" fmla="*/ 912813 h 6858000"/>
              <a:gd name="connsiteX22" fmla="*/ 2222732 w 2275119"/>
              <a:gd name="connsiteY22" fmla="*/ 954088 h 6858000"/>
              <a:gd name="connsiteX23" fmla="*/ 2206857 w 2275119"/>
              <a:gd name="connsiteY23" fmla="*/ 990600 h 6858000"/>
              <a:gd name="connsiteX24" fmla="*/ 2187807 w 2275119"/>
              <a:gd name="connsiteY24" fmla="*/ 1028700 h 6858000"/>
              <a:gd name="connsiteX25" fmla="*/ 2168757 w 2275119"/>
              <a:gd name="connsiteY25" fmla="*/ 1066800 h 6858000"/>
              <a:gd name="connsiteX26" fmla="*/ 2149707 w 2275119"/>
              <a:gd name="connsiteY26" fmla="*/ 1103313 h 6858000"/>
              <a:gd name="connsiteX27" fmla="*/ 2133832 w 2275119"/>
              <a:gd name="connsiteY27" fmla="*/ 1144588 h 6858000"/>
              <a:gd name="connsiteX28" fmla="*/ 2119544 w 2275119"/>
              <a:gd name="connsiteY28" fmla="*/ 1190625 h 6858000"/>
              <a:gd name="connsiteX29" fmla="*/ 2108432 w 2275119"/>
              <a:gd name="connsiteY29" fmla="*/ 1243013 h 6858000"/>
              <a:gd name="connsiteX30" fmla="*/ 2100494 w 2275119"/>
              <a:gd name="connsiteY30" fmla="*/ 1303338 h 6858000"/>
              <a:gd name="connsiteX31" fmla="*/ 2098907 w 2275119"/>
              <a:gd name="connsiteY31" fmla="*/ 1371600 h 6858000"/>
              <a:gd name="connsiteX32" fmla="*/ 2100494 w 2275119"/>
              <a:gd name="connsiteY32" fmla="*/ 1439863 h 6858000"/>
              <a:gd name="connsiteX33" fmla="*/ 2108432 w 2275119"/>
              <a:gd name="connsiteY33" fmla="*/ 1500188 h 6858000"/>
              <a:gd name="connsiteX34" fmla="*/ 2119544 w 2275119"/>
              <a:gd name="connsiteY34" fmla="*/ 1552575 h 6858000"/>
              <a:gd name="connsiteX35" fmla="*/ 2133832 w 2275119"/>
              <a:gd name="connsiteY35" fmla="*/ 1598613 h 6858000"/>
              <a:gd name="connsiteX36" fmla="*/ 2149707 w 2275119"/>
              <a:gd name="connsiteY36" fmla="*/ 1639888 h 6858000"/>
              <a:gd name="connsiteX37" fmla="*/ 2168757 w 2275119"/>
              <a:gd name="connsiteY37" fmla="*/ 1676400 h 6858000"/>
              <a:gd name="connsiteX38" fmla="*/ 2187807 w 2275119"/>
              <a:gd name="connsiteY38" fmla="*/ 1714500 h 6858000"/>
              <a:gd name="connsiteX39" fmla="*/ 2206857 w 2275119"/>
              <a:gd name="connsiteY39" fmla="*/ 1752600 h 6858000"/>
              <a:gd name="connsiteX40" fmla="*/ 2222732 w 2275119"/>
              <a:gd name="connsiteY40" fmla="*/ 1789113 h 6858000"/>
              <a:gd name="connsiteX41" fmla="*/ 2238607 w 2275119"/>
              <a:gd name="connsiteY41" fmla="*/ 1830388 h 6858000"/>
              <a:gd name="connsiteX42" fmla="*/ 2254482 w 2275119"/>
              <a:gd name="connsiteY42" fmla="*/ 1876425 h 6858000"/>
              <a:gd name="connsiteX43" fmla="*/ 2265594 w 2275119"/>
              <a:gd name="connsiteY43" fmla="*/ 1928813 h 6858000"/>
              <a:gd name="connsiteX44" fmla="*/ 2271944 w 2275119"/>
              <a:gd name="connsiteY44" fmla="*/ 1989138 h 6858000"/>
              <a:gd name="connsiteX45" fmla="*/ 2275119 w 2275119"/>
              <a:gd name="connsiteY45" fmla="*/ 2057400 h 6858000"/>
              <a:gd name="connsiteX46" fmla="*/ 2271944 w 2275119"/>
              <a:gd name="connsiteY46" fmla="*/ 2125663 h 6858000"/>
              <a:gd name="connsiteX47" fmla="*/ 2265594 w 2275119"/>
              <a:gd name="connsiteY47" fmla="*/ 2185988 h 6858000"/>
              <a:gd name="connsiteX48" fmla="*/ 2254482 w 2275119"/>
              <a:gd name="connsiteY48" fmla="*/ 2238375 h 6858000"/>
              <a:gd name="connsiteX49" fmla="*/ 2238607 w 2275119"/>
              <a:gd name="connsiteY49" fmla="*/ 2284413 h 6858000"/>
              <a:gd name="connsiteX50" fmla="*/ 2222732 w 2275119"/>
              <a:gd name="connsiteY50" fmla="*/ 2325688 h 6858000"/>
              <a:gd name="connsiteX51" fmla="*/ 2206857 w 2275119"/>
              <a:gd name="connsiteY51" fmla="*/ 2362200 h 6858000"/>
              <a:gd name="connsiteX52" fmla="*/ 2187807 w 2275119"/>
              <a:gd name="connsiteY52" fmla="*/ 2400300 h 6858000"/>
              <a:gd name="connsiteX53" fmla="*/ 2168757 w 2275119"/>
              <a:gd name="connsiteY53" fmla="*/ 2438400 h 6858000"/>
              <a:gd name="connsiteX54" fmla="*/ 2149707 w 2275119"/>
              <a:gd name="connsiteY54" fmla="*/ 2474913 h 6858000"/>
              <a:gd name="connsiteX55" fmla="*/ 2133832 w 2275119"/>
              <a:gd name="connsiteY55" fmla="*/ 2516188 h 6858000"/>
              <a:gd name="connsiteX56" fmla="*/ 2119544 w 2275119"/>
              <a:gd name="connsiteY56" fmla="*/ 2562225 h 6858000"/>
              <a:gd name="connsiteX57" fmla="*/ 2108432 w 2275119"/>
              <a:gd name="connsiteY57" fmla="*/ 2614613 h 6858000"/>
              <a:gd name="connsiteX58" fmla="*/ 2100494 w 2275119"/>
              <a:gd name="connsiteY58" fmla="*/ 2674938 h 6858000"/>
              <a:gd name="connsiteX59" fmla="*/ 2098907 w 2275119"/>
              <a:gd name="connsiteY59" fmla="*/ 2743200 h 6858000"/>
              <a:gd name="connsiteX60" fmla="*/ 2100494 w 2275119"/>
              <a:gd name="connsiteY60" fmla="*/ 2811463 h 6858000"/>
              <a:gd name="connsiteX61" fmla="*/ 2108432 w 2275119"/>
              <a:gd name="connsiteY61" fmla="*/ 2871788 h 6858000"/>
              <a:gd name="connsiteX62" fmla="*/ 2119544 w 2275119"/>
              <a:gd name="connsiteY62" fmla="*/ 2924175 h 6858000"/>
              <a:gd name="connsiteX63" fmla="*/ 2133832 w 2275119"/>
              <a:gd name="connsiteY63" fmla="*/ 2970213 h 6858000"/>
              <a:gd name="connsiteX64" fmla="*/ 2149707 w 2275119"/>
              <a:gd name="connsiteY64" fmla="*/ 3011488 h 6858000"/>
              <a:gd name="connsiteX65" fmla="*/ 2168757 w 2275119"/>
              <a:gd name="connsiteY65" fmla="*/ 3048000 h 6858000"/>
              <a:gd name="connsiteX66" fmla="*/ 2187807 w 2275119"/>
              <a:gd name="connsiteY66" fmla="*/ 3086100 h 6858000"/>
              <a:gd name="connsiteX67" fmla="*/ 2206857 w 2275119"/>
              <a:gd name="connsiteY67" fmla="*/ 3124200 h 6858000"/>
              <a:gd name="connsiteX68" fmla="*/ 2222732 w 2275119"/>
              <a:gd name="connsiteY68" fmla="*/ 3160713 h 6858000"/>
              <a:gd name="connsiteX69" fmla="*/ 2238607 w 2275119"/>
              <a:gd name="connsiteY69" fmla="*/ 3201988 h 6858000"/>
              <a:gd name="connsiteX70" fmla="*/ 2254482 w 2275119"/>
              <a:gd name="connsiteY70" fmla="*/ 3248025 h 6858000"/>
              <a:gd name="connsiteX71" fmla="*/ 2265594 w 2275119"/>
              <a:gd name="connsiteY71" fmla="*/ 3300413 h 6858000"/>
              <a:gd name="connsiteX72" fmla="*/ 2271944 w 2275119"/>
              <a:gd name="connsiteY72" fmla="*/ 3360738 h 6858000"/>
              <a:gd name="connsiteX73" fmla="*/ 2275119 w 2275119"/>
              <a:gd name="connsiteY73" fmla="*/ 3427413 h 6858000"/>
              <a:gd name="connsiteX74" fmla="*/ 2271944 w 2275119"/>
              <a:gd name="connsiteY74" fmla="*/ 3497263 h 6858000"/>
              <a:gd name="connsiteX75" fmla="*/ 2265594 w 2275119"/>
              <a:gd name="connsiteY75" fmla="*/ 3557588 h 6858000"/>
              <a:gd name="connsiteX76" fmla="*/ 2254482 w 2275119"/>
              <a:gd name="connsiteY76" fmla="*/ 3609975 h 6858000"/>
              <a:gd name="connsiteX77" fmla="*/ 2238607 w 2275119"/>
              <a:gd name="connsiteY77" fmla="*/ 3656013 h 6858000"/>
              <a:gd name="connsiteX78" fmla="*/ 2222732 w 2275119"/>
              <a:gd name="connsiteY78" fmla="*/ 3697288 h 6858000"/>
              <a:gd name="connsiteX79" fmla="*/ 2206857 w 2275119"/>
              <a:gd name="connsiteY79" fmla="*/ 3733800 h 6858000"/>
              <a:gd name="connsiteX80" fmla="*/ 2187807 w 2275119"/>
              <a:gd name="connsiteY80" fmla="*/ 3771900 h 6858000"/>
              <a:gd name="connsiteX81" fmla="*/ 2168757 w 2275119"/>
              <a:gd name="connsiteY81" fmla="*/ 3810000 h 6858000"/>
              <a:gd name="connsiteX82" fmla="*/ 2149707 w 2275119"/>
              <a:gd name="connsiteY82" fmla="*/ 3846513 h 6858000"/>
              <a:gd name="connsiteX83" fmla="*/ 2133832 w 2275119"/>
              <a:gd name="connsiteY83" fmla="*/ 3887788 h 6858000"/>
              <a:gd name="connsiteX84" fmla="*/ 2119544 w 2275119"/>
              <a:gd name="connsiteY84" fmla="*/ 3933825 h 6858000"/>
              <a:gd name="connsiteX85" fmla="*/ 2108432 w 2275119"/>
              <a:gd name="connsiteY85" fmla="*/ 3986213 h 6858000"/>
              <a:gd name="connsiteX86" fmla="*/ 2100494 w 2275119"/>
              <a:gd name="connsiteY86" fmla="*/ 4046538 h 6858000"/>
              <a:gd name="connsiteX87" fmla="*/ 2098907 w 2275119"/>
              <a:gd name="connsiteY87" fmla="*/ 4114800 h 6858000"/>
              <a:gd name="connsiteX88" fmla="*/ 2100494 w 2275119"/>
              <a:gd name="connsiteY88" fmla="*/ 4183063 h 6858000"/>
              <a:gd name="connsiteX89" fmla="*/ 2108432 w 2275119"/>
              <a:gd name="connsiteY89" fmla="*/ 4243388 h 6858000"/>
              <a:gd name="connsiteX90" fmla="*/ 2119544 w 2275119"/>
              <a:gd name="connsiteY90" fmla="*/ 4295775 h 6858000"/>
              <a:gd name="connsiteX91" fmla="*/ 2133832 w 2275119"/>
              <a:gd name="connsiteY91" fmla="*/ 4341813 h 6858000"/>
              <a:gd name="connsiteX92" fmla="*/ 2149707 w 2275119"/>
              <a:gd name="connsiteY92" fmla="*/ 4383088 h 6858000"/>
              <a:gd name="connsiteX93" fmla="*/ 2168757 w 2275119"/>
              <a:gd name="connsiteY93" fmla="*/ 4419600 h 6858000"/>
              <a:gd name="connsiteX94" fmla="*/ 2206857 w 2275119"/>
              <a:gd name="connsiteY94" fmla="*/ 4495800 h 6858000"/>
              <a:gd name="connsiteX95" fmla="*/ 2222732 w 2275119"/>
              <a:gd name="connsiteY95" fmla="*/ 4532313 h 6858000"/>
              <a:gd name="connsiteX96" fmla="*/ 2238607 w 2275119"/>
              <a:gd name="connsiteY96" fmla="*/ 4573588 h 6858000"/>
              <a:gd name="connsiteX97" fmla="*/ 2254482 w 2275119"/>
              <a:gd name="connsiteY97" fmla="*/ 4619625 h 6858000"/>
              <a:gd name="connsiteX98" fmla="*/ 2265594 w 2275119"/>
              <a:gd name="connsiteY98" fmla="*/ 4672013 h 6858000"/>
              <a:gd name="connsiteX99" fmla="*/ 2271944 w 2275119"/>
              <a:gd name="connsiteY99" fmla="*/ 4732338 h 6858000"/>
              <a:gd name="connsiteX100" fmla="*/ 2275119 w 2275119"/>
              <a:gd name="connsiteY100" fmla="*/ 4800600 h 6858000"/>
              <a:gd name="connsiteX101" fmla="*/ 2271944 w 2275119"/>
              <a:gd name="connsiteY101" fmla="*/ 4868863 h 6858000"/>
              <a:gd name="connsiteX102" fmla="*/ 2265594 w 2275119"/>
              <a:gd name="connsiteY102" fmla="*/ 4929188 h 6858000"/>
              <a:gd name="connsiteX103" fmla="*/ 2254482 w 2275119"/>
              <a:gd name="connsiteY103" fmla="*/ 4981575 h 6858000"/>
              <a:gd name="connsiteX104" fmla="*/ 2238607 w 2275119"/>
              <a:gd name="connsiteY104" fmla="*/ 5027613 h 6858000"/>
              <a:gd name="connsiteX105" fmla="*/ 2222732 w 2275119"/>
              <a:gd name="connsiteY105" fmla="*/ 5068888 h 6858000"/>
              <a:gd name="connsiteX106" fmla="*/ 2206857 w 2275119"/>
              <a:gd name="connsiteY106" fmla="*/ 5105400 h 6858000"/>
              <a:gd name="connsiteX107" fmla="*/ 2187807 w 2275119"/>
              <a:gd name="connsiteY107" fmla="*/ 5143500 h 6858000"/>
              <a:gd name="connsiteX108" fmla="*/ 2168757 w 2275119"/>
              <a:gd name="connsiteY108" fmla="*/ 5181600 h 6858000"/>
              <a:gd name="connsiteX109" fmla="*/ 2149707 w 2275119"/>
              <a:gd name="connsiteY109" fmla="*/ 5218113 h 6858000"/>
              <a:gd name="connsiteX110" fmla="*/ 2133832 w 2275119"/>
              <a:gd name="connsiteY110" fmla="*/ 5259388 h 6858000"/>
              <a:gd name="connsiteX111" fmla="*/ 2119544 w 2275119"/>
              <a:gd name="connsiteY111" fmla="*/ 5305425 h 6858000"/>
              <a:gd name="connsiteX112" fmla="*/ 2108432 w 2275119"/>
              <a:gd name="connsiteY112" fmla="*/ 5357813 h 6858000"/>
              <a:gd name="connsiteX113" fmla="*/ 2100494 w 2275119"/>
              <a:gd name="connsiteY113" fmla="*/ 5418138 h 6858000"/>
              <a:gd name="connsiteX114" fmla="*/ 2098907 w 2275119"/>
              <a:gd name="connsiteY114" fmla="*/ 5486400 h 6858000"/>
              <a:gd name="connsiteX115" fmla="*/ 2100494 w 2275119"/>
              <a:gd name="connsiteY115" fmla="*/ 5554663 h 6858000"/>
              <a:gd name="connsiteX116" fmla="*/ 2108432 w 2275119"/>
              <a:gd name="connsiteY116" fmla="*/ 5614988 h 6858000"/>
              <a:gd name="connsiteX117" fmla="*/ 2119544 w 2275119"/>
              <a:gd name="connsiteY117" fmla="*/ 5667375 h 6858000"/>
              <a:gd name="connsiteX118" fmla="*/ 2133832 w 2275119"/>
              <a:gd name="connsiteY118" fmla="*/ 5713413 h 6858000"/>
              <a:gd name="connsiteX119" fmla="*/ 2149707 w 2275119"/>
              <a:gd name="connsiteY119" fmla="*/ 5754688 h 6858000"/>
              <a:gd name="connsiteX120" fmla="*/ 2168757 w 2275119"/>
              <a:gd name="connsiteY120" fmla="*/ 5791200 h 6858000"/>
              <a:gd name="connsiteX121" fmla="*/ 2187807 w 2275119"/>
              <a:gd name="connsiteY121" fmla="*/ 5829300 h 6858000"/>
              <a:gd name="connsiteX122" fmla="*/ 2206857 w 2275119"/>
              <a:gd name="connsiteY122" fmla="*/ 5867400 h 6858000"/>
              <a:gd name="connsiteX123" fmla="*/ 2222732 w 2275119"/>
              <a:gd name="connsiteY123" fmla="*/ 5903913 h 6858000"/>
              <a:gd name="connsiteX124" fmla="*/ 2238607 w 2275119"/>
              <a:gd name="connsiteY124" fmla="*/ 5945188 h 6858000"/>
              <a:gd name="connsiteX125" fmla="*/ 2254482 w 2275119"/>
              <a:gd name="connsiteY125" fmla="*/ 5991225 h 6858000"/>
              <a:gd name="connsiteX126" fmla="*/ 2265594 w 2275119"/>
              <a:gd name="connsiteY126" fmla="*/ 6043613 h 6858000"/>
              <a:gd name="connsiteX127" fmla="*/ 2271944 w 2275119"/>
              <a:gd name="connsiteY127" fmla="*/ 6103938 h 6858000"/>
              <a:gd name="connsiteX128" fmla="*/ 2275119 w 2275119"/>
              <a:gd name="connsiteY128" fmla="*/ 6172200 h 6858000"/>
              <a:gd name="connsiteX129" fmla="*/ 2271944 w 2275119"/>
              <a:gd name="connsiteY129" fmla="*/ 6240463 h 6858000"/>
              <a:gd name="connsiteX130" fmla="*/ 2265594 w 2275119"/>
              <a:gd name="connsiteY130" fmla="*/ 6300788 h 6858000"/>
              <a:gd name="connsiteX131" fmla="*/ 2254482 w 2275119"/>
              <a:gd name="connsiteY131" fmla="*/ 6353175 h 6858000"/>
              <a:gd name="connsiteX132" fmla="*/ 2238607 w 2275119"/>
              <a:gd name="connsiteY132" fmla="*/ 6399213 h 6858000"/>
              <a:gd name="connsiteX133" fmla="*/ 2222732 w 2275119"/>
              <a:gd name="connsiteY133" fmla="*/ 6440488 h 6858000"/>
              <a:gd name="connsiteX134" fmla="*/ 2206857 w 2275119"/>
              <a:gd name="connsiteY134" fmla="*/ 6477000 h 6858000"/>
              <a:gd name="connsiteX135" fmla="*/ 2187807 w 2275119"/>
              <a:gd name="connsiteY135" fmla="*/ 6515100 h 6858000"/>
              <a:gd name="connsiteX136" fmla="*/ 2168757 w 2275119"/>
              <a:gd name="connsiteY136" fmla="*/ 6553200 h 6858000"/>
              <a:gd name="connsiteX137" fmla="*/ 2149707 w 2275119"/>
              <a:gd name="connsiteY137" fmla="*/ 6589713 h 6858000"/>
              <a:gd name="connsiteX138" fmla="*/ 2133832 w 2275119"/>
              <a:gd name="connsiteY138" fmla="*/ 6630988 h 6858000"/>
              <a:gd name="connsiteX139" fmla="*/ 2119544 w 2275119"/>
              <a:gd name="connsiteY139" fmla="*/ 6677025 h 6858000"/>
              <a:gd name="connsiteX140" fmla="*/ 2108432 w 2275119"/>
              <a:gd name="connsiteY140" fmla="*/ 6729413 h 6858000"/>
              <a:gd name="connsiteX141" fmla="*/ 2100494 w 2275119"/>
              <a:gd name="connsiteY141" fmla="*/ 6789738 h 6858000"/>
              <a:gd name="connsiteX142" fmla="*/ 2098907 w 2275119"/>
              <a:gd name="connsiteY142" fmla="*/ 6858000 h 6858000"/>
              <a:gd name="connsiteX143" fmla="*/ 1556068 w 2275119"/>
              <a:gd name="connsiteY143" fmla="*/ 6858000 h 6858000"/>
              <a:gd name="connsiteX144" fmla="*/ 1389294 w 2275119"/>
              <a:gd name="connsiteY144" fmla="*/ 6858000 h 6858000"/>
              <a:gd name="connsiteX145" fmla="*/ 0 w 2275119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275119" h="6858000">
                <a:moveTo>
                  <a:pt x="0" y="0"/>
                </a:moveTo>
                <a:lnTo>
                  <a:pt x="1389294" y="0"/>
                </a:lnTo>
                <a:lnTo>
                  <a:pt x="1556068" y="0"/>
                </a:lnTo>
                <a:lnTo>
                  <a:pt x="2098907" y="0"/>
                </a:lnTo>
                <a:lnTo>
                  <a:pt x="2100494" y="68263"/>
                </a:lnTo>
                <a:lnTo>
                  <a:pt x="2108432" y="128588"/>
                </a:lnTo>
                <a:lnTo>
                  <a:pt x="2119544" y="180975"/>
                </a:lnTo>
                <a:lnTo>
                  <a:pt x="2133832" y="227013"/>
                </a:lnTo>
                <a:lnTo>
                  <a:pt x="2149707" y="268288"/>
                </a:lnTo>
                <a:lnTo>
                  <a:pt x="2168757" y="304800"/>
                </a:lnTo>
                <a:lnTo>
                  <a:pt x="2187807" y="342900"/>
                </a:lnTo>
                <a:lnTo>
                  <a:pt x="2206857" y="381000"/>
                </a:lnTo>
                <a:lnTo>
                  <a:pt x="2222732" y="417513"/>
                </a:lnTo>
                <a:lnTo>
                  <a:pt x="2238607" y="458788"/>
                </a:lnTo>
                <a:lnTo>
                  <a:pt x="2254482" y="504825"/>
                </a:lnTo>
                <a:lnTo>
                  <a:pt x="2265594" y="557213"/>
                </a:lnTo>
                <a:lnTo>
                  <a:pt x="2271944" y="617538"/>
                </a:lnTo>
                <a:lnTo>
                  <a:pt x="2275119" y="685800"/>
                </a:lnTo>
                <a:lnTo>
                  <a:pt x="2271944" y="754063"/>
                </a:lnTo>
                <a:lnTo>
                  <a:pt x="2265594" y="814388"/>
                </a:lnTo>
                <a:lnTo>
                  <a:pt x="2254482" y="866775"/>
                </a:lnTo>
                <a:lnTo>
                  <a:pt x="2238607" y="912813"/>
                </a:lnTo>
                <a:lnTo>
                  <a:pt x="2222732" y="954088"/>
                </a:lnTo>
                <a:lnTo>
                  <a:pt x="2206857" y="990600"/>
                </a:lnTo>
                <a:lnTo>
                  <a:pt x="2187807" y="1028700"/>
                </a:lnTo>
                <a:lnTo>
                  <a:pt x="2168757" y="1066800"/>
                </a:lnTo>
                <a:lnTo>
                  <a:pt x="2149707" y="1103313"/>
                </a:lnTo>
                <a:lnTo>
                  <a:pt x="2133832" y="1144588"/>
                </a:lnTo>
                <a:lnTo>
                  <a:pt x="2119544" y="1190625"/>
                </a:lnTo>
                <a:lnTo>
                  <a:pt x="2108432" y="1243013"/>
                </a:lnTo>
                <a:lnTo>
                  <a:pt x="2100494" y="1303338"/>
                </a:lnTo>
                <a:lnTo>
                  <a:pt x="2098907" y="1371600"/>
                </a:lnTo>
                <a:lnTo>
                  <a:pt x="2100494" y="1439863"/>
                </a:lnTo>
                <a:lnTo>
                  <a:pt x="2108432" y="1500188"/>
                </a:lnTo>
                <a:lnTo>
                  <a:pt x="2119544" y="1552575"/>
                </a:lnTo>
                <a:lnTo>
                  <a:pt x="2133832" y="1598613"/>
                </a:lnTo>
                <a:lnTo>
                  <a:pt x="2149707" y="1639888"/>
                </a:lnTo>
                <a:lnTo>
                  <a:pt x="2168757" y="1676400"/>
                </a:lnTo>
                <a:lnTo>
                  <a:pt x="2187807" y="1714500"/>
                </a:lnTo>
                <a:lnTo>
                  <a:pt x="2206857" y="1752600"/>
                </a:lnTo>
                <a:lnTo>
                  <a:pt x="2222732" y="1789113"/>
                </a:lnTo>
                <a:lnTo>
                  <a:pt x="2238607" y="1830388"/>
                </a:lnTo>
                <a:lnTo>
                  <a:pt x="2254482" y="1876425"/>
                </a:lnTo>
                <a:lnTo>
                  <a:pt x="2265594" y="1928813"/>
                </a:lnTo>
                <a:lnTo>
                  <a:pt x="2271944" y="1989138"/>
                </a:lnTo>
                <a:lnTo>
                  <a:pt x="2275119" y="2057400"/>
                </a:lnTo>
                <a:lnTo>
                  <a:pt x="2271944" y="2125663"/>
                </a:lnTo>
                <a:lnTo>
                  <a:pt x="2265594" y="2185988"/>
                </a:lnTo>
                <a:lnTo>
                  <a:pt x="2254482" y="2238375"/>
                </a:lnTo>
                <a:lnTo>
                  <a:pt x="2238607" y="2284413"/>
                </a:lnTo>
                <a:lnTo>
                  <a:pt x="2222732" y="2325688"/>
                </a:lnTo>
                <a:lnTo>
                  <a:pt x="2206857" y="2362200"/>
                </a:lnTo>
                <a:lnTo>
                  <a:pt x="2187807" y="2400300"/>
                </a:lnTo>
                <a:lnTo>
                  <a:pt x="2168757" y="2438400"/>
                </a:lnTo>
                <a:lnTo>
                  <a:pt x="2149707" y="2474913"/>
                </a:lnTo>
                <a:lnTo>
                  <a:pt x="2133832" y="2516188"/>
                </a:lnTo>
                <a:lnTo>
                  <a:pt x="2119544" y="2562225"/>
                </a:lnTo>
                <a:lnTo>
                  <a:pt x="2108432" y="2614613"/>
                </a:lnTo>
                <a:lnTo>
                  <a:pt x="2100494" y="2674938"/>
                </a:lnTo>
                <a:lnTo>
                  <a:pt x="2098907" y="2743200"/>
                </a:lnTo>
                <a:lnTo>
                  <a:pt x="2100494" y="2811463"/>
                </a:lnTo>
                <a:lnTo>
                  <a:pt x="2108432" y="2871788"/>
                </a:lnTo>
                <a:lnTo>
                  <a:pt x="2119544" y="2924175"/>
                </a:lnTo>
                <a:lnTo>
                  <a:pt x="2133832" y="2970213"/>
                </a:lnTo>
                <a:lnTo>
                  <a:pt x="2149707" y="3011488"/>
                </a:lnTo>
                <a:lnTo>
                  <a:pt x="2168757" y="3048000"/>
                </a:lnTo>
                <a:lnTo>
                  <a:pt x="2187807" y="3086100"/>
                </a:lnTo>
                <a:lnTo>
                  <a:pt x="2206857" y="3124200"/>
                </a:lnTo>
                <a:lnTo>
                  <a:pt x="2222732" y="3160713"/>
                </a:lnTo>
                <a:lnTo>
                  <a:pt x="2238607" y="3201988"/>
                </a:lnTo>
                <a:lnTo>
                  <a:pt x="2254482" y="3248025"/>
                </a:lnTo>
                <a:lnTo>
                  <a:pt x="2265594" y="3300413"/>
                </a:lnTo>
                <a:lnTo>
                  <a:pt x="2271944" y="3360738"/>
                </a:lnTo>
                <a:lnTo>
                  <a:pt x="2275119" y="3427413"/>
                </a:lnTo>
                <a:lnTo>
                  <a:pt x="2271944" y="3497263"/>
                </a:lnTo>
                <a:lnTo>
                  <a:pt x="2265594" y="3557588"/>
                </a:lnTo>
                <a:lnTo>
                  <a:pt x="2254482" y="3609975"/>
                </a:lnTo>
                <a:lnTo>
                  <a:pt x="2238607" y="3656013"/>
                </a:lnTo>
                <a:lnTo>
                  <a:pt x="2222732" y="3697288"/>
                </a:lnTo>
                <a:lnTo>
                  <a:pt x="2206857" y="3733800"/>
                </a:lnTo>
                <a:lnTo>
                  <a:pt x="2187807" y="3771900"/>
                </a:lnTo>
                <a:lnTo>
                  <a:pt x="2168757" y="3810000"/>
                </a:lnTo>
                <a:lnTo>
                  <a:pt x="2149707" y="3846513"/>
                </a:lnTo>
                <a:lnTo>
                  <a:pt x="2133832" y="3887788"/>
                </a:lnTo>
                <a:lnTo>
                  <a:pt x="2119544" y="3933825"/>
                </a:lnTo>
                <a:lnTo>
                  <a:pt x="2108432" y="3986213"/>
                </a:lnTo>
                <a:lnTo>
                  <a:pt x="2100494" y="4046538"/>
                </a:lnTo>
                <a:lnTo>
                  <a:pt x="2098907" y="4114800"/>
                </a:lnTo>
                <a:lnTo>
                  <a:pt x="2100494" y="4183063"/>
                </a:lnTo>
                <a:lnTo>
                  <a:pt x="2108432" y="4243388"/>
                </a:lnTo>
                <a:lnTo>
                  <a:pt x="2119544" y="4295775"/>
                </a:lnTo>
                <a:lnTo>
                  <a:pt x="2133832" y="4341813"/>
                </a:lnTo>
                <a:lnTo>
                  <a:pt x="2149707" y="4383088"/>
                </a:lnTo>
                <a:lnTo>
                  <a:pt x="2168757" y="4419600"/>
                </a:lnTo>
                <a:lnTo>
                  <a:pt x="2206857" y="4495800"/>
                </a:lnTo>
                <a:lnTo>
                  <a:pt x="2222732" y="4532313"/>
                </a:lnTo>
                <a:lnTo>
                  <a:pt x="2238607" y="4573588"/>
                </a:lnTo>
                <a:lnTo>
                  <a:pt x="2254482" y="4619625"/>
                </a:lnTo>
                <a:lnTo>
                  <a:pt x="2265594" y="4672013"/>
                </a:lnTo>
                <a:lnTo>
                  <a:pt x="2271944" y="4732338"/>
                </a:lnTo>
                <a:lnTo>
                  <a:pt x="2275119" y="4800600"/>
                </a:lnTo>
                <a:lnTo>
                  <a:pt x="2271944" y="4868863"/>
                </a:lnTo>
                <a:lnTo>
                  <a:pt x="2265594" y="4929188"/>
                </a:lnTo>
                <a:lnTo>
                  <a:pt x="2254482" y="4981575"/>
                </a:lnTo>
                <a:lnTo>
                  <a:pt x="2238607" y="5027613"/>
                </a:lnTo>
                <a:lnTo>
                  <a:pt x="2222732" y="5068888"/>
                </a:lnTo>
                <a:lnTo>
                  <a:pt x="2206857" y="5105400"/>
                </a:lnTo>
                <a:lnTo>
                  <a:pt x="2187807" y="5143500"/>
                </a:lnTo>
                <a:lnTo>
                  <a:pt x="2168757" y="5181600"/>
                </a:lnTo>
                <a:lnTo>
                  <a:pt x="2149707" y="5218113"/>
                </a:lnTo>
                <a:lnTo>
                  <a:pt x="2133832" y="5259388"/>
                </a:lnTo>
                <a:lnTo>
                  <a:pt x="2119544" y="5305425"/>
                </a:lnTo>
                <a:lnTo>
                  <a:pt x="2108432" y="5357813"/>
                </a:lnTo>
                <a:lnTo>
                  <a:pt x="2100494" y="5418138"/>
                </a:lnTo>
                <a:lnTo>
                  <a:pt x="2098907" y="5486400"/>
                </a:lnTo>
                <a:lnTo>
                  <a:pt x="2100494" y="5554663"/>
                </a:lnTo>
                <a:lnTo>
                  <a:pt x="2108432" y="5614988"/>
                </a:lnTo>
                <a:lnTo>
                  <a:pt x="2119544" y="5667375"/>
                </a:lnTo>
                <a:lnTo>
                  <a:pt x="2133832" y="5713413"/>
                </a:lnTo>
                <a:lnTo>
                  <a:pt x="2149707" y="5754688"/>
                </a:lnTo>
                <a:lnTo>
                  <a:pt x="2168757" y="5791200"/>
                </a:lnTo>
                <a:lnTo>
                  <a:pt x="2187807" y="5829300"/>
                </a:lnTo>
                <a:lnTo>
                  <a:pt x="2206857" y="5867400"/>
                </a:lnTo>
                <a:lnTo>
                  <a:pt x="2222732" y="5903913"/>
                </a:lnTo>
                <a:lnTo>
                  <a:pt x="2238607" y="5945188"/>
                </a:lnTo>
                <a:lnTo>
                  <a:pt x="2254482" y="5991225"/>
                </a:lnTo>
                <a:lnTo>
                  <a:pt x="2265594" y="6043613"/>
                </a:lnTo>
                <a:lnTo>
                  <a:pt x="2271944" y="6103938"/>
                </a:lnTo>
                <a:lnTo>
                  <a:pt x="2275119" y="6172200"/>
                </a:lnTo>
                <a:lnTo>
                  <a:pt x="2271944" y="6240463"/>
                </a:lnTo>
                <a:lnTo>
                  <a:pt x="2265594" y="6300788"/>
                </a:lnTo>
                <a:lnTo>
                  <a:pt x="2254482" y="6353175"/>
                </a:lnTo>
                <a:lnTo>
                  <a:pt x="2238607" y="6399213"/>
                </a:lnTo>
                <a:lnTo>
                  <a:pt x="2222732" y="6440488"/>
                </a:lnTo>
                <a:lnTo>
                  <a:pt x="2206857" y="6477000"/>
                </a:lnTo>
                <a:lnTo>
                  <a:pt x="2187807" y="6515100"/>
                </a:lnTo>
                <a:lnTo>
                  <a:pt x="2168757" y="6553200"/>
                </a:lnTo>
                <a:lnTo>
                  <a:pt x="2149707" y="6589713"/>
                </a:lnTo>
                <a:lnTo>
                  <a:pt x="2133832" y="6630988"/>
                </a:lnTo>
                <a:lnTo>
                  <a:pt x="2119544" y="6677025"/>
                </a:lnTo>
                <a:lnTo>
                  <a:pt x="2108432" y="6729413"/>
                </a:lnTo>
                <a:lnTo>
                  <a:pt x="2100494" y="6789738"/>
                </a:lnTo>
                <a:lnTo>
                  <a:pt x="2098907" y="6858000"/>
                </a:lnTo>
                <a:lnTo>
                  <a:pt x="1556068" y="6858000"/>
                </a:lnTo>
                <a:lnTo>
                  <a:pt x="138929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AE1F77-1EC8-47BA-A381-B6618A2FC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6C078E-9988-4AF4-A061-A62EB816E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0" y="2178528"/>
            <a:ext cx="8534400" cy="3701065"/>
          </a:xfrm>
        </p:spPr>
        <p:txBody>
          <a:bodyPr>
            <a:normAutofit/>
          </a:bodyPr>
          <a:lstStyle/>
          <a:p>
            <a:r>
              <a:rPr lang="it-IT" sz="2400" dirty="0">
                <a:solidFill>
                  <a:srgbClr val="2A1A00"/>
                </a:solidFill>
              </a:rPr>
              <a:t>CARATTERISTICHE MOS (P-N)</a:t>
            </a:r>
          </a:p>
          <a:p>
            <a:r>
              <a:rPr lang="it-IT" sz="2400" dirty="0">
                <a:solidFill>
                  <a:srgbClr val="2A1A00"/>
                </a:solidFill>
              </a:rPr>
              <a:t>ANALISI CIRCUITALE OTA MILLER</a:t>
            </a:r>
          </a:p>
          <a:p>
            <a:r>
              <a:rPr lang="it-IT" sz="2400" dirty="0">
                <a:solidFill>
                  <a:srgbClr val="2A1A00"/>
                </a:solidFill>
              </a:rPr>
              <a:t>SPECIFICHE DI PROGETTO</a:t>
            </a:r>
          </a:p>
          <a:p>
            <a:r>
              <a:rPr lang="it-IT" sz="2400" dirty="0">
                <a:solidFill>
                  <a:srgbClr val="2A1A00"/>
                </a:solidFill>
              </a:rPr>
              <a:t>DIMENSIONAMENTO</a:t>
            </a:r>
          </a:p>
          <a:p>
            <a:r>
              <a:rPr lang="it-IT" sz="2400" dirty="0">
                <a:solidFill>
                  <a:srgbClr val="2A1A00"/>
                </a:solidFill>
              </a:rPr>
              <a:t>RISULTATI SIMULAZIONE </a:t>
            </a:r>
          </a:p>
          <a:p>
            <a:r>
              <a:rPr lang="it-IT" sz="2400" dirty="0">
                <a:solidFill>
                  <a:srgbClr val="2A1A00"/>
                </a:solidFill>
              </a:rPr>
              <a:t>CONCLUSIONE</a:t>
            </a:r>
          </a:p>
          <a:p>
            <a:endParaRPr lang="it-IT" sz="2800" b="1" dirty="0">
              <a:solidFill>
                <a:srgbClr val="2A1A00"/>
              </a:solidFill>
            </a:endParaRPr>
          </a:p>
          <a:p>
            <a:pPr marL="0" indent="0">
              <a:buNone/>
            </a:pPr>
            <a:endParaRPr lang="it-IT" sz="2800" b="1" dirty="0">
              <a:solidFill>
                <a:srgbClr val="2A1A00"/>
              </a:solidFill>
            </a:endParaRPr>
          </a:p>
          <a:p>
            <a:pPr lvl="1"/>
            <a:endParaRPr lang="it-IT" sz="2800" dirty="0">
              <a:solidFill>
                <a:srgbClr val="2A1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571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16A7F6-BCDE-4DF2-928E-E9100381D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643467"/>
            <a:ext cx="12079224" cy="4584314"/>
          </a:xfrm>
        </p:spPr>
        <p:txBody>
          <a:bodyPr anchor="b">
            <a:normAutofit/>
          </a:bodyPr>
          <a:lstStyle/>
          <a:p>
            <a:r>
              <a:rPr lang="it-IT" sz="80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dimensionamento</a:t>
            </a:r>
            <a:endParaRPr lang="it-IT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351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32065"/>
          </a:xfrm>
        </p:spPr>
        <p:txBody>
          <a:bodyPr>
            <a:normAutofit/>
          </a:bodyPr>
          <a:lstStyle/>
          <a:p>
            <a:r>
              <a:rPr lang="it-IT" cap="none" dirty="0"/>
              <a:t>Dimensionamento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0F4F028C-BAF4-448F-9075-E4787BF026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0950" y="2427732"/>
                <a:ext cx="9310370" cy="300151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it-IT" dirty="0">
                    <a:solidFill>
                      <a:schemeClr val="tx1"/>
                    </a:solidFill>
                  </a:rPr>
                  <a:t>Partendo dalla specifica di potenza si vuole che la corrente massima assorbita dal circuito sia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it-IT" sz="1600" b="0" i="1" spc="7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𝐼</m:t>
                        </m:r>
                      </m:e>
                      <m:sub>
                        <m:r>
                          <a:rPr lang="it-IT" sz="1600" i="1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𝑚𝑎𝑥</m:t>
                        </m:r>
                      </m:sub>
                    </m:sSub>
                    <m:r>
                      <a:rPr lang="it-IT" sz="1600" b="0" i="0" spc="7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&lt;</m:t>
                    </m:r>
                    <m:f>
                      <m:fPr>
                        <m:ctrlPr>
                          <a:rPr lang="it-IT" sz="1600" i="1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1600" i="1" spc="75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it-IT" sz="1600" b="0" i="1" spc="75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𝑃</m:t>
                            </m:r>
                          </m:e>
                          <m:sub>
                            <m:r>
                              <a:rPr lang="it-IT" sz="1600" b="0" i="1" spc="75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𝑚𝑎𝑥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sz="1600" i="1" spc="75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it-IT" sz="1600" b="0" i="1" spc="75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𝑉</m:t>
                            </m:r>
                          </m:e>
                          <m:sub>
                            <m:r>
                              <a:rPr lang="it-IT" sz="1600" b="0" i="1" spc="75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𝑑𝑑</m:t>
                            </m:r>
                          </m:sub>
                        </m:sSub>
                      </m:den>
                    </m:f>
                    <m:r>
                      <a:rPr lang="it-IT" sz="1600" b="0" i="1" spc="7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f>
                      <m:fPr>
                        <m:ctrlPr>
                          <a:rPr lang="it-IT" sz="1600" i="1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1600" i="1" spc="75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it-IT" sz="1600" b="0" i="0" spc="75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200</m:t>
                            </m:r>
                            <m:r>
                              <a:rPr lang="it-IT" sz="1600" i="1" spc="75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µ</m:t>
                            </m:r>
                            <m:r>
                              <m:rPr>
                                <m:sty m:val="p"/>
                              </m:rPr>
                              <a:rPr lang="it-IT" sz="1600" b="0" i="0" spc="75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W</m:t>
                            </m:r>
                          </m:e>
                          <m:sub/>
                        </m:sSub>
                      </m:num>
                      <m:den>
                        <m:sSub>
                          <m:sSubPr>
                            <m:ctrlPr>
                              <a:rPr lang="it-IT" sz="1600" i="1" spc="75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it-IT" sz="1600" b="0" i="0" spc="75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3</m:t>
                            </m:r>
                            <m:r>
                              <a:rPr lang="it-IT" sz="1600" b="0" i="0" spc="75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,</m:t>
                            </m:r>
                            <m:r>
                              <a:rPr lang="it-IT" sz="1600" b="0" i="0" spc="75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3</m:t>
                            </m:r>
                            <m:r>
                              <m:rPr>
                                <m:sty m:val="p"/>
                              </m:rPr>
                              <a:rPr lang="it-IT" sz="1600" b="0" i="0" spc="75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V</m:t>
                            </m:r>
                          </m:e>
                          <m:sub/>
                        </m:sSub>
                      </m:den>
                    </m:f>
                    <m:r>
                      <a:rPr lang="it-IT" sz="1600" b="0" i="1" spc="7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it-IT" sz="1600" b="0" i="1" spc="7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60</m:t>
                    </m:r>
                    <m:r>
                      <a:rPr lang="it-IT" sz="1600" i="1" spc="75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µ</m:t>
                    </m:r>
                    <m:r>
                      <a:rPr lang="it-IT" sz="1600" b="0" i="1" spc="7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𝐴</m:t>
                    </m:r>
                  </m:oMath>
                </a14:m>
                <a:endParaRPr lang="it-IT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it-IT" sz="1600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Si è scelto quindi di  considerare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it-IT" sz="1600" i="1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𝐼</m:t>
                        </m:r>
                      </m:e>
                      <m:sub>
                        <m:r>
                          <a:rPr lang="it-IT" sz="1600" i="1" spc="7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𝑚𝑎𝑥</m:t>
                        </m:r>
                      </m:sub>
                    </m:sSub>
                    <m:r>
                      <a:rPr lang="it-IT" sz="1600" b="0" i="1" spc="7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it-IT" sz="1600" b="0" i="1" spc="7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50</m:t>
                    </m:r>
                    <m:r>
                      <a:rPr lang="it-IT" sz="1600" b="0" i="1" spc="7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µ</m:t>
                    </m:r>
                    <m:r>
                      <a:rPr lang="it-IT" sz="1600" b="0" i="1" spc="7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𝐴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da spartire in questo modo:</a:t>
                </a:r>
              </a:p>
              <a:p>
                <a14:m>
                  <m:oMath xmlns:m="http://schemas.openxmlformats.org/officeDocument/2006/math">
                    <m:r>
                      <a:rPr lang="it-IT" sz="1600" b="0" i="1" spc="7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1</m:t>
                    </m:r>
                    <m:r>
                      <a:rPr lang="it-IT" sz="1600" i="1" spc="75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0</m:t>
                    </m:r>
                    <m:r>
                      <a:rPr lang="it-IT" sz="1600" i="1" spc="75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µ</m:t>
                    </m:r>
                    <m:r>
                      <a:rPr lang="it-IT" sz="1600" i="1" spc="75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𝐴</m:t>
                    </m:r>
                    <m:r>
                      <a:rPr lang="it-IT" sz="1600" b="0" i="1" spc="7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sull’ingresso dello specchio di corrente</a:t>
                </a:r>
              </a:p>
              <a:p>
                <a14:m>
                  <m:oMath xmlns:m="http://schemas.openxmlformats.org/officeDocument/2006/math">
                    <m:r>
                      <a:rPr lang="it-IT" sz="1600" b="0" i="1" spc="7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20</m:t>
                    </m:r>
                    <m:r>
                      <a:rPr lang="it-IT" sz="1600" i="1" spc="75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µ</m:t>
                    </m:r>
                    <m:r>
                      <a:rPr lang="it-IT" sz="1600" i="1" spc="75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𝐴</m:t>
                    </m:r>
                    <m:r>
                      <a:rPr lang="it-IT" sz="1600" i="1" spc="75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sull’uscita dello specchio di corrente  (Stadio differenziale)</a:t>
                </a:r>
              </a:p>
              <a:p>
                <a14:m>
                  <m:oMath xmlns:m="http://schemas.openxmlformats.org/officeDocument/2006/math">
                    <m:r>
                      <a:rPr lang="it-IT" sz="1600" b="0" i="1" spc="7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2</m:t>
                    </m:r>
                    <m:r>
                      <a:rPr lang="it-IT" sz="1600" i="1" spc="75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0</m:t>
                    </m:r>
                    <m:r>
                      <a:rPr lang="it-IT" sz="1600" i="1" spc="75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µ</m:t>
                    </m:r>
                    <m:r>
                      <a:rPr lang="it-IT" sz="1600" i="1" spc="75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𝐴</m:t>
                    </m:r>
                    <m:r>
                      <a:rPr lang="it-IT" sz="1600" i="1" spc="75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sul ramo dello stadio di uscita (Stadio CS)</a:t>
                </a:r>
              </a:p>
              <a:p>
                <a:pPr marL="0" indent="0">
                  <a:buNone/>
                </a:pPr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0F4F028C-BAF4-448F-9075-E4787BF026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0950" y="2427732"/>
                <a:ext cx="9310370" cy="3001518"/>
              </a:xfrm>
              <a:blipFill>
                <a:blip r:embed="rId2"/>
                <a:stretch>
                  <a:fillRect l="-654" t="-8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ottotitolo 2">
            <a:extLst>
              <a:ext uri="{FF2B5EF4-FFF2-40B4-BE49-F238E27FC236}">
                <a16:creationId xmlns:a16="http://schemas.microsoft.com/office/drawing/2014/main" id="{5C3A6BD2-06B4-474E-B5AA-18B9AA2265CB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6411722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POLARIZZAZIONE - CORRENTI</a:t>
            </a:r>
          </a:p>
        </p:txBody>
      </p:sp>
    </p:spTree>
    <p:extLst>
      <p:ext uri="{BB962C8B-B14F-4D97-AF65-F5344CB8AC3E}">
        <p14:creationId xmlns:p14="http://schemas.microsoft.com/office/powerpoint/2010/main" val="3131629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32065"/>
          </a:xfrm>
        </p:spPr>
        <p:txBody>
          <a:bodyPr>
            <a:normAutofit/>
          </a:bodyPr>
          <a:lstStyle/>
          <a:p>
            <a:r>
              <a:rPr lang="it-IT" cap="none" dirty="0"/>
              <a:t>Dimensionamento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0F4F028C-BAF4-448F-9075-E4787BF026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0950" y="1952566"/>
                <a:ext cx="9310370" cy="300151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it-IT" sz="1600" dirty="0">
                    <a:solidFill>
                      <a:schemeClr val="tx1"/>
                    </a:solidFill>
                  </a:rPr>
                  <a:t>Imponendo un guadagno</a:t>
                </a:r>
                <a:r>
                  <a:rPr lang="ar-AE" sz="1600" dirty="0">
                    <a:solidFill>
                      <a:schemeClr val="tx1"/>
                    </a:solidFill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𝐴</m:t>
                        </m:r>
                      </m:e>
                      <m:sub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𝑑𝑑</m:t>
                        </m:r>
                      </m:sub>
                    </m:sSub>
                    <m:d>
                      <m:d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0</m:t>
                        </m:r>
                      </m:e>
                    </m:d>
                    <m:r>
                      <a:rPr lang="ar-AE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sSup>
                      <m:sSup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ar-AE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ar-AE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𝐴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it-IT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𝐺𝑉𝑂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p>
                    </m:sSup>
                    <m:r>
                      <a:rPr lang="it-IT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ar-AE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ar-AE" sz="1600" b="1" dirty="0">
                    <a:solidFill>
                      <a:schemeClr val="tx1"/>
                    </a:solidFill>
                    <a:cs typeface="Arial"/>
                  </a:rPr>
                  <a:t>≥ </a:t>
                </a:r>
                <a:r>
                  <a:rPr lang="it-IT" sz="1600" dirty="0">
                    <a:solidFill>
                      <a:schemeClr val="tx1"/>
                    </a:solidFill>
                    <a:cs typeface="Arial"/>
                  </a:rPr>
                  <a:t>20’000</a:t>
                </a:r>
                <a:r>
                  <a:rPr lang="it-IT" sz="1600" dirty="0">
                    <a:solidFill>
                      <a:schemeClr val="tx1"/>
                    </a:solidFill>
                  </a:rPr>
                  <a:t> V/V  si ha che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ar-A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lang="ar-AE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ar-AE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ar-AE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ar-AE" sz="16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ar-AE" sz="16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  <m:sub>
                                            <m:r>
                                              <a:rPr lang="ar-AE" sz="16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ar-AE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ar-AE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ar-AE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𝑑𝑑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ar-AE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ar-AE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d>
                          </m:e>
                        </m:rad>
                      </m:e>
                      <m:sup/>
                    </m:sSup>
                  </m:oMath>
                </a14:m>
                <a:endParaRPr lang="it-IT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it-IT" sz="1600" dirty="0">
                    <a:solidFill>
                      <a:schemeClr val="tx1"/>
                    </a:solidFill>
                  </a:rPr>
                  <a:t>Considerando una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0</m:t>
                    </m:r>
                    <m: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,</m:t>
                    </m:r>
                    <m: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2</m:t>
                    </m:r>
                    <m: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m:rPr>
                        <m:sty m:val="p"/>
                      </m:rP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V</m:t>
                    </m:r>
                    <m: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si ha sperimentalmente un valor medio di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|</m:t>
                        </m:r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𝑉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𝐴</m:t>
                        </m:r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 </m:t>
                        </m:r>
                      </m:sub>
                    </m:sSub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|</m:t>
                    </m:r>
                    <m:r>
                      <a:rPr lang="ar-A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30</m:t>
                    </m:r>
                    <m: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m:rPr>
                        <m:sty m:val="p"/>
                      </m:rP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V</m:t>
                    </m:r>
                  </m:oMath>
                </a14:m>
                <a:endParaRPr lang="it-IT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it-IT" sz="1600" dirty="0">
                    <a:solidFill>
                      <a:schemeClr val="tx1"/>
                    </a:solidFill>
                  </a:rPr>
                  <a:t>Per tali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𝑉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𝐴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 </m:t>
                        </m:r>
                      </m:sub>
                    </m:sSub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𝐴</m:t>
                        </m:r>
                      </m:e>
                      <m:sub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𝑑𝑑</m:t>
                        </m:r>
                      </m:sub>
                    </m:sSub>
                    <m:d>
                      <m:d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0</m:t>
                        </m:r>
                      </m:e>
                    </m:d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verifichiamo che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ar-A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lang="ar-AE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ar-AE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ar-AE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ar-AE" sz="16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ar-AE" sz="16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  <m:sub>
                                            <m:r>
                                              <a:rPr lang="ar-AE" sz="16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ar-AE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ar-AE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ar-AE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𝑑𝑑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ar-AE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ar-AE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d>
                          </m:e>
                        </m:rad>
                      </m:e>
                      <m:sup/>
                    </m:sSup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21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:endParaRPr lang="it-IT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ar-AE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0</m:t>
                    </m:r>
                    <m: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.</m:t>
                    </m:r>
                    <m:r>
                      <a:rPr lang="it-IT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2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è quindi un valore accettabile</a:t>
                </a:r>
              </a:p>
              <a:p>
                <a:r>
                  <a:rPr lang="it-IT" sz="1600" dirty="0">
                    <a:solidFill>
                      <a:schemeClr val="tx1"/>
                    </a:solidFill>
                  </a:rPr>
                  <a:t>Per avere un margine meno stringente si sceglie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0</m:t>
                    </m:r>
                    <m: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.</m:t>
                    </m:r>
                    <m: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15</m:t>
                    </m:r>
                    <m: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m:rPr>
                        <m:sty m:val="p"/>
                      </m:rP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V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it-IT" sz="1600" dirty="0">
                    <a:solidFill>
                      <a:schemeClr val="tx1"/>
                    </a:solidFill>
                  </a:rPr>
                  <a:t>Per tale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si ha: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𝐺𝑆</m:t>
                            </m:r>
                          </m:e>
                          <m:sub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ar-A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ar-A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𝐺𝑉𝑂</m:t>
                    </m:r>
                    <m:r>
                      <a:rPr lang="ar-A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ar-A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15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498</m:t>
                    </m:r>
                    <m:r>
                      <a:rPr lang="ar-A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≅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65</m:t>
                    </m:r>
                    <m:r>
                      <a:rPr lang="ar-A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ar-AE" sz="16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ar-AE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𝐺𝑆</m:t>
                                </m:r>
                              </m:e>
                              <m:sub>
                                <m:r>
                                  <a:rPr lang="ar-AE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ar-A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𝐺𝑉𝑂</m:t>
                        </m:r>
                      </m:e>
                    </m:d>
                    <m:r>
                      <a:rPr lang="ar-A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ar-AE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ar-AE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ar-AE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ar-A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15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692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≅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84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it-IT" sz="1600" dirty="0">
                  <a:solidFill>
                    <a:schemeClr val="tx1"/>
                  </a:solidFill>
                </a:endParaRPr>
              </a:p>
              <a:p>
                <a:r>
                  <a:rPr lang="it-IT" sz="1600" dirty="0">
                    <a:solidFill>
                      <a:schemeClr val="tx1"/>
                    </a:solidFill>
                  </a:rPr>
                  <a:t>Un guadagno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𝐴</m:t>
                        </m:r>
                      </m:e>
                      <m:sub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𝑑𝑑</m:t>
                        </m:r>
                      </m:sub>
                    </m:sSub>
                    <m:d>
                      <m:d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0</m:t>
                        </m:r>
                      </m:e>
                    </m:d>
                    <m:r>
                      <a:rPr lang="ar-AE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sSup>
                      <m:sSup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ar-AE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ar-AE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𝐴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it-IT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𝐺𝑉𝑂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p>
                    </m:sSup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92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.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04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𝑑𝐵</m:t>
                    </m:r>
                  </m:oMath>
                </a14:m>
                <a:endParaRPr lang="it-I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it-I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0F4F028C-BAF4-448F-9075-E4787BF026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0950" y="1952566"/>
                <a:ext cx="9310370" cy="3001518"/>
              </a:xfrm>
              <a:blipFill>
                <a:blip r:embed="rId2"/>
                <a:stretch>
                  <a:fillRect l="-327" b="-421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ottotitolo 2">
            <a:extLst>
              <a:ext uri="{FF2B5EF4-FFF2-40B4-BE49-F238E27FC236}">
                <a16:creationId xmlns:a16="http://schemas.microsoft.com/office/drawing/2014/main" id="{5C3A6BD2-06B4-474E-B5AA-18B9AA2265CB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6411722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POLARIZZAZIONE - GVO</a:t>
            </a:r>
          </a:p>
        </p:txBody>
      </p:sp>
    </p:spTree>
    <p:extLst>
      <p:ext uri="{BB962C8B-B14F-4D97-AF65-F5344CB8AC3E}">
        <p14:creationId xmlns:p14="http://schemas.microsoft.com/office/powerpoint/2010/main" val="3172766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32065"/>
          </a:xfrm>
        </p:spPr>
        <p:txBody>
          <a:bodyPr>
            <a:normAutofit/>
          </a:bodyPr>
          <a:lstStyle/>
          <a:p>
            <a:r>
              <a:rPr lang="it-IT" cap="none" dirty="0"/>
              <a:t>Dimensionamento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F4F028C-BAF4-448F-9075-E4787BF02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950" y="1952566"/>
            <a:ext cx="9310370" cy="30015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600" dirty="0">
                <a:solidFill>
                  <a:schemeClr val="tx1"/>
                </a:solidFill>
              </a:rPr>
              <a:t>Nota la caratteristica </a:t>
            </a:r>
            <a:r>
              <a:rPr lang="it-IT" sz="1600" dirty="0" err="1">
                <a:solidFill>
                  <a:schemeClr val="tx1"/>
                </a:solidFill>
              </a:rPr>
              <a:t>Ids</a:t>
            </a:r>
            <a:r>
              <a:rPr lang="it-IT" sz="1600" dirty="0">
                <a:solidFill>
                  <a:schemeClr val="tx1"/>
                </a:solidFill>
              </a:rPr>
              <a:t>(</a:t>
            </a:r>
            <a:r>
              <a:rPr lang="it-IT" sz="1600" dirty="0" err="1">
                <a:solidFill>
                  <a:schemeClr val="tx1"/>
                </a:solidFill>
              </a:rPr>
              <a:t>Vgs,Vds</a:t>
            </a:r>
            <a:r>
              <a:rPr lang="it-IT" sz="1600" dirty="0">
                <a:solidFill>
                  <a:schemeClr val="tx1"/>
                </a:solidFill>
              </a:rPr>
              <a:t>) per i MOS unitari (p ed n), le correnti di polarizzazione e le tensioni di gate, 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tx1"/>
                </a:solidFill>
              </a:rPr>
              <a:t>si ricavano i rapporti  W/L </a:t>
            </a:r>
          </a:p>
          <a:p>
            <a:pPr marL="0" indent="0">
              <a:buNone/>
            </a:pPr>
            <a:endParaRPr lang="it-IT" dirty="0">
              <a:solidFill>
                <a:schemeClr val="tx1"/>
              </a:solidFill>
            </a:endParaRPr>
          </a:p>
          <a:p>
            <a:endParaRPr lang="it-IT" dirty="0">
              <a:solidFill>
                <a:schemeClr val="tx1"/>
              </a:solidFill>
            </a:endParaRPr>
          </a:p>
          <a:p>
            <a:endParaRPr lang="it-IT" dirty="0">
              <a:solidFill>
                <a:schemeClr val="tx1"/>
              </a:solidFill>
            </a:endParaRPr>
          </a:p>
          <a:p>
            <a:endParaRPr lang="it-IT" dirty="0">
              <a:solidFill>
                <a:schemeClr val="tx1"/>
              </a:solidFill>
            </a:endParaRPr>
          </a:p>
          <a:p>
            <a:endParaRPr lang="it-IT" dirty="0">
              <a:solidFill>
                <a:schemeClr val="tx1"/>
              </a:solidFill>
            </a:endParaRPr>
          </a:p>
          <a:p>
            <a:endParaRPr lang="it-IT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t-IT" sz="1600" b="1" dirty="0">
                <a:solidFill>
                  <a:srgbClr val="C00000"/>
                </a:solidFill>
              </a:rPr>
              <a:t>*</a:t>
            </a:r>
            <a:r>
              <a:rPr lang="it-IT" sz="1600" dirty="0">
                <a:solidFill>
                  <a:schemeClr val="tx1"/>
                </a:solidFill>
              </a:rPr>
              <a:t> La dimensione di M6 è scelta  imponendo un fattore 2 fra M4 ed M6 : rispetta comunque i vincoli (20 µA)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5C3A6BD2-06B4-474E-B5AA-18B9AA2265CB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6411722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DIMENSIONAMENTO  TRANSISTOR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ella 5">
                <a:extLst>
                  <a:ext uri="{FF2B5EF4-FFF2-40B4-BE49-F238E27FC236}">
                    <a16:creationId xmlns:a16="http://schemas.microsoft.com/office/drawing/2014/main" id="{7B48F121-8CC8-4CA1-99D3-E9694C1243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2743138"/>
                  </p:ext>
                </p:extLst>
              </p:nvPr>
            </p:nvGraphicFramePr>
            <p:xfrm>
              <a:off x="1465072" y="3005666"/>
              <a:ext cx="8127999" cy="15675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9216">
                      <a:extLst>
                        <a:ext uri="{9D8B030D-6E8A-4147-A177-3AD203B41FA5}">
                          <a16:colId xmlns:a16="http://schemas.microsoft.com/office/drawing/2014/main" val="3673926022"/>
                        </a:ext>
                      </a:extLst>
                    </a:gridCol>
                    <a:gridCol w="967006">
                      <a:extLst>
                        <a:ext uri="{9D8B030D-6E8A-4147-A177-3AD203B41FA5}">
                          <a16:colId xmlns:a16="http://schemas.microsoft.com/office/drawing/2014/main" val="1300675201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585468612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085955257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768629983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4227646455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52421768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390686930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9190858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it-I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17049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it-IT" sz="1100" dirty="0">
                              <a:solidFill>
                                <a:schemeClr val="tx1"/>
                              </a:solidFill>
                            </a:rPr>
                            <a:t>[µA]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31846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ar-AE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num>
                                  <m:den>
                                    <m: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13.5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13.5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13.5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4.1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4.1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//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6537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ar-AE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skw"/>
                                        <m:ctrlPr>
                                          <a:rPr lang="ar-AE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ar-AE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num>
                                      <m:den>
                                        <m:r>
                                          <a:rPr lang="ar-AE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it-I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</a:t>
                          </a:r>
                          <a:r>
                            <a:rPr lang="it-IT" sz="1800" b="1" kern="1200" dirty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77285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ella 5">
                <a:extLst>
                  <a:ext uri="{FF2B5EF4-FFF2-40B4-BE49-F238E27FC236}">
                    <a16:creationId xmlns:a16="http://schemas.microsoft.com/office/drawing/2014/main" id="{7B48F121-8CC8-4CA1-99D3-E9694C1243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2743138"/>
                  </p:ext>
                </p:extLst>
              </p:nvPr>
            </p:nvGraphicFramePr>
            <p:xfrm>
              <a:off x="1465072" y="3005666"/>
              <a:ext cx="8127999" cy="15675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9216">
                      <a:extLst>
                        <a:ext uri="{9D8B030D-6E8A-4147-A177-3AD203B41FA5}">
                          <a16:colId xmlns:a16="http://schemas.microsoft.com/office/drawing/2014/main" val="3673926022"/>
                        </a:ext>
                      </a:extLst>
                    </a:gridCol>
                    <a:gridCol w="967006">
                      <a:extLst>
                        <a:ext uri="{9D8B030D-6E8A-4147-A177-3AD203B41FA5}">
                          <a16:colId xmlns:a16="http://schemas.microsoft.com/office/drawing/2014/main" val="1300675201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585468612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085955257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768629983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4227646455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52421768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390686930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9190858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it-I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M7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17049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725" t="-108197" r="-869565" b="-4557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3184605"/>
                      </a:ext>
                    </a:extLst>
                  </a:tr>
                  <a:tr h="403162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725" t="-192424" r="-869565" b="-3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13.5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13.5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13.5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4.1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4.1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//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653720"/>
                      </a:ext>
                    </a:extLst>
                  </a:tr>
                  <a:tr h="42272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725" t="-275714" r="-869565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</a:t>
                          </a:r>
                          <a:r>
                            <a:rPr lang="it-IT" sz="1800" b="1" kern="1200" dirty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77285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45023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32065"/>
          </a:xfrm>
        </p:spPr>
        <p:txBody>
          <a:bodyPr>
            <a:normAutofit/>
          </a:bodyPr>
          <a:lstStyle/>
          <a:p>
            <a:r>
              <a:rPr lang="it-IT" cap="none" dirty="0"/>
              <a:t>Dimensionamento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F4F028C-BAF4-448F-9075-E4787BF02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950" y="1952566"/>
            <a:ext cx="9310370" cy="300151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ottotitolo 2">
                <a:extLst>
                  <a:ext uri="{FF2B5EF4-FFF2-40B4-BE49-F238E27FC236}">
                    <a16:creationId xmlns:a16="http://schemas.microsoft.com/office/drawing/2014/main" id="{5C3A6BD2-06B4-474E-B5AA-18B9AA2265C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0950" y="1204421"/>
                <a:ext cx="6411722" cy="7481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t-IT" b="1" dirty="0"/>
                  <a:t>DIMENSIONAMENTO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/>
                        </m:sSub>
                      </m:sub>
                    </m:sSub>
                  </m:oMath>
                </a14:m>
                <a:endParaRPr lang="it-IT" b="1" dirty="0"/>
              </a:p>
            </p:txBody>
          </p:sp>
        </mc:Choice>
        <mc:Fallback xmlns="">
          <p:sp>
            <p:nvSpPr>
              <p:cNvPr id="5" name="Sottotitolo 2">
                <a:extLst>
                  <a:ext uri="{FF2B5EF4-FFF2-40B4-BE49-F238E27FC236}">
                    <a16:creationId xmlns:a16="http://schemas.microsoft.com/office/drawing/2014/main" id="{5C3A6BD2-06B4-474E-B5AA-18B9AA226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950" y="1204421"/>
                <a:ext cx="6411722" cy="748145"/>
              </a:xfrm>
              <a:prstGeom prst="rect">
                <a:avLst/>
              </a:prstGeom>
              <a:blipFill>
                <a:blip r:embed="rId2"/>
                <a:stretch>
                  <a:fillRect l="-951" t="-8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5F48CBAA-A8CD-4F20-BB95-3DB9CFD89E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0950" y="2136486"/>
                <a:ext cx="9310370" cy="30015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t-IT" sz="1600" dirty="0">
                    <a:solidFill>
                      <a:schemeClr val="tx1"/>
                    </a:solidFill>
                  </a:rPr>
                  <a:t>Partendo dalla condizione di saturazione per un PMOS, otteniamo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tale che: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𝑡h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it-IT" sz="160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r>
                  <a:rPr lang="it-IT" sz="16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𝐷𝑆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𝑡h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𝐺𝑉𝑂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3 </m:t>
                        </m:r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𝑡h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𝑡h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=−0.044 </m:t>
                    </m:r>
                    <m:r>
                      <m:rPr>
                        <m:sty m:val="p"/>
                      </m:rP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lang="it-IT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it-IT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it-IT" sz="1600" dirty="0">
                    <a:solidFill>
                      <a:schemeClr val="tx1"/>
                    </a:solidFill>
                  </a:rPr>
                  <a:t>Partendo dalla condizione di saturazione per un PMOS (M5), otteniamo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tale che: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𝐷𝑆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𝐺𝑉𝑂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it-IT" sz="16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𝐷𝑆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/>
                        </m:sSub>
                      </m:sub>
                    </m:sSub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𝐺𝑆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𝐷𝐷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 (dalla KVL)</a:t>
                </a:r>
              </a:p>
              <a:p>
                <a:pPr marL="0" indent="0">
                  <a:buNone/>
                </a:pPr>
                <a:r>
                  <a:rPr lang="it-IT" sz="16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   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/>
                        </m:sSub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𝐺𝑆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𝐷𝐷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𝐺𝑉𝑂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5 </m:t>
                        </m:r>
                      </m:sub>
                    </m:sSub>
                  </m:oMath>
                </a14:m>
                <a:endParaRPr lang="it-IT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it-IT" sz="16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   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sub>
                    </m:sSub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𝐺𝑆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𝐷𝐷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𝐺𝑉𝑂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5 </m:t>
                        </m:r>
                      </m:sub>
                    </m:sSub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𝐺𝑉𝑂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𝑡h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𝐺𝑉𝑂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5 </m:t>
                        </m:r>
                      </m:sub>
                    </m:sSub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𝐷𝐷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=2.308</m:t>
                    </m:r>
                    <m: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lang="it-IT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it-IT" dirty="0"/>
              </a:p>
              <a:p>
                <a:endParaRPr lang="it-IT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5F48CBAA-A8CD-4F20-BB95-3DB9CFD89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950" y="2136486"/>
                <a:ext cx="9310370" cy="3001518"/>
              </a:xfrm>
              <a:prstGeom prst="rect">
                <a:avLst/>
              </a:prstGeom>
              <a:blipFill>
                <a:blip r:embed="rId3"/>
                <a:stretch>
                  <a:fillRect l="-327" b="-158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6452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32065"/>
          </a:xfrm>
        </p:spPr>
        <p:txBody>
          <a:bodyPr>
            <a:normAutofit/>
          </a:bodyPr>
          <a:lstStyle/>
          <a:p>
            <a:r>
              <a:rPr lang="it-IT" cap="none" dirty="0"/>
              <a:t>Dimensionamento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0F4F028C-BAF4-448F-9075-E4787BF026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0950" y="1789964"/>
                <a:ext cx="9310370" cy="93206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it-IT" sz="1600" dirty="0">
                    <a:solidFill>
                      <a:schemeClr val="tx1"/>
                    </a:solidFill>
                  </a:rPr>
                  <a:t>Per valori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/>
                        </m:sSub>
                      </m:sub>
                    </m:sSub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vicini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il guadagno tende a diminuire.</a:t>
                </a:r>
              </a:p>
              <a:p>
                <a:pPr marL="0" indent="0">
                  <a:buNone/>
                </a:pPr>
                <a:r>
                  <a:rPr lang="it-IT" sz="1600" dirty="0">
                    <a:solidFill>
                      <a:schemeClr val="tx1"/>
                    </a:solidFill>
                  </a:rPr>
                  <a:t>Si nota come per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/>
                        </m:sSub>
                      </m:sub>
                    </m:sSub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 il guadagno non soddisfa le specifiche</a:t>
                </a:r>
              </a:p>
              <a:p>
                <a:endParaRPr lang="it-IT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it-IT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it-IT" sz="1600" dirty="0"/>
              </a:p>
            </p:txBody>
          </p:sp>
        </mc:Choice>
        <mc:Fallback xmlns="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0F4F028C-BAF4-448F-9075-E4787BF026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0950" y="1789964"/>
                <a:ext cx="9310370" cy="932065"/>
              </a:xfrm>
              <a:blipFill>
                <a:blip r:embed="rId2"/>
                <a:stretch>
                  <a:fillRect l="-32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ottotitolo 2">
                <a:extLst>
                  <a:ext uri="{FF2B5EF4-FFF2-40B4-BE49-F238E27FC236}">
                    <a16:creationId xmlns:a16="http://schemas.microsoft.com/office/drawing/2014/main" id="{5C3A6BD2-06B4-474E-B5AA-18B9AA2265C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0950" y="1204421"/>
                <a:ext cx="8039354" cy="7481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t-IT" b="1" dirty="0"/>
                  <a:t>GUADAGNO DIFFERENZIALE FISSANDO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/>
                        </m:sSub>
                      </m:sub>
                    </m:sSub>
                  </m:oMath>
                </a14:m>
                <a:endParaRPr lang="it-IT" b="1" dirty="0"/>
              </a:p>
            </p:txBody>
          </p:sp>
        </mc:Choice>
        <mc:Fallback xmlns="">
          <p:sp>
            <p:nvSpPr>
              <p:cNvPr id="5" name="Sottotitolo 2">
                <a:extLst>
                  <a:ext uri="{FF2B5EF4-FFF2-40B4-BE49-F238E27FC236}">
                    <a16:creationId xmlns:a16="http://schemas.microsoft.com/office/drawing/2014/main" id="{5C3A6BD2-06B4-474E-B5AA-18B9AA226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950" y="1204421"/>
                <a:ext cx="8039354" cy="748145"/>
              </a:xfrm>
              <a:prstGeom prst="rect">
                <a:avLst/>
              </a:prstGeom>
              <a:blipFill>
                <a:blip r:embed="rId3"/>
                <a:stretch>
                  <a:fillRect l="-758" t="-8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5F48CBAA-A8CD-4F20-BB95-3DB9CFD89E78}"/>
              </a:ext>
            </a:extLst>
          </p:cNvPr>
          <p:cNvSpPr txBox="1">
            <a:spLocks/>
          </p:cNvSpPr>
          <p:nvPr/>
        </p:nvSpPr>
        <p:spPr>
          <a:xfrm>
            <a:off x="1250950" y="2136486"/>
            <a:ext cx="9310370" cy="30015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t-IT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t-IT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t-IT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t-IT" sz="1600" dirty="0">
              <a:solidFill>
                <a:schemeClr val="tx1"/>
              </a:solidFill>
            </a:endParaRPr>
          </a:p>
          <a:p>
            <a:endParaRPr lang="it-IT" dirty="0"/>
          </a:p>
          <a:p>
            <a:pPr marL="0" indent="0">
              <a:buFont typeface="Arial" panose="020B0604020202020204" pitchFamily="34" charset="0"/>
              <a:buNone/>
            </a:pPr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F00FDD9-69FE-4C3E-8EBE-9566163D3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0950" y="2774602"/>
            <a:ext cx="7726426" cy="32860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Segnaposto contenuto 2">
                <a:extLst>
                  <a:ext uri="{FF2B5EF4-FFF2-40B4-BE49-F238E27FC236}">
                    <a16:creationId xmlns:a16="http://schemas.microsoft.com/office/drawing/2014/main" id="{81CB59A6-22C5-49EF-936E-6913D710A2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0950" y="6060682"/>
                <a:ext cx="9310370" cy="9320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t-IT" sz="1600" dirty="0">
                    <a:solidFill>
                      <a:schemeClr val="tx1"/>
                    </a:solidFill>
                  </a:rPr>
                  <a:t>Si sceglie di lavorare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/>
                        </m:sSub>
                      </m:sub>
                    </m:sSub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it-IT" sz="16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it-IT" sz="1600" dirty="0">
                    <a:solidFill>
                      <a:schemeClr val="tx1"/>
                    </a:solidFill>
                  </a:rPr>
                  <a:t>Il resto del dimensionamento verrà fatto considerando tale valore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/>
                        </m:sSub>
                      </m:sub>
                    </m:sSub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t-IT" sz="16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t-IT" sz="1600" dirty="0"/>
              </a:p>
            </p:txBody>
          </p:sp>
        </mc:Choice>
        <mc:Fallback xmlns="">
          <p:sp>
            <p:nvSpPr>
              <p:cNvPr id="9" name="Segnaposto contenuto 2">
                <a:extLst>
                  <a:ext uri="{FF2B5EF4-FFF2-40B4-BE49-F238E27FC236}">
                    <a16:creationId xmlns:a16="http://schemas.microsoft.com/office/drawing/2014/main" id="{81CB59A6-22C5-49EF-936E-6913D710A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950" y="6060682"/>
                <a:ext cx="9310370" cy="932065"/>
              </a:xfrm>
              <a:prstGeom prst="rect">
                <a:avLst/>
              </a:prstGeom>
              <a:blipFill>
                <a:blip r:embed="rId5"/>
                <a:stretch>
                  <a:fillRect l="-32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ella 11">
                <a:extLst>
                  <a:ext uri="{FF2B5EF4-FFF2-40B4-BE49-F238E27FC236}">
                    <a16:creationId xmlns:a16="http://schemas.microsoft.com/office/drawing/2014/main" id="{4478FE34-54E8-4DA9-A77B-D8EF079C56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9355411"/>
                  </p:ext>
                </p:extLst>
              </p:nvPr>
            </p:nvGraphicFramePr>
            <p:xfrm>
              <a:off x="9162288" y="1314450"/>
              <a:ext cx="2450592" cy="46979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1076">
                      <a:extLst>
                        <a:ext uri="{9D8B030D-6E8A-4147-A177-3AD203B41FA5}">
                          <a16:colId xmlns:a16="http://schemas.microsoft.com/office/drawing/2014/main" val="3729728205"/>
                        </a:ext>
                      </a:extLst>
                    </a:gridCol>
                    <a:gridCol w="1359516">
                      <a:extLst>
                        <a:ext uri="{9D8B030D-6E8A-4147-A177-3AD203B41FA5}">
                          <a16:colId xmlns:a16="http://schemas.microsoft.com/office/drawing/2014/main" val="2429155659"/>
                        </a:ext>
                      </a:extLst>
                    </a:gridCol>
                  </a:tblGrid>
                  <a:tr h="35215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𝐼𝐶𝑀</m:t>
                                        </m:r>
                                      </m:e>
                                      <m:sub/>
                                    </m:sSub>
                                  </m:sub>
                                </m:sSub>
                                <m:r>
                                  <a:rPr lang="it-IT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lang="it-IT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it-IT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it-IT" sz="18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ar-AE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ar-AE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𝑑𝑑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ar-AE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dPr>
                                <m:e>
                                  <m:r>
                                    <a:rPr lang="ar-AE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it-IT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 [</m:t>
                              </m:r>
                              <m:r>
                                <a:rPr lang="it-IT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𝒅𝑩</m:t>
                              </m:r>
                              <m:r>
                                <a:rPr lang="it-IT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]</m:t>
                              </m:r>
                            </m:oMath>
                          </a14:m>
                          <a:r>
                            <a:rPr lang="it-IT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9033484"/>
                      </a:ext>
                    </a:extLst>
                  </a:tr>
                  <a:tr h="3521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69.167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8402113"/>
                      </a:ext>
                    </a:extLst>
                  </a:tr>
                  <a:tr h="3521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88.565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7967682"/>
                      </a:ext>
                    </a:extLst>
                  </a:tr>
                  <a:tr h="3521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91.26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5218564"/>
                      </a:ext>
                    </a:extLst>
                  </a:tr>
                  <a:tr h="3521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92.607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1680501"/>
                      </a:ext>
                    </a:extLst>
                  </a:tr>
                  <a:tr h="3521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93.762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5495496"/>
                      </a:ext>
                    </a:extLst>
                  </a:tr>
                  <a:tr h="3521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94.614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2258742"/>
                      </a:ext>
                    </a:extLst>
                  </a:tr>
                  <a:tr h="3521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95.248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6782375"/>
                      </a:ext>
                    </a:extLst>
                  </a:tr>
                  <a:tr h="3521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95.695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5771333"/>
                      </a:ext>
                    </a:extLst>
                  </a:tr>
                  <a:tr h="3521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95.961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1805801"/>
                      </a:ext>
                    </a:extLst>
                  </a:tr>
                  <a:tr h="3521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96.034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3088641"/>
                      </a:ext>
                    </a:extLst>
                  </a:tr>
                  <a:tr h="3521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95.875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983011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ella 11">
                <a:extLst>
                  <a:ext uri="{FF2B5EF4-FFF2-40B4-BE49-F238E27FC236}">
                    <a16:creationId xmlns:a16="http://schemas.microsoft.com/office/drawing/2014/main" id="{4478FE34-54E8-4DA9-A77B-D8EF079C56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9355411"/>
                  </p:ext>
                </p:extLst>
              </p:nvPr>
            </p:nvGraphicFramePr>
            <p:xfrm>
              <a:off x="9162288" y="1314450"/>
              <a:ext cx="2450592" cy="46979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1076">
                      <a:extLst>
                        <a:ext uri="{9D8B030D-6E8A-4147-A177-3AD203B41FA5}">
                          <a16:colId xmlns:a16="http://schemas.microsoft.com/office/drawing/2014/main" val="3729728205"/>
                        </a:ext>
                      </a:extLst>
                    </a:gridCol>
                    <a:gridCol w="1359516">
                      <a:extLst>
                        <a:ext uri="{9D8B030D-6E8A-4147-A177-3AD203B41FA5}">
                          <a16:colId xmlns:a16="http://schemas.microsoft.com/office/drawing/2014/main" val="2429155659"/>
                        </a:ext>
                      </a:extLst>
                    </a:gridCol>
                  </a:tblGrid>
                  <a:tr h="674624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6"/>
                          <a:stretch>
                            <a:fillRect l="-1117" t="-901" r="-127374" b="-6090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6"/>
                          <a:stretch>
                            <a:fillRect l="-81166" t="-901" r="-2242" b="-6090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903348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69.167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840211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88.565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796768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91.26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521856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92.607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16805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93.762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549549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94.614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225874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95.248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67823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95.695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577133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95.961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18058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96.034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308864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95.875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9830119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99747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32065"/>
          </a:xfrm>
        </p:spPr>
        <p:txBody>
          <a:bodyPr>
            <a:normAutofit/>
          </a:bodyPr>
          <a:lstStyle/>
          <a:p>
            <a:r>
              <a:rPr lang="it-IT" cap="none" dirty="0"/>
              <a:t>Dimensionamento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5C3A6BD2-06B4-474E-B5AA-18B9AA2265CB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6411722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MARGINE DI FASE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5F48CBAA-A8CD-4F20-BB95-3DB9CFD89E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0950" y="2136486"/>
                <a:ext cx="9310370" cy="41195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t-IT" sz="1400" dirty="0">
                    <a:solidFill>
                      <a:schemeClr val="tx1"/>
                    </a:solidFill>
                  </a:rPr>
                  <a:t>Per definire i valori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it-IT" sz="1400" dirty="0">
                    <a:solidFill>
                      <a:schemeClr val="tx1"/>
                    </a:solidFill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it-IT" sz="1400" dirty="0">
                    <a:solidFill>
                      <a:schemeClr val="tx1"/>
                    </a:solidFill>
                  </a:rPr>
                  <a:t>  è necessario rispettare la condizione sul margine di fase (</a:t>
                </a:r>
                <a14:m>
                  <m:oMath xmlns:m="http://schemas.openxmlformats.org/officeDocument/2006/math">
                    <m:r>
                      <a:rPr lang="it-IT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&gt;70°)</m:t>
                    </m:r>
                  </m:oMath>
                </a14:m>
                <a:endParaRPr lang="it-IT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it-IT" sz="1400" dirty="0">
                    <a:solidFill>
                      <a:schemeClr val="tx1"/>
                    </a:solidFill>
                  </a:rPr>
                  <a:t>Si è imposto un </a:t>
                </a:r>
                <a:r>
                  <a:rPr lang="it-IT" sz="14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PM = 80°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𝑃𝑀</m:t>
                    </m:r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=90−</m:t>
                    </m:r>
                    <m:func>
                      <m:funcPr>
                        <m:ctrlP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it-IT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it-IT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it-IT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it-IT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it-IT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it-IT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it-IT" sz="1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e>
                              <m:sup>
                                <m:r>
                                  <a:rPr lang="it-IT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fName>
                          <m:e>
                            <m:f>
                              <m:fPr>
                                <m:ctrlPr>
                                  <a:rPr lang="it-IT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it-IT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it-IT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sub>
                                </m:sSub>
                              </m:den>
                            </m:f>
                          </m:e>
                        </m:func>
                      </m:e>
                    </m:func>
                  </m:oMath>
                </a14:m>
                <a:r>
                  <a:rPr lang="it-IT" sz="1400" b="0" dirty="0">
                    <a:solidFill>
                      <a:schemeClr val="tx1"/>
                    </a:solidFill>
                  </a:rPr>
                  <a:t>  </a:t>
                </a:r>
              </a:p>
              <a:p>
                <a:pPr marL="0" indent="0">
                  <a:buNone/>
                </a:pPr>
                <a:r>
                  <a:rPr lang="it-IT" sz="1400" dirty="0">
                    <a:solidFill>
                      <a:schemeClr val="tx1"/>
                    </a:solidFill>
                  </a:rPr>
                  <a:t>Considerando che l’effetto dello zero reale negativo può solo migliorare il margine di fase si impone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 </m:t>
                      </m:r>
                      <m:func>
                        <m:funcPr>
                          <m:ctrlP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r>
                        <a:rPr lang="it-IT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1.28 </m:t>
                      </m:r>
                      <m:r>
                        <a:rPr lang="it-IT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𝑀𝐻𝑧</m:t>
                      </m:r>
                    </m:oMath>
                  </m:oMathPara>
                </a14:m>
                <a:endParaRPr lang="it-IT" sz="1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it-IT" sz="1400" dirty="0">
                    <a:solidFill>
                      <a:schemeClr val="tx1"/>
                    </a:solidFill>
                  </a:rPr>
                  <a:t>Dove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num>
                      <m:den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den>
                    </m:f>
                    <m:r>
                      <a:rPr lang="it-IT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=7.20</m:t>
                    </m:r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𝑀𝐻𝑧</m:t>
                    </m:r>
                  </m:oMath>
                </a14:m>
                <a:endParaRPr lang="it-IT" sz="1400" i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it-IT" sz="1400" dirty="0">
                    <a:solidFill>
                      <a:schemeClr val="tx1"/>
                    </a:solidFill>
                  </a:rPr>
                  <a:t>Quindi</a:t>
                </a:r>
              </a:p>
              <a:p>
                <a:pPr marL="0" indent="0">
                  <a:buNone/>
                </a:pPr>
                <a:r>
                  <a:rPr lang="it-IT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sub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7.29</m:t>
                        </m:r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num>
                      <m:den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∗8.01∗</m:t>
                        </m:r>
                        <m:sSup>
                          <m:sSupPr>
                            <m:ctrlP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den>
                    </m:f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</m:t>
                    </m:r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</m:t>
                    </m:r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𝑝𝐹</m:t>
                    </m:r>
                    <m:r>
                      <a:rPr lang="it-IT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     </m:t>
                    </m:r>
                    <m:sSub>
                      <m:sSubPr>
                        <m:ctrlP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sub>
                    </m:sSub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den>
                    </m:f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2.26</m:t>
                        </m:r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4.42 </m:t>
                    </m:r>
                    <m:r>
                      <m:rPr>
                        <m:sty m:val="p"/>
                      </m:rPr>
                      <a:rPr lang="it-IT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m:rPr>
                        <m:sty m:val="p"/>
                      </m:rPr>
                      <a:rPr lang="it-IT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it-IT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it-IT" sz="1400">
                        <a:solidFill>
                          <a:schemeClr val="tx1"/>
                        </a:solidFill>
                      </a:rPr>
                      <m:t> </m:t>
                    </m:r>
                  </m:oMath>
                </a14:m>
                <a:r>
                  <a:rPr lang="it-IT" sz="1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it-IT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it-IT" sz="14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6.64</m:t>
                    </m:r>
                    <m:r>
                      <a:rPr lang="it-IT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it-IT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it-IT" sz="1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it-IT" sz="1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it-IT" sz="14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it-IT" sz="14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it-IT" sz="1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it-IT" sz="1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it-IT" sz="1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it-IT" sz="1400" dirty="0">
                  <a:solidFill>
                    <a:schemeClr val="tx1"/>
                  </a:solidFill>
                </a:endParaRPr>
              </a:p>
              <a:p>
                <a:endParaRPr lang="it-IT" sz="1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t-IT" sz="1400" dirty="0"/>
              </a:p>
              <a:p>
                <a:endParaRPr lang="it-IT" sz="1400" dirty="0"/>
              </a:p>
              <a:p>
                <a:endParaRPr lang="it-IT" sz="1400" dirty="0"/>
              </a:p>
            </p:txBody>
          </p:sp>
        </mc:Choice>
        <mc:Fallback xmlns="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5F48CBAA-A8CD-4F20-BB95-3DB9CFD89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950" y="2136486"/>
                <a:ext cx="9310370" cy="4119534"/>
              </a:xfrm>
              <a:prstGeom prst="rect">
                <a:avLst/>
              </a:prstGeom>
              <a:blipFill>
                <a:blip r:embed="rId2"/>
                <a:stretch>
                  <a:fillRect l="-1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a 8">
                <a:extLst>
                  <a:ext uri="{FF2B5EF4-FFF2-40B4-BE49-F238E27FC236}">
                    <a16:creationId xmlns:a16="http://schemas.microsoft.com/office/drawing/2014/main" id="{E130EE7B-7900-4992-85A4-4DDA6D7039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0837129"/>
                  </p:ext>
                </p:extLst>
              </p:nvPr>
            </p:nvGraphicFramePr>
            <p:xfrm>
              <a:off x="1230630" y="5400675"/>
              <a:ext cx="9710420" cy="7754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27605">
                      <a:extLst>
                        <a:ext uri="{9D8B030D-6E8A-4147-A177-3AD203B41FA5}">
                          <a16:colId xmlns:a16="http://schemas.microsoft.com/office/drawing/2014/main" val="3120636642"/>
                        </a:ext>
                      </a:extLst>
                    </a:gridCol>
                    <a:gridCol w="2427605">
                      <a:extLst>
                        <a:ext uri="{9D8B030D-6E8A-4147-A177-3AD203B41FA5}">
                          <a16:colId xmlns:a16="http://schemas.microsoft.com/office/drawing/2014/main" val="1264776327"/>
                        </a:ext>
                      </a:extLst>
                    </a:gridCol>
                    <a:gridCol w="2427605">
                      <a:extLst>
                        <a:ext uri="{9D8B030D-6E8A-4147-A177-3AD203B41FA5}">
                          <a16:colId xmlns:a16="http://schemas.microsoft.com/office/drawing/2014/main" val="2140278915"/>
                        </a:ext>
                      </a:extLst>
                    </a:gridCol>
                    <a:gridCol w="2427605">
                      <a:extLst>
                        <a:ext uri="{9D8B030D-6E8A-4147-A177-3AD203B41FA5}">
                          <a16:colId xmlns:a16="http://schemas.microsoft.com/office/drawing/2014/main" val="97116813"/>
                        </a:ext>
                      </a:extLst>
                    </a:gridCol>
                  </a:tblGrid>
                  <a:tr h="4003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it-IT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  <m:r>
                                      <a:rPr lang="it-IT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it-IT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it-IT" sz="18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  <m:r>
                                      <a:rPr lang="it-IT" sz="18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it-IT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  <m:r>
                                      <a:rPr lang="it-IT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1345681"/>
                      </a:ext>
                    </a:extLst>
                  </a:tr>
                  <a:tr h="37508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60.5 </m:t>
                                </m:r>
                                <m:r>
                                  <a:rPr lang="it-IT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1.28 </m:t>
                                </m:r>
                                <m:r>
                                  <a:rPr lang="it-IT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𝑀𝐻𝑧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7.20</m:t>
                                </m:r>
                                <m:r>
                                  <a:rPr lang="it-IT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𝑀𝐻𝑧</m:t>
                                </m:r>
                              </m:oMath>
                            </m:oMathPara>
                          </a14:m>
                          <a:endParaRPr lang="it-IT" sz="18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7.91 </m:t>
                                </m:r>
                                <m:r>
                                  <a:rPr lang="it-IT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𝑀𝐻𝑧</m:t>
                                </m:r>
                              </m:oMath>
                            </m:oMathPara>
                          </a14:m>
                          <a:endParaRPr lang="it-IT" sz="18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61054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a 8">
                <a:extLst>
                  <a:ext uri="{FF2B5EF4-FFF2-40B4-BE49-F238E27FC236}">
                    <a16:creationId xmlns:a16="http://schemas.microsoft.com/office/drawing/2014/main" id="{E130EE7B-7900-4992-85A4-4DDA6D7039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0837129"/>
                  </p:ext>
                </p:extLst>
              </p:nvPr>
            </p:nvGraphicFramePr>
            <p:xfrm>
              <a:off x="1230630" y="5400675"/>
              <a:ext cx="9710420" cy="7754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27605">
                      <a:extLst>
                        <a:ext uri="{9D8B030D-6E8A-4147-A177-3AD203B41FA5}">
                          <a16:colId xmlns:a16="http://schemas.microsoft.com/office/drawing/2014/main" val="3120636642"/>
                        </a:ext>
                      </a:extLst>
                    </a:gridCol>
                    <a:gridCol w="2427605">
                      <a:extLst>
                        <a:ext uri="{9D8B030D-6E8A-4147-A177-3AD203B41FA5}">
                          <a16:colId xmlns:a16="http://schemas.microsoft.com/office/drawing/2014/main" val="1264776327"/>
                        </a:ext>
                      </a:extLst>
                    </a:gridCol>
                    <a:gridCol w="2427605">
                      <a:extLst>
                        <a:ext uri="{9D8B030D-6E8A-4147-A177-3AD203B41FA5}">
                          <a16:colId xmlns:a16="http://schemas.microsoft.com/office/drawing/2014/main" val="2140278915"/>
                        </a:ext>
                      </a:extLst>
                    </a:gridCol>
                    <a:gridCol w="2427605">
                      <a:extLst>
                        <a:ext uri="{9D8B030D-6E8A-4147-A177-3AD203B41FA5}">
                          <a16:colId xmlns:a16="http://schemas.microsoft.com/office/drawing/2014/main" val="97116813"/>
                        </a:ext>
                      </a:extLst>
                    </a:gridCol>
                  </a:tblGrid>
                  <a:tr h="400351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51" t="-1493" r="-300501" b="-95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503" t="-1493" r="-201256" b="-95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493" r="-100752" b="-95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00754" t="-1493" r="-1005" b="-95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1345681"/>
                      </a:ext>
                    </a:extLst>
                  </a:tr>
                  <a:tr h="375084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51" t="-109677" r="-300501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503" t="-109677" r="-201256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09677" r="-100752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00754" t="-109677" r="-1005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61054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70289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16A7F6-BCDE-4DF2-928E-E9100381D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643467"/>
            <a:ext cx="12079224" cy="4584314"/>
          </a:xfrm>
        </p:spPr>
        <p:txBody>
          <a:bodyPr anchor="b">
            <a:normAutofit/>
          </a:bodyPr>
          <a:lstStyle/>
          <a:p>
            <a:r>
              <a:rPr lang="it-IT" sz="80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Risultati simulazione</a:t>
            </a:r>
            <a:endParaRPr lang="it-IT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968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32065"/>
          </a:xfrm>
        </p:spPr>
        <p:txBody>
          <a:bodyPr>
            <a:normAutofit/>
          </a:bodyPr>
          <a:lstStyle/>
          <a:p>
            <a:r>
              <a:rPr lang="it-IT" cap="none" dirty="0"/>
              <a:t>Risultati Simulazione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0F4F028C-BAF4-448F-9075-E4787BF026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0950" y="1709928"/>
                <a:ext cx="9310370" cy="482798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it-IT" sz="1200" dirty="0">
                    <a:solidFill>
                      <a:schemeClr val="tx1"/>
                    </a:solidFill>
                  </a:rPr>
                  <a:t>I rapporti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ar-AE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ar-AE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it-IT" sz="1200" dirty="0">
                    <a:solidFill>
                      <a:schemeClr val="tx1"/>
                    </a:solidFill>
                  </a:rPr>
                  <a:t> dei MOS sono diversi da quelli ottenuti con il dimensionamento </a:t>
                </a:r>
              </a:p>
              <a:p>
                <a:pPr>
                  <a:buFont typeface="Wingdings" panose="05000000000000000000" pitchFamily="2" charset="2"/>
                  <a:buChar char="à"/>
                </a:pPr>
                <a:r>
                  <a:rPr lang="it-IT" sz="12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è necessario verificare che i transistor cosi ottenuti rispettino comunque le specifiche:</a:t>
                </a:r>
              </a:p>
              <a:p>
                <a:pPr marL="0" indent="0">
                  <a:buNone/>
                </a:pPr>
                <a:r>
                  <a:rPr lang="it-IT" sz="12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si potrebbero ottenere GVO più bassi e quindi trovarsi al limite della zona di forte inversione</a:t>
                </a:r>
                <a:endParaRPr lang="it-IT" sz="140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ar-AE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𝐺𝑉</m:t>
                        </m:r>
                        <m:r>
                          <a:rPr lang="it-IT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</m:oMath>
                </a14:m>
                <a:r>
                  <a:rPr lang="ar-AE" sz="1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15</m:t>
                    </m:r>
                    <m:r>
                      <a:rPr lang="it-IT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2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V  (teorico)</a:t>
                </a:r>
              </a:p>
              <a:p>
                <a:pPr marL="0" indent="0">
                  <a:buNone/>
                </a:pPr>
                <a:endParaRPr lang="it-IT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sz="1600" dirty="0">
                  <a:solidFill>
                    <a:schemeClr val="tx1"/>
                  </a:solidFill>
                </a:endParaRPr>
              </a:p>
              <a:p>
                <a:r>
                  <a:rPr lang="it-IT" sz="1200" dirty="0">
                    <a:solidFill>
                      <a:schemeClr val="tx1"/>
                    </a:solidFill>
                  </a:rPr>
                  <a:t>I valori di</a:t>
                </a:r>
                <a:r>
                  <a:rPr lang="ar-AE" sz="1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ar-AE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𝐺𝑉</m:t>
                    </m:r>
                    <m:r>
                      <a:rPr lang="it-IT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ar-AE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200" dirty="0">
                    <a:solidFill>
                      <a:schemeClr val="tx1"/>
                    </a:solidFill>
                  </a:rPr>
                  <a:t>ottenuti in simulazione consentono di mantenere i MOS in </a:t>
                </a:r>
                <a:r>
                  <a:rPr lang="it-IT" sz="1200" dirty="0" err="1">
                    <a:solidFill>
                      <a:schemeClr val="tx1"/>
                    </a:solidFill>
                  </a:rPr>
                  <a:t>f.i</a:t>
                </a:r>
                <a:endParaRPr lang="it-IT" sz="1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it-IT" sz="1200" dirty="0">
                    <a:solidFill>
                      <a:schemeClr val="tx1"/>
                    </a:solidFill>
                  </a:rPr>
                  <a:t>    garantendo un guadagno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ar-AE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𝐴</m:t>
                        </m:r>
                      </m:e>
                      <m:sub>
                        <m:r>
                          <a:rPr lang="ar-AE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𝑑𝑑</m:t>
                        </m:r>
                      </m:sub>
                    </m:sSub>
                    <m:d>
                      <m:dPr>
                        <m:ctrlPr>
                          <a:rPr lang="ar-AE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ar-AE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0</m:t>
                        </m:r>
                      </m:e>
                    </m:d>
                    <m:r>
                      <a:rPr lang="ar-AE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it-IT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88</m:t>
                    </m:r>
                    <m:r>
                      <a:rPr lang="it-IT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.</m:t>
                    </m:r>
                    <m:r>
                      <a:rPr lang="it-IT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30</m:t>
                    </m:r>
                    <m:r>
                      <a:rPr lang="it-IT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m:rPr>
                        <m:sty m:val="p"/>
                      </m:rPr>
                      <a:rPr lang="it-IT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dB</m:t>
                    </m:r>
                  </m:oMath>
                </a14:m>
                <a:r>
                  <a:rPr lang="it-IT" sz="1200" dirty="0">
                    <a:solidFill>
                      <a:schemeClr val="tx1"/>
                    </a:solidFill>
                  </a:rPr>
                  <a:t>   ( &gt;86 dB da specifiche)</a:t>
                </a:r>
              </a:p>
              <a:p>
                <a:r>
                  <a:rPr lang="it-IT" sz="1200" dirty="0">
                    <a:solidFill>
                      <a:schemeClr val="tx1"/>
                    </a:solidFill>
                  </a:rPr>
                  <a:t>I valori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>
                            <m:r>
                              <a:rPr lang="it-IT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sub>
                    </m:sSub>
                    <m:r>
                      <a:rPr lang="it-IT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200" dirty="0">
                    <a:solidFill>
                      <a:schemeClr val="tx1"/>
                    </a:solidFill>
                  </a:rPr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>
                            <m:r>
                              <a:rPr lang="it-IT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sub>
                    </m:sSub>
                    <m:r>
                      <a:rPr lang="it-IT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200" dirty="0">
                    <a:solidFill>
                      <a:schemeClr val="tx1"/>
                    </a:solidFill>
                  </a:rPr>
                  <a:t>dipendono da </a:t>
                </a:r>
                <a14:m>
                  <m:oMath xmlns:m="http://schemas.openxmlformats.org/officeDocument/2006/math">
                    <m:r>
                      <a:rPr lang="ar-AE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𝐺𝑉</m:t>
                    </m:r>
                    <m:r>
                      <a:rPr lang="it-IT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it-IT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200" dirty="0">
                    <a:solidFill>
                      <a:schemeClr val="tx1"/>
                    </a:solidFill>
                  </a:rPr>
                  <a:t>.  Si ottiene: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>
                            <m:r>
                              <a:rPr lang="it-IT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sub>
                    </m:sSub>
                    <m:r>
                      <a:rPr lang="it-IT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it-IT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007</m:t>
                    </m:r>
                    <m:r>
                      <a:rPr lang="it-IT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it-IT" sz="1200" b="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it-IT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𝐼𝐶𝑀</m:t>
                            </m:r>
                          </m:e>
                          <m:sub>
                            <m:r>
                              <a:rPr lang="it-IT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sub>
                    </m:sSub>
                    <m:r>
                      <a:rPr lang="it-IT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237</m:t>
                    </m:r>
                    <m:r>
                      <a:rPr lang="it-IT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it-IT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0F4F028C-BAF4-448F-9075-E4787BF026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0950" y="1709928"/>
                <a:ext cx="9310370" cy="4827989"/>
              </a:xfrm>
              <a:blipFill>
                <a:blip r:embed="rId2"/>
                <a:stretch>
                  <a:fillRect t="-49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ottotitolo 2">
            <a:extLst>
              <a:ext uri="{FF2B5EF4-FFF2-40B4-BE49-F238E27FC236}">
                <a16:creationId xmlns:a16="http://schemas.microsoft.com/office/drawing/2014/main" id="{5C3A6BD2-06B4-474E-B5AA-18B9AA2265CB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6411722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ella 9">
                <a:extLst>
                  <a:ext uri="{FF2B5EF4-FFF2-40B4-BE49-F238E27FC236}">
                    <a16:creationId xmlns:a16="http://schemas.microsoft.com/office/drawing/2014/main" id="{E6E84254-ADF6-480E-96F4-612020D8C6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1688757"/>
                  </p:ext>
                </p:extLst>
              </p:nvPr>
            </p:nvGraphicFramePr>
            <p:xfrm>
              <a:off x="1263142" y="3043429"/>
              <a:ext cx="8127999" cy="160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9096">
                      <a:extLst>
                        <a:ext uri="{9D8B030D-6E8A-4147-A177-3AD203B41FA5}">
                          <a16:colId xmlns:a16="http://schemas.microsoft.com/office/drawing/2014/main" val="689287310"/>
                        </a:ext>
                      </a:extLst>
                    </a:gridCol>
                    <a:gridCol w="657126">
                      <a:extLst>
                        <a:ext uri="{9D8B030D-6E8A-4147-A177-3AD203B41FA5}">
                          <a16:colId xmlns:a16="http://schemas.microsoft.com/office/drawing/2014/main" val="1802505766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559776546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514583897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1778491583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365437626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558115412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493474906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050290101"/>
                        </a:ext>
                      </a:extLst>
                    </a:gridCol>
                  </a:tblGrid>
                  <a:tr h="321440">
                    <a:tc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MB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M1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M2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M3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M4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M5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M6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M7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6193751"/>
                      </a:ext>
                    </a:extLst>
                  </a:tr>
                  <a:tr h="317467">
                    <a:tc>
                      <a:txBody>
                        <a:bodyPr/>
                        <a:lstStyle/>
                        <a:p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ar-AE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𝐺𝑉</m:t>
                                  </m:r>
                                  <m:r>
                                    <a:rPr lang="it-IT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</m:d>
                            </m:oMath>
                          </a14:m>
                          <a:r>
                            <a:rPr lang="it-IT" sz="1400" dirty="0"/>
                            <a:t> </a:t>
                          </a:r>
                          <a:r>
                            <a:rPr kumimoji="0" lang="it-IT" sz="1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[V]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700" dirty="0"/>
                            <a:t>SIMULATA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0.185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0.186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0.186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0.187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0.187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0.185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0.187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0.185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1888097"/>
                      </a:ext>
                    </a:extLst>
                  </a:tr>
                  <a:tr h="35274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ar-AE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𝐷𝑆</m:t>
                                  </m:r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it-IT" sz="1000" dirty="0">
                              <a:solidFill>
                                <a:schemeClr val="tx1"/>
                              </a:solidFill>
                            </a:rPr>
                            <a:t>[µA]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700" dirty="0"/>
                            <a:t>SIMULATA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10.18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200" dirty="0"/>
                            <a:t>10.18</a:t>
                          </a:r>
                        </a:p>
                        <a:p>
                          <a:endParaRPr lang="it-IT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200" dirty="0"/>
                            <a:t>10.18</a:t>
                          </a:r>
                        </a:p>
                        <a:p>
                          <a:endParaRPr lang="it-IT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200" dirty="0"/>
                            <a:t>10.18</a:t>
                          </a:r>
                        </a:p>
                        <a:p>
                          <a:endParaRPr lang="it-IT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20.35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20.43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20.43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4244801"/>
                      </a:ext>
                    </a:extLst>
                  </a:tr>
                  <a:tr h="31746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ar-AE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it-IT" sz="1000" dirty="0">
                              <a:solidFill>
                                <a:schemeClr val="tx1"/>
                              </a:solidFill>
                            </a:rPr>
                            <a:t>[µA]</a:t>
                          </a:r>
                          <a:endParaRPr lang="it-IT" sz="1400" dirty="0"/>
                        </a:p>
                        <a:p>
                          <a:r>
                            <a:rPr lang="it-IT" sz="700" dirty="0"/>
                            <a:t>IMPOSTA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23425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ella 9">
                <a:extLst>
                  <a:ext uri="{FF2B5EF4-FFF2-40B4-BE49-F238E27FC236}">
                    <a16:creationId xmlns:a16="http://schemas.microsoft.com/office/drawing/2014/main" id="{E6E84254-ADF6-480E-96F4-612020D8C6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1688757"/>
                  </p:ext>
                </p:extLst>
              </p:nvPr>
            </p:nvGraphicFramePr>
            <p:xfrm>
              <a:off x="1263142" y="3043429"/>
              <a:ext cx="8127999" cy="160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9096">
                      <a:extLst>
                        <a:ext uri="{9D8B030D-6E8A-4147-A177-3AD203B41FA5}">
                          <a16:colId xmlns:a16="http://schemas.microsoft.com/office/drawing/2014/main" val="689287310"/>
                        </a:ext>
                      </a:extLst>
                    </a:gridCol>
                    <a:gridCol w="657126">
                      <a:extLst>
                        <a:ext uri="{9D8B030D-6E8A-4147-A177-3AD203B41FA5}">
                          <a16:colId xmlns:a16="http://schemas.microsoft.com/office/drawing/2014/main" val="1802505766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559776546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514583897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1778491583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365437626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558115412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493474906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050290101"/>
                        </a:ext>
                      </a:extLst>
                    </a:gridCol>
                  </a:tblGrid>
                  <a:tr h="321440">
                    <a:tc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MB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M1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M2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M3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M4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M5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M6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solidFill>
                                <a:schemeClr val="tx1"/>
                              </a:solidFill>
                            </a:rPr>
                            <a:t>M7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6193751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529" t="-80597" r="-607937" b="-21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0.185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0.186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0.186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0.187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0.187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0.185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0.187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0.185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188809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529" t="-161333" r="-607937" b="-9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10.18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200" dirty="0"/>
                            <a:t>10.18</a:t>
                          </a:r>
                        </a:p>
                        <a:p>
                          <a:endParaRPr lang="it-IT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200" dirty="0"/>
                            <a:t>10.18</a:t>
                          </a:r>
                        </a:p>
                        <a:p>
                          <a:endParaRPr lang="it-IT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200" dirty="0"/>
                            <a:t>10.18</a:t>
                          </a:r>
                        </a:p>
                        <a:p>
                          <a:endParaRPr lang="it-IT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20.35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20.43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20.43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4244801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529" t="-288235" r="-607937" b="-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23425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Sottotitolo 2">
            <a:extLst>
              <a:ext uri="{FF2B5EF4-FFF2-40B4-BE49-F238E27FC236}">
                <a16:creationId xmlns:a16="http://schemas.microsoft.com/office/drawing/2014/main" id="{29257CAC-B20F-4A18-A0F5-6F954DF331A9}"/>
              </a:ext>
            </a:extLst>
          </p:cNvPr>
          <p:cNvSpPr txBox="1">
            <a:spLocks/>
          </p:cNvSpPr>
          <p:nvPr/>
        </p:nvSpPr>
        <p:spPr>
          <a:xfrm>
            <a:off x="1250950" y="1102592"/>
            <a:ext cx="6411722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POLARIZZAZIONE</a:t>
            </a:r>
          </a:p>
        </p:txBody>
      </p:sp>
    </p:spTree>
    <p:extLst>
      <p:ext uri="{BB962C8B-B14F-4D97-AF65-F5344CB8AC3E}">
        <p14:creationId xmlns:p14="http://schemas.microsoft.com/office/powerpoint/2010/main" val="20326639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32065"/>
          </a:xfrm>
        </p:spPr>
        <p:txBody>
          <a:bodyPr>
            <a:normAutofit/>
          </a:bodyPr>
          <a:lstStyle/>
          <a:p>
            <a:r>
              <a:rPr lang="it-IT" cap="none" dirty="0"/>
              <a:t>Risultati Simulazione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A2B9E5B8-F43F-4AA2-90CC-6071C9BC8B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0950" y="1984249"/>
                <a:ext cx="10178322" cy="3593591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it-IT" dirty="0">
                    <a:solidFill>
                      <a:schemeClr val="tx1"/>
                    </a:solidFill>
                  </a:rPr>
                  <a:t>La potenza inizialmente stimata è di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=165µ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it-I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it-IT" dirty="0">
                    <a:solidFill>
                      <a:schemeClr val="tx1"/>
                    </a:solidFill>
                  </a:rPr>
                  <a:t>Considerando i valori di corrente ottenuti dalla simulazione si ricalcola la potenza assorbita dal circuito</a:t>
                </a:r>
                <a:endParaRPr lang="it-IT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it-IT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𝐷𝐷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𝑀𝐵</m:t>
                              </m:r>
                            </m:sub>
                          </m:s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=3.3 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d>
                        <m:d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10+20.4+20.4</m:t>
                          </m:r>
                        </m:e>
                      </m:d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µ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=167.6µ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it-IT" b="0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Questo valore risulta maggiore (coerentemente con le aspettative) a causa dei rapporti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approssimati per eccesso</a:t>
                </a: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b="0" dirty="0">
                    <a:solidFill>
                      <a:schemeClr val="tx1"/>
                    </a:solidFill>
                  </a:rPr>
                  <a:t>Il valore è al di sotto dei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200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µ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it-IT" b="0" dirty="0">
                    <a:solidFill>
                      <a:schemeClr val="tx1"/>
                    </a:solidFill>
                  </a:rPr>
                  <a:t>  imposti dalle specifiche </a:t>
                </a:r>
              </a:p>
              <a:p>
                <a:endParaRPr lang="it-IT" b="0" dirty="0"/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A2B9E5B8-F43F-4AA2-90CC-6071C9BC8B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0950" y="1984249"/>
                <a:ext cx="10178322" cy="3593591"/>
              </a:xfrm>
              <a:blipFill>
                <a:blip r:embed="rId2"/>
                <a:stretch>
                  <a:fillRect l="-539" t="-1019" b="-15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ottotitolo 2">
            <a:extLst>
              <a:ext uri="{FF2B5EF4-FFF2-40B4-BE49-F238E27FC236}">
                <a16:creationId xmlns:a16="http://schemas.microsoft.com/office/drawing/2014/main" id="{5C3A6BD2-06B4-474E-B5AA-18B9AA2265CB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6411722" cy="467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CONSUMO DI POTENZA</a:t>
            </a:r>
          </a:p>
        </p:txBody>
      </p:sp>
    </p:spTree>
    <p:extLst>
      <p:ext uri="{BB962C8B-B14F-4D97-AF65-F5344CB8AC3E}">
        <p14:creationId xmlns:p14="http://schemas.microsoft.com/office/powerpoint/2010/main" val="3298222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16A7F6-BCDE-4DF2-928E-E9100381D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499" y="643467"/>
            <a:ext cx="11532725" cy="4584314"/>
          </a:xfrm>
        </p:spPr>
        <p:txBody>
          <a:bodyPr anchor="b">
            <a:normAutofit/>
          </a:bodyPr>
          <a:lstStyle/>
          <a:p>
            <a:r>
              <a:rPr lang="it-IT" sz="80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CARATTERISTICHE</a:t>
            </a:r>
            <a:br>
              <a:rPr lang="it-IT" sz="80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it-IT" sz="80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MOS</a:t>
            </a:r>
            <a:endParaRPr lang="it-IT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0973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32065"/>
          </a:xfrm>
        </p:spPr>
        <p:txBody>
          <a:bodyPr>
            <a:normAutofit/>
          </a:bodyPr>
          <a:lstStyle/>
          <a:p>
            <a:r>
              <a:rPr lang="it-IT" cap="none" dirty="0"/>
              <a:t>Risultati Simulazione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F4F028C-BAF4-448F-9075-E4787BF02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950" y="1952566"/>
            <a:ext cx="9310370" cy="300151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5C3A6BD2-06B4-474E-B5AA-18B9AA2265CB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8816686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GUADAGNO DI MODO DIFFERENZIALE  E MARGINE DI FASE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5F48CBAA-A8CD-4F20-BB95-3DB9CFD89E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0950" y="1838068"/>
                <a:ext cx="9310370" cy="30015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t-IT" sz="1600" dirty="0">
                    <a:solidFill>
                      <a:schemeClr val="tx1"/>
                    </a:solidFill>
                  </a:rPr>
                  <a:t>Il guadagno simulato (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88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.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57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𝑑𝐵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) è leggermente superiore a quello stimato (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88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.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30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𝑑𝐵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</m:oMath>
                </a14:m>
                <a:endParaRPr lang="it-IT" sz="1600" dirty="0">
                  <a:solidFill>
                    <a:schemeClr val="tx1"/>
                  </a:solidFill>
                  <a:cs typeface="Arial"/>
                </a:endParaRPr>
              </a:p>
              <a:p>
                <a:r>
                  <a:rPr lang="it-IT" sz="1600" dirty="0">
                    <a:solidFill>
                      <a:schemeClr val="tx1"/>
                    </a:solidFill>
                  </a:rPr>
                  <a:t>Il margine di fase risultante dalla simulazione (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8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6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.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65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°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) è superiore a quello stimato (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80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.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00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°)</m:t>
                    </m:r>
                  </m:oMath>
                </a14:m>
                <a:endParaRPr lang="it-IT" dirty="0"/>
              </a:p>
              <a:p>
                <a:endParaRPr lang="it-IT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5F48CBAA-A8CD-4F20-BB95-3DB9CFD89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950" y="1838068"/>
                <a:ext cx="9310370" cy="3001518"/>
              </a:xfrm>
              <a:prstGeom prst="rect">
                <a:avLst/>
              </a:prstGeom>
              <a:blipFill>
                <a:blip r:embed="rId2"/>
                <a:stretch>
                  <a:fillRect l="-262" t="-4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>
            <a:extLst>
              <a:ext uri="{FF2B5EF4-FFF2-40B4-BE49-F238E27FC236}">
                <a16:creationId xmlns:a16="http://schemas.microsoft.com/office/drawing/2014/main" id="{1FBAC6D3-4DD5-41B2-A529-F14C2735A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290" y="2678590"/>
            <a:ext cx="8930640" cy="3671114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D60F6F86-F65F-4E37-A8C2-E760B75E2FB6}"/>
              </a:ext>
            </a:extLst>
          </p:cNvPr>
          <p:cNvSpPr/>
          <p:nvPr/>
        </p:nvSpPr>
        <p:spPr>
          <a:xfrm>
            <a:off x="2202654" y="3604418"/>
            <a:ext cx="854871" cy="2746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050" dirty="0">
                <a:latin typeface="Roboto" pitchFamily="2" charset="0"/>
                <a:ea typeface="Roboto" pitchFamily="2" charset="0"/>
              </a:rPr>
              <a:t>= 88.30 dB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2032D35-4A75-423B-9EA6-F0259E5BDEBD}"/>
              </a:ext>
            </a:extLst>
          </p:cNvPr>
          <p:cNvSpPr txBox="1"/>
          <p:nvPr/>
        </p:nvSpPr>
        <p:spPr>
          <a:xfrm>
            <a:off x="9317736" y="2249424"/>
            <a:ext cx="22677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cs typeface="Arial"/>
                <a:sym typeface="Wingdings" panose="05000000000000000000" pitchFamily="2" charset="2"/>
              </a:rPr>
              <a:t> sottostimato effetto dello zero</a:t>
            </a:r>
            <a:endParaRPr lang="it-IT" sz="11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74200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32065"/>
          </a:xfrm>
        </p:spPr>
        <p:txBody>
          <a:bodyPr>
            <a:normAutofit/>
          </a:bodyPr>
          <a:lstStyle/>
          <a:p>
            <a:r>
              <a:rPr lang="it-IT" cap="none" dirty="0"/>
              <a:t>Risultati Simulazione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F4F028C-BAF4-448F-9075-E4787BF02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950" y="1952566"/>
            <a:ext cx="9310370" cy="300151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5C3A6BD2-06B4-474E-B5AA-18B9AA2265CB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6411722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OPEN LOOP VS CLOSED LOOP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5F48CBAA-A8CD-4F20-BB95-3DB9CFD89E78}"/>
              </a:ext>
            </a:extLst>
          </p:cNvPr>
          <p:cNvSpPr txBox="1">
            <a:spLocks/>
          </p:cNvSpPr>
          <p:nvPr/>
        </p:nvSpPr>
        <p:spPr>
          <a:xfrm>
            <a:off x="1250950" y="2136486"/>
            <a:ext cx="9310370" cy="564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pPr marL="0" indent="0">
              <a:buFont typeface="Arial" panose="020B0604020202020204" pitchFamily="34" charset="0"/>
              <a:buNone/>
            </a:pPr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7" name="Immagine 6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338B53CA-F88C-4EE2-9A23-F4A9D1490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950" y="2003366"/>
            <a:ext cx="10166570" cy="432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392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32065"/>
          </a:xfrm>
        </p:spPr>
        <p:txBody>
          <a:bodyPr>
            <a:normAutofit/>
          </a:bodyPr>
          <a:lstStyle/>
          <a:p>
            <a:r>
              <a:rPr lang="it-IT" cap="none" dirty="0"/>
              <a:t>Risultati Simulazione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F4F028C-BAF4-448F-9075-E4787BF02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950" y="1952566"/>
            <a:ext cx="9310370" cy="300151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5C3A6BD2-06B4-474E-B5AA-18B9AA2265CB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6411722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GUADAGNO DI MODO COMUNE  E  CMRR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5F48CBAA-A8CD-4F20-BB95-3DB9CFD89E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0950" y="1670050"/>
                <a:ext cx="9310370" cy="30015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t-IT" sz="1600" dirty="0">
                    <a:solidFill>
                      <a:schemeClr val="tx1"/>
                    </a:solidFill>
                  </a:rPr>
                  <a:t>Il guadagno di modo comune (LF) risultante è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−9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.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485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𝑑𝐵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  <a:cs typeface="Arial"/>
                  </a:rPr>
                  <a:t> contro i </a:t>
                </a:r>
                <a14:m>
                  <m:oMath xmlns:m="http://schemas.openxmlformats.org/officeDocument/2006/math">
                    <m:r>
                      <a:rPr lang="it-IT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−28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.1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𝑑𝐵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  <a:cs typeface="Arial"/>
                  </a:rPr>
                  <a:t> stimati </a:t>
                </a:r>
              </a:p>
              <a:p>
                <a:r>
                  <a:rPr lang="it-IT" sz="1600" dirty="0">
                    <a:solidFill>
                      <a:schemeClr val="tx1"/>
                    </a:solidFill>
                    <a:cs typeface="Arial"/>
                  </a:rPr>
                  <a:t>La reiezione di modo comune risultante è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9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8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.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0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5 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𝑑𝐵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  <a:cs typeface="Arial"/>
                  </a:rPr>
                  <a:t> contro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116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𝑑𝐵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  <a:cs typeface="Arial"/>
                  </a:rPr>
                  <a:t> stimati</a:t>
                </a:r>
              </a:p>
              <a:p>
                <a:endParaRPr lang="it-IT" sz="1600" dirty="0">
                  <a:solidFill>
                    <a:schemeClr val="tx1"/>
                  </a:solidFill>
                  <a:cs typeface="Arial"/>
                </a:endParaRPr>
              </a:p>
              <a:p>
                <a:pPr marL="0" indent="0">
                  <a:buNone/>
                </a:pPr>
                <a:endParaRPr lang="it-IT" dirty="0"/>
              </a:p>
              <a:p>
                <a:endParaRPr lang="it-IT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5F48CBAA-A8CD-4F20-BB95-3DB9CFD89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950" y="1670050"/>
                <a:ext cx="9310370" cy="3001518"/>
              </a:xfrm>
              <a:prstGeom prst="rect">
                <a:avLst/>
              </a:prstGeom>
              <a:blipFill>
                <a:blip r:embed="rId2"/>
                <a:stretch>
                  <a:fillRect l="-262" t="-4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magine 8" descr="Immagine che contiene mappa, sedendo&#10;&#10;Descrizione generata automaticamente">
            <a:extLst>
              <a:ext uri="{FF2B5EF4-FFF2-40B4-BE49-F238E27FC236}">
                <a16:creationId xmlns:a16="http://schemas.microsoft.com/office/drawing/2014/main" id="{1C19404C-4862-4E25-8101-4E19773A1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950" y="2358966"/>
            <a:ext cx="10343172" cy="439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35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32065"/>
          </a:xfrm>
        </p:spPr>
        <p:txBody>
          <a:bodyPr>
            <a:normAutofit/>
          </a:bodyPr>
          <a:lstStyle/>
          <a:p>
            <a:r>
              <a:rPr lang="it-IT" cap="none" dirty="0"/>
              <a:t>Risultati Simulazione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F4F028C-BAF4-448F-9075-E4787BF02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950" y="1952566"/>
            <a:ext cx="9310370" cy="300151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5C3A6BD2-06B4-474E-B5AA-18B9AA2265CB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6411722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SLEWRATE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5F48CBAA-A8CD-4F20-BB95-3DB9CFD89E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0950" y="1670050"/>
                <a:ext cx="9310370" cy="30015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t-IT" sz="1600" spc="75" dirty="0">
                    <a:solidFill>
                      <a:schemeClr val="tx1"/>
                    </a:solidFill>
                    <a:cs typeface="Arial"/>
                  </a:rPr>
                  <a:t> </a:t>
                </a:r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Slew</a:t>
                </a:r>
                <a:r>
                  <a:rPr lang="it-IT" sz="1600" dirty="0">
                    <a:solidFill>
                      <a:schemeClr val="tx1"/>
                    </a:solidFill>
                  </a:rPr>
                  <a:t> rate a priori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 µ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9.10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𝑝𝐹</m:t>
                        </m:r>
                      </m:e>
                    </m:d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it-IT" sz="1600" i="1" spc="75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𝑆𝑅</m:t>
                    </m:r>
                    <m:r>
                      <a:rPr lang="it-IT" sz="1600" i="1" spc="75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=2.20 </m:t>
                    </m:r>
                    <m:r>
                      <a:rPr lang="it-IT" sz="1600" b="0" i="1" spc="75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𝑉</m:t>
                    </m:r>
                    <m:r>
                      <a:rPr lang="it-IT" sz="1600" b="0" i="1" spc="75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/µ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it-IT" sz="1600" dirty="0">
                  <a:solidFill>
                    <a:schemeClr val="tx1"/>
                  </a:solidFill>
                  <a:cs typeface="Arial"/>
                </a:endParaRPr>
              </a:p>
              <a:p>
                <a:r>
                  <a:rPr lang="it-IT" sz="1600" dirty="0">
                    <a:solidFill>
                      <a:schemeClr val="tx1"/>
                    </a:solidFill>
                    <a:cs typeface="Arial"/>
                  </a:rPr>
                  <a:t>  </a:t>
                </a:r>
                <a:r>
                  <a:rPr lang="it-IT" sz="1600" dirty="0" err="1">
                    <a:solidFill>
                      <a:schemeClr val="tx1"/>
                    </a:solidFill>
                    <a:cs typeface="Arial"/>
                  </a:rPr>
                  <a:t>S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lew</a:t>
                </a:r>
                <a:r>
                  <a:rPr lang="it-IT" sz="1600" dirty="0">
                    <a:solidFill>
                      <a:schemeClr val="tx1"/>
                    </a:solidFill>
                  </a:rPr>
                  <a:t> rate con corrente reale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35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µ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=9.10 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𝑝𝐹</m:t>
                        </m:r>
                      </m:e>
                    </m:d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it-IT" sz="1600" i="1" spc="75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𝑆𝑅</m:t>
                    </m:r>
                    <m:r>
                      <a:rPr lang="it-IT" sz="1600" i="1" spc="75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=2.24 </m:t>
                    </m:r>
                    <m:r>
                      <a:rPr lang="it-IT" sz="1600" i="1" spc="75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𝑉</m:t>
                    </m:r>
                    <m:r>
                      <a:rPr lang="it-IT" sz="1600" i="1" spc="75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/µ</m:t>
                    </m:r>
                    <m:r>
                      <a:rPr lang="it-IT" sz="1600" b="0" i="1" spc="75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𝑠</m:t>
                    </m:r>
                  </m:oMath>
                </a14:m>
                <a:endParaRPr lang="it-IT" dirty="0"/>
              </a:p>
              <a:p>
                <a:r>
                  <a:rPr lang="it-IT" sz="1600" dirty="0"/>
                  <a:t>  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Slew</a:t>
                </a:r>
                <a:r>
                  <a:rPr lang="it-IT" sz="1600" dirty="0">
                    <a:solidFill>
                      <a:schemeClr val="tx1"/>
                    </a:solidFill>
                  </a:rPr>
                  <a:t> rate risultante dalla simulazione  </a:t>
                </a:r>
                <a14:m>
                  <m:oMath xmlns:m="http://schemas.openxmlformats.org/officeDocument/2006/math">
                    <m:r>
                      <a:rPr lang="it-IT" sz="1600" i="1" spc="75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𝑆𝑅</m:t>
                    </m:r>
                    <m:r>
                      <a:rPr lang="it-IT" sz="1600" i="1" spc="75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=2.19 </m:t>
                    </m:r>
                    <m:r>
                      <a:rPr lang="it-IT" sz="1600" i="1" spc="75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𝑉</m:t>
                    </m:r>
                    <m:r>
                      <a:rPr lang="it-IT" sz="1600" i="1" spc="75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/µ</m:t>
                    </m:r>
                    <m:r>
                      <a:rPr lang="it-IT" sz="1600" i="1" spc="75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𝑠</m:t>
                    </m:r>
                  </m:oMath>
                </a14:m>
                <a:endParaRPr lang="it-IT" sz="1600" dirty="0"/>
              </a:p>
              <a:p>
                <a:endParaRPr lang="it-IT" sz="16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5F48CBAA-A8CD-4F20-BB95-3DB9CFD89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950" y="1670050"/>
                <a:ext cx="9310370" cy="3001518"/>
              </a:xfrm>
              <a:prstGeom prst="rect">
                <a:avLst/>
              </a:prstGeom>
              <a:blipFill>
                <a:blip r:embed="rId2"/>
                <a:stretch>
                  <a:fillRect l="-262" t="-4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 descr="Immagine che contiene testo, sedendo&#10;&#10;Descrizione generata automaticamente">
            <a:extLst>
              <a:ext uri="{FF2B5EF4-FFF2-40B4-BE49-F238E27FC236}">
                <a16:creationId xmlns:a16="http://schemas.microsoft.com/office/drawing/2014/main" id="{8CE9F582-DA04-4F5F-8AA2-C4FF84566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949" y="2774602"/>
            <a:ext cx="8627505" cy="36662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E84313A8-39C1-4385-9BAB-560591555CAA}"/>
                  </a:ext>
                </a:extLst>
              </p:cNvPr>
              <p:cNvSpPr/>
              <p:nvPr/>
            </p:nvSpPr>
            <p:spPr>
              <a:xfrm>
                <a:off x="9241918" y="1163830"/>
                <a:ext cx="1125244" cy="610936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pc="75" dirty="0">
                          <a:latin typeface="Cambria Math" panose="02040503050406030204" pitchFamily="18" charset="0"/>
                          <a:cs typeface="Arial"/>
                        </a:rPr>
                        <m:t>𝑆𝑅</m:t>
                      </m:r>
                      <m:r>
                        <a:rPr lang="it-IT" i="1" spc="75" dirty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f>
                        <m:fPr>
                          <m:ctrlPr>
                            <a:rPr lang="it-IT" i="1" spc="75" dirty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 spc="75" dirty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it-IT" i="1" spc="75" dirty="0">
                                  <a:latin typeface="Cambria Math" panose="02040503050406030204" pitchFamily="18" charset="0"/>
                                  <a:cs typeface="Arial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it-IT" i="1" spc="75" dirty="0">
                                  <a:latin typeface="Cambria Math" panose="02040503050406030204" pitchFamily="18" charset="0"/>
                                  <a:cs typeface="Arial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r>
                            <a:rPr lang="it-IT" i="1" spc="75" dirty="0">
                              <a:latin typeface="Cambria Math" panose="02040503050406030204" pitchFamily="18" charset="0"/>
                              <a:cs typeface="Arial"/>
                            </a:rPr>
                            <m:t>𝐶𝑐</m:t>
                          </m:r>
                        </m:den>
                      </m:f>
                    </m:oMath>
                  </m:oMathPara>
                </a14:m>
                <a:endParaRPr lang="it-IT" dirty="0">
                  <a:cs typeface="Arial"/>
                </a:endParaRPr>
              </a:p>
            </p:txBody>
          </p:sp>
        </mc:Choice>
        <mc:Fallback xmlns="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E84313A8-39C1-4385-9BAB-560591555C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1918" y="1163830"/>
                <a:ext cx="1125244" cy="610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88175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32065"/>
          </a:xfrm>
        </p:spPr>
        <p:txBody>
          <a:bodyPr>
            <a:normAutofit/>
          </a:bodyPr>
          <a:lstStyle/>
          <a:p>
            <a:r>
              <a:rPr lang="it-IT" cap="none" dirty="0"/>
              <a:t>Risultati Simulazione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F4F028C-BAF4-448F-9075-E4787BF02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950" y="1952566"/>
            <a:ext cx="9310370" cy="300151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5C3A6BD2-06B4-474E-B5AA-18B9AA2265CB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6411722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RISPOSTA NEL TEMPO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5F48CBAA-A8CD-4F20-BB95-3DB9CFD89E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0950" y="1670050"/>
                <a:ext cx="9310370" cy="30015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t-IT" sz="1600" dirty="0">
                    <a:solidFill>
                      <a:schemeClr val="tx1"/>
                    </a:solidFill>
                  </a:rPr>
                  <a:t>Ingresso differenziale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t-IT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𝑖𝑑</m:t>
                            </m:r>
                          </m:sub>
                        </m:sSub>
                        <m:r>
                          <a:rPr lang="it-IT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m:rPr>
                            <m:sty m:val="p"/>
                          </m:rPr>
                          <a:rPr lang="it-IT" sz="160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it-IT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l-G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nor/>
                          </m:rPr>
                          <a:rPr lang="it-IT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25∗</m:t>
                        </m:r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fName>
                      <m:e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it-IT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µ</m:t>
                        </m:r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endParaRPr lang="it-IT" sz="1600" dirty="0">
                  <a:solidFill>
                    <a:schemeClr val="tx1"/>
                  </a:solidFill>
                  <a:cs typeface="Arial"/>
                </a:endParaRPr>
              </a:p>
              <a:p>
                <a:r>
                  <a:rPr lang="it-IT" sz="1600" dirty="0">
                    <a:solidFill>
                      <a:schemeClr val="tx1"/>
                    </a:solidFill>
                    <a:cs typeface="Arial"/>
                  </a:rPr>
                  <a:t>Segnale di uscita con ampiezza </a:t>
                </a:r>
                <a14:m>
                  <m:oMath xmlns:m="http://schemas.openxmlformats.org/officeDocument/2006/math"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5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0.25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𝑚𝑉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 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  <a:cs typeface="Arial"/>
                    <a:sym typeface="Wingdings" panose="05000000000000000000" pitchFamily="2" charset="2"/>
                  </a:rPr>
                  <a:t> Guadagno calcolato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𝐴</m:t>
                        </m:r>
                      </m:e>
                      <m:sub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𝑑𝑑</m:t>
                        </m:r>
                      </m:sub>
                    </m:sSub>
                    <m:d>
                      <m:d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l-G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it-IT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25</m:t>
                        </m:r>
                      </m:e>
                    </m:d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93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.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98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𝑑𝐵</m:t>
                    </m:r>
                  </m:oMath>
                </a14:m>
                <a:endParaRPr lang="it-IT" sz="1600" dirty="0">
                  <a:solidFill>
                    <a:schemeClr val="tx1"/>
                  </a:solidFill>
                  <a:cs typeface="Arial"/>
                </a:endParaRPr>
              </a:p>
              <a:p>
                <a:endParaRPr lang="it-IT" sz="1600" dirty="0">
                  <a:solidFill>
                    <a:schemeClr val="tx1"/>
                  </a:solidFill>
                  <a:cs typeface="Arial"/>
                </a:endParaRPr>
              </a:p>
              <a:p>
                <a:pPr marL="0" indent="0">
                  <a:buNone/>
                </a:pPr>
                <a:endParaRPr lang="it-IT" dirty="0"/>
              </a:p>
              <a:p>
                <a:endParaRPr lang="it-IT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5F48CBAA-A8CD-4F20-BB95-3DB9CFD89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950" y="1670050"/>
                <a:ext cx="9310370" cy="3001518"/>
              </a:xfrm>
              <a:prstGeom prst="rect">
                <a:avLst/>
              </a:prstGeom>
              <a:blipFill>
                <a:blip r:embed="rId2"/>
                <a:stretch>
                  <a:fillRect l="-262" t="-4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 descr="Immagine che contiene torta, luce, largo, decorato&#10;&#10;Descrizione generata automaticamente">
            <a:extLst>
              <a:ext uri="{FF2B5EF4-FFF2-40B4-BE49-F238E27FC236}">
                <a16:creationId xmlns:a16="http://schemas.microsoft.com/office/drawing/2014/main" id="{0E43660B-0345-4139-9FAD-E00C0374E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950" y="2418195"/>
            <a:ext cx="9954768" cy="4172172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21998D41-CF39-4E04-B911-3E4DBDF331CF}"/>
              </a:ext>
            </a:extLst>
          </p:cNvPr>
          <p:cNvSpPr/>
          <p:nvPr/>
        </p:nvSpPr>
        <p:spPr>
          <a:xfrm>
            <a:off x="9192553" y="1952566"/>
            <a:ext cx="3048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000" b="1" dirty="0">
                <a:solidFill>
                  <a:srgbClr val="FF0000"/>
                </a:solidFill>
                <a:cs typeface="Arial"/>
                <a:sym typeface="Wingdings" panose="05000000000000000000" pitchFamily="2" charset="2"/>
              </a:rPr>
              <a:t>*</a:t>
            </a:r>
            <a:endParaRPr lang="it-IT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5699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32065"/>
          </a:xfrm>
        </p:spPr>
        <p:txBody>
          <a:bodyPr>
            <a:normAutofit/>
          </a:bodyPr>
          <a:lstStyle/>
          <a:p>
            <a:r>
              <a:rPr lang="it-IT" cap="none" dirty="0"/>
              <a:t>Conclusioni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F4F028C-BAF4-448F-9075-E4787BF02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950" y="1952566"/>
            <a:ext cx="9310370" cy="300151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5C3A6BD2-06B4-474E-B5AA-18B9AA2265CB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6411722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CONFRONTO RISULTATI 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06B7963B-CF74-4F85-9024-753220E1A949}"/>
              </a:ext>
            </a:extLst>
          </p:cNvPr>
          <p:cNvSpPr txBox="1">
            <a:spLocks/>
          </p:cNvSpPr>
          <p:nvPr/>
        </p:nvSpPr>
        <p:spPr>
          <a:xfrm>
            <a:off x="1250950" y="1638182"/>
            <a:ext cx="9310370" cy="1476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>
                <a:solidFill>
                  <a:schemeClr val="tx1"/>
                </a:solidFill>
                <a:cs typeface="Arial"/>
              </a:rPr>
              <a:t>I risultati simulati rientrano correttamente nelle specifiche assegnate pur discostandosi da quelli stimati.</a:t>
            </a:r>
          </a:p>
          <a:p>
            <a:r>
              <a:rPr lang="it-IT" sz="1800" dirty="0">
                <a:solidFill>
                  <a:schemeClr val="tx1"/>
                </a:solidFill>
                <a:cs typeface="Arial"/>
              </a:rPr>
              <a:t>Questo può essere dovuto ad approssimazioni numeriche, discrepanze fra i modelli </a:t>
            </a:r>
          </a:p>
          <a:p>
            <a:pPr marL="0" indent="0">
              <a:buNone/>
            </a:pPr>
            <a:endParaRPr lang="it-IT" sz="1800" dirty="0"/>
          </a:p>
          <a:p>
            <a:endParaRPr lang="it-IT" sz="1800" dirty="0"/>
          </a:p>
          <a:p>
            <a:pPr marL="0" indent="0">
              <a:buFont typeface="Arial" panose="020B0604020202020204" pitchFamily="34" charset="0"/>
              <a:buNone/>
            </a:pPr>
            <a:endParaRPr lang="it-IT" sz="1800" dirty="0"/>
          </a:p>
          <a:p>
            <a:endParaRPr lang="it-IT" sz="1800" dirty="0"/>
          </a:p>
          <a:p>
            <a:endParaRPr lang="it-IT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a 7">
                <a:extLst>
                  <a:ext uri="{FF2B5EF4-FFF2-40B4-BE49-F238E27FC236}">
                    <a16:creationId xmlns:a16="http://schemas.microsoft.com/office/drawing/2014/main" id="{0A7B72EC-D267-4177-BDED-D6C0935E0A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8214455"/>
                  </p:ext>
                </p:extLst>
              </p:nvPr>
            </p:nvGraphicFramePr>
            <p:xfrm>
              <a:off x="1250950" y="3114616"/>
              <a:ext cx="9810751" cy="31544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86075">
                      <a:extLst>
                        <a:ext uri="{9D8B030D-6E8A-4147-A177-3AD203B41FA5}">
                          <a16:colId xmlns:a16="http://schemas.microsoft.com/office/drawing/2014/main" val="2698551666"/>
                        </a:ext>
                      </a:extLst>
                    </a:gridCol>
                    <a:gridCol w="2154756">
                      <a:extLst>
                        <a:ext uri="{9D8B030D-6E8A-4147-A177-3AD203B41FA5}">
                          <a16:colId xmlns:a16="http://schemas.microsoft.com/office/drawing/2014/main" val="2305147255"/>
                        </a:ext>
                      </a:extLst>
                    </a:gridCol>
                    <a:gridCol w="2317232">
                      <a:extLst>
                        <a:ext uri="{9D8B030D-6E8A-4147-A177-3AD203B41FA5}">
                          <a16:colId xmlns:a16="http://schemas.microsoft.com/office/drawing/2014/main" val="1125623147"/>
                        </a:ext>
                      </a:extLst>
                    </a:gridCol>
                    <a:gridCol w="2452688">
                      <a:extLst>
                        <a:ext uri="{9D8B030D-6E8A-4147-A177-3AD203B41FA5}">
                          <a16:colId xmlns:a16="http://schemas.microsoft.com/office/drawing/2014/main" val="2433730144"/>
                        </a:ext>
                      </a:extLst>
                    </a:gridCol>
                  </a:tblGrid>
                  <a:tr h="818453">
                    <a:tc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STIMATO</a:t>
                          </a:r>
                        </a:p>
                        <a:p>
                          <a:pPr algn="ctr"/>
                          <a:r>
                            <a:rPr kumimoji="0" lang="it-IT" sz="11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(GVO=0.15 V)</a:t>
                          </a:r>
                          <a:endParaRPr lang="it-I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it-IT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STIMATO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it-IT" sz="11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(GVO=0.186 V)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it-IT" sz="11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(I</a:t>
                          </a:r>
                          <a:r>
                            <a:rPr kumimoji="0" lang="it-IT" sz="1100" b="1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DS</a:t>
                          </a:r>
                          <a:r>
                            <a:rPr kumimoji="0" lang="it-IT" sz="11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effettive)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it-IT" sz="11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SIMULATO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0418460"/>
                      </a:ext>
                    </a:extLst>
                  </a:tr>
                  <a:tr h="372234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ar-AE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𝑑𝑑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ar-AE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  [</m:t>
                                </m:r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𝑉</m:t>
                                </m:r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/</m:t>
                                </m:r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𝑉</m:t>
                                </m:r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40’000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26’015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26’807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6197324"/>
                      </a:ext>
                    </a:extLst>
                  </a:tr>
                  <a:tr h="372234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ar-AE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𝑑𝑑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ar-AE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  [</m:t>
                                </m:r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𝑑𝐵</m:t>
                                </m:r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92.04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88.30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88.57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6749653"/>
                      </a:ext>
                    </a:extLst>
                  </a:tr>
                  <a:tr h="37223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𝑃𝑀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   [°]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86.65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4283425"/>
                      </a:ext>
                    </a:extLst>
                  </a:tr>
                  <a:tr h="372234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𝐶𝑀𝑅𝑅</m:t>
                                </m:r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  [</m:t>
                                </m:r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𝑑𝐵</m:t>
                                </m:r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98.05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5420729"/>
                      </a:ext>
                    </a:extLst>
                  </a:tr>
                  <a:tr h="42462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𝑆𝑅</m:t>
                                </m:r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   [</m:t>
                                </m:r>
                                <m:r>
                                  <a:rPr lang="it-IT" sz="1800" b="0" i="1" spc="75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𝑉</m:t>
                                </m:r>
                                <m:r>
                                  <a:rPr lang="it-IT" sz="1800" b="0" i="1" spc="75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/µ</m:t>
                                </m:r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2.19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3833772"/>
                      </a:ext>
                    </a:extLst>
                  </a:tr>
                  <a:tr h="372234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𝑃𝑜𝑤𝑒𝑟</m:t>
                                </m:r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 </m:t>
                                </m:r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𝑐𝑜𝑛𝑠𝑢𝑚𝑝𝑡𝑖𝑜𝑛</m:t>
                                </m:r>
                                <m:r>
                                  <a:rPr lang="it-IT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  [µ</m:t>
                                </m:r>
                                <m:r>
                                  <a:rPr lang="it-IT" sz="1800" b="0" i="1" spc="75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𝑊</m:t>
                                </m:r>
                                <m:r>
                                  <a:rPr lang="it-IT" sz="1800" b="0" i="1" spc="75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167.57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167.57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70097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a 7">
                <a:extLst>
                  <a:ext uri="{FF2B5EF4-FFF2-40B4-BE49-F238E27FC236}">
                    <a16:creationId xmlns:a16="http://schemas.microsoft.com/office/drawing/2014/main" id="{0A7B72EC-D267-4177-BDED-D6C0935E0A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8214455"/>
                  </p:ext>
                </p:extLst>
              </p:nvPr>
            </p:nvGraphicFramePr>
            <p:xfrm>
              <a:off x="1250950" y="3114616"/>
              <a:ext cx="9810751" cy="31544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86075">
                      <a:extLst>
                        <a:ext uri="{9D8B030D-6E8A-4147-A177-3AD203B41FA5}">
                          <a16:colId xmlns:a16="http://schemas.microsoft.com/office/drawing/2014/main" val="2698551666"/>
                        </a:ext>
                      </a:extLst>
                    </a:gridCol>
                    <a:gridCol w="2154756">
                      <a:extLst>
                        <a:ext uri="{9D8B030D-6E8A-4147-A177-3AD203B41FA5}">
                          <a16:colId xmlns:a16="http://schemas.microsoft.com/office/drawing/2014/main" val="2305147255"/>
                        </a:ext>
                      </a:extLst>
                    </a:gridCol>
                    <a:gridCol w="2317232">
                      <a:extLst>
                        <a:ext uri="{9D8B030D-6E8A-4147-A177-3AD203B41FA5}">
                          <a16:colId xmlns:a16="http://schemas.microsoft.com/office/drawing/2014/main" val="1125623147"/>
                        </a:ext>
                      </a:extLst>
                    </a:gridCol>
                    <a:gridCol w="2452688">
                      <a:extLst>
                        <a:ext uri="{9D8B030D-6E8A-4147-A177-3AD203B41FA5}">
                          <a16:colId xmlns:a16="http://schemas.microsoft.com/office/drawing/2014/main" val="2433730144"/>
                        </a:ext>
                      </a:extLst>
                    </a:gridCol>
                  </a:tblGrid>
                  <a:tr h="868680">
                    <a:tc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STIMATO</a:t>
                          </a:r>
                        </a:p>
                        <a:p>
                          <a:pPr algn="ctr"/>
                          <a:r>
                            <a:rPr kumimoji="0" lang="it-IT" sz="11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(GVO=0.15 V)</a:t>
                          </a:r>
                          <a:endParaRPr lang="it-I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it-IT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STIMATO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it-IT" sz="11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(GVO=0.186 V)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it-IT" sz="11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(I</a:t>
                          </a:r>
                          <a:r>
                            <a:rPr kumimoji="0" lang="it-IT" sz="1100" b="1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DS</a:t>
                          </a:r>
                          <a:r>
                            <a:rPr kumimoji="0" lang="it-IT" sz="11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effettive)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it-IT" sz="11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SIMULATO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0418460"/>
                      </a:ext>
                    </a:extLst>
                  </a:tr>
                  <a:tr h="372234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11" t="-242623" r="-240506" b="-5393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40’000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26’015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26’807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6197324"/>
                      </a:ext>
                    </a:extLst>
                  </a:tr>
                  <a:tr h="372234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11" t="-342623" r="-240506" b="-4393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92.04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88.30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88.57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6749653"/>
                      </a:ext>
                    </a:extLst>
                  </a:tr>
                  <a:tr h="372234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11" t="-435484" r="-240506" b="-33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86.65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4283425"/>
                      </a:ext>
                    </a:extLst>
                  </a:tr>
                  <a:tr h="372234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11" t="-544262" r="-240506" b="-2377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98.05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5420729"/>
                      </a:ext>
                    </a:extLst>
                  </a:tr>
                  <a:tr h="424622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11" t="-561429" r="-240506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2.19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3833772"/>
                      </a:ext>
                    </a:extLst>
                  </a:tr>
                  <a:tr h="372234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11" t="-759016" r="-240506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167.57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167.57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700978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019333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32065"/>
          </a:xfrm>
        </p:spPr>
        <p:txBody>
          <a:bodyPr>
            <a:normAutofit/>
          </a:bodyPr>
          <a:lstStyle/>
          <a:p>
            <a:r>
              <a:rPr lang="it-IT" cap="none" dirty="0"/>
              <a:t>Conclusioni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F4F028C-BAF4-448F-9075-E4787BF02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950" y="1952566"/>
            <a:ext cx="9310370" cy="101923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5C3A6BD2-06B4-474E-B5AA-18B9AA2265CB}"/>
              </a:ext>
            </a:extLst>
          </p:cNvPr>
          <p:cNvSpPr txBox="1">
            <a:spLocks/>
          </p:cNvSpPr>
          <p:nvPr/>
        </p:nvSpPr>
        <p:spPr>
          <a:xfrm>
            <a:off x="1250950" y="1204421"/>
            <a:ext cx="6411722" cy="74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OSSERVAZIONI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06B7963B-CF74-4F85-9024-753220E1A949}"/>
              </a:ext>
            </a:extLst>
          </p:cNvPr>
          <p:cNvSpPr txBox="1">
            <a:spLocks/>
          </p:cNvSpPr>
          <p:nvPr/>
        </p:nvSpPr>
        <p:spPr>
          <a:xfrm>
            <a:off x="1242694" y="1952566"/>
            <a:ext cx="9310370" cy="25350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>
                <a:solidFill>
                  <a:schemeClr val="tx1"/>
                </a:solidFill>
                <a:cs typeface="Arial"/>
              </a:rPr>
              <a:t> Osservando il guadagno ottenuto tramite il confronto ingresso uscita delle simulazioni nel tempo(</a:t>
            </a:r>
            <a:r>
              <a:rPr lang="it-IT" sz="1800" dirty="0" err="1">
                <a:solidFill>
                  <a:schemeClr val="tx1"/>
                </a:solidFill>
                <a:cs typeface="Arial"/>
              </a:rPr>
              <a:t>Transient</a:t>
            </a:r>
            <a:r>
              <a:rPr lang="it-IT" sz="1800" dirty="0">
                <a:solidFill>
                  <a:schemeClr val="tx1"/>
                </a:solidFill>
                <a:cs typeface="Arial"/>
              </a:rPr>
              <a:t>), si nota una discrepanza fra tale guadagno e quello ottenuto con le simulazioni in frequenza (AC </a:t>
            </a:r>
            <a:r>
              <a:rPr lang="it-IT" sz="1800" dirty="0" err="1">
                <a:solidFill>
                  <a:schemeClr val="tx1"/>
                </a:solidFill>
                <a:cs typeface="Arial"/>
              </a:rPr>
              <a:t>sweep</a:t>
            </a:r>
            <a:r>
              <a:rPr lang="it-IT" sz="1800" dirty="0">
                <a:solidFill>
                  <a:schemeClr val="tx1"/>
                </a:solidFill>
                <a:cs typeface="Arial"/>
              </a:rPr>
              <a:t>) </a:t>
            </a:r>
          </a:p>
          <a:p>
            <a:r>
              <a:rPr lang="it-IT" sz="1800" dirty="0">
                <a:solidFill>
                  <a:schemeClr val="tx1"/>
                </a:solidFill>
                <a:cs typeface="Arial"/>
              </a:rPr>
              <a:t>Durante il calcolo dei valori del circuito è stato considerato il guadagno ottenuto con AC </a:t>
            </a:r>
            <a:r>
              <a:rPr lang="it-IT" sz="1800" dirty="0" err="1">
                <a:solidFill>
                  <a:schemeClr val="tx1"/>
                </a:solidFill>
                <a:cs typeface="Arial"/>
              </a:rPr>
              <a:t>sweep</a:t>
            </a:r>
            <a:r>
              <a:rPr lang="it-IT" sz="1800" dirty="0">
                <a:solidFill>
                  <a:schemeClr val="tx1"/>
                </a:solidFill>
                <a:cs typeface="Arial"/>
              </a:rPr>
              <a:t> visto che una buona parte  della verifica dei risultati viene svolta nell’ambito delle frequenze.</a:t>
            </a:r>
          </a:p>
          <a:p>
            <a:r>
              <a:rPr lang="it-IT" sz="1800" dirty="0">
                <a:solidFill>
                  <a:schemeClr val="tx1"/>
                </a:solidFill>
                <a:cs typeface="Arial"/>
              </a:rPr>
              <a:t>Inoltre il guadagno ottenuto con AC </a:t>
            </a:r>
            <a:r>
              <a:rPr lang="it-IT" sz="1800" dirty="0" err="1">
                <a:solidFill>
                  <a:schemeClr val="tx1"/>
                </a:solidFill>
                <a:cs typeface="Arial"/>
              </a:rPr>
              <a:t>sweep</a:t>
            </a:r>
            <a:r>
              <a:rPr lang="it-IT" sz="1800" dirty="0">
                <a:solidFill>
                  <a:schemeClr val="tx1"/>
                </a:solidFill>
                <a:cs typeface="Arial"/>
              </a:rPr>
              <a:t> risulta minore, quindi se questo valore soddisfa le specifiche lo farà anche un valore maggiore.</a:t>
            </a:r>
          </a:p>
          <a:p>
            <a:pPr marL="0" indent="0">
              <a:buNone/>
            </a:pPr>
            <a:endParaRPr lang="it-IT" sz="1800" dirty="0"/>
          </a:p>
          <a:p>
            <a:endParaRPr lang="it-IT" sz="1800" dirty="0"/>
          </a:p>
          <a:p>
            <a:pPr marL="0" indent="0">
              <a:buFont typeface="Arial" panose="020B0604020202020204" pitchFamily="34" charset="0"/>
              <a:buNone/>
            </a:pPr>
            <a:endParaRPr lang="it-IT" sz="1800" dirty="0"/>
          </a:p>
          <a:p>
            <a:endParaRPr lang="it-IT" sz="1800" dirty="0"/>
          </a:p>
          <a:p>
            <a:endParaRPr lang="it-IT" sz="180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2650839-DEAC-4459-9AA9-3B6F4B96B8EA}"/>
              </a:ext>
            </a:extLst>
          </p:cNvPr>
          <p:cNvSpPr/>
          <p:nvPr/>
        </p:nvSpPr>
        <p:spPr>
          <a:xfrm>
            <a:off x="3345724" y="1178383"/>
            <a:ext cx="3048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000" b="1" dirty="0">
                <a:solidFill>
                  <a:srgbClr val="FF0000"/>
                </a:solidFill>
                <a:cs typeface="Arial"/>
                <a:sym typeface="Wingdings" panose="05000000000000000000" pitchFamily="2" charset="2"/>
              </a:rPr>
              <a:t>*</a:t>
            </a:r>
            <a:endParaRPr lang="it-IT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0186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1">
            <a:extLst>
              <a:ext uri="{FF2B5EF4-FFF2-40B4-BE49-F238E27FC236}">
                <a16:creationId xmlns:a16="http://schemas.microsoft.com/office/drawing/2014/main" id="{415DEDD7-7B31-4EF1-B7C7-5AEE3208C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3">
            <a:extLst>
              <a:ext uri="{FF2B5EF4-FFF2-40B4-BE49-F238E27FC236}">
                <a16:creationId xmlns:a16="http://schemas.microsoft.com/office/drawing/2014/main" id="{3242CC7A-3D6E-47A4-B9D1-860978459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174" y="0"/>
            <a:ext cx="5282519" cy="6858000"/>
          </a:xfrm>
          <a:custGeom>
            <a:avLst/>
            <a:gdLst>
              <a:gd name="connsiteX0" fmla="*/ 189795 w 5282519"/>
              <a:gd name="connsiteY0" fmla="*/ 0 h 6858000"/>
              <a:gd name="connsiteX1" fmla="*/ 5282519 w 5282519"/>
              <a:gd name="connsiteY1" fmla="*/ 0 h 6858000"/>
              <a:gd name="connsiteX2" fmla="*/ 5282519 w 5282519"/>
              <a:gd name="connsiteY2" fmla="*/ 6858000 h 6858000"/>
              <a:gd name="connsiteX3" fmla="*/ 189795 w 5282519"/>
              <a:gd name="connsiteY3" fmla="*/ 6858000 h 6858000"/>
              <a:gd name="connsiteX4" fmla="*/ 184756 w 5282519"/>
              <a:gd name="connsiteY4" fmla="*/ 6791325 h 6858000"/>
              <a:gd name="connsiteX5" fmla="*/ 176358 w 5282519"/>
              <a:gd name="connsiteY5" fmla="*/ 6735762 h 6858000"/>
              <a:gd name="connsiteX6" fmla="*/ 166281 w 5282519"/>
              <a:gd name="connsiteY6" fmla="*/ 6683375 h 6858000"/>
              <a:gd name="connsiteX7" fmla="*/ 149485 w 5282519"/>
              <a:gd name="connsiteY7" fmla="*/ 6640512 h 6858000"/>
              <a:gd name="connsiteX8" fmla="*/ 132689 w 5282519"/>
              <a:gd name="connsiteY8" fmla="*/ 6597650 h 6858000"/>
              <a:gd name="connsiteX9" fmla="*/ 112534 w 5282519"/>
              <a:gd name="connsiteY9" fmla="*/ 6561137 h 6858000"/>
              <a:gd name="connsiteX10" fmla="*/ 92379 w 5282519"/>
              <a:gd name="connsiteY10" fmla="*/ 6523037 h 6858000"/>
              <a:gd name="connsiteX11" fmla="*/ 73903 w 5282519"/>
              <a:gd name="connsiteY11" fmla="*/ 6488112 h 6858000"/>
              <a:gd name="connsiteX12" fmla="*/ 55427 w 5282519"/>
              <a:gd name="connsiteY12" fmla="*/ 6448425 h 6858000"/>
              <a:gd name="connsiteX13" fmla="*/ 38632 w 5282519"/>
              <a:gd name="connsiteY13" fmla="*/ 6407150 h 6858000"/>
              <a:gd name="connsiteX14" fmla="*/ 23515 w 5282519"/>
              <a:gd name="connsiteY14" fmla="*/ 6361112 h 6858000"/>
              <a:gd name="connsiteX15" fmla="*/ 11758 w 5282519"/>
              <a:gd name="connsiteY15" fmla="*/ 6311900 h 6858000"/>
              <a:gd name="connsiteX16" fmla="*/ 3359 w 5282519"/>
              <a:gd name="connsiteY16" fmla="*/ 6251575 h 6858000"/>
              <a:gd name="connsiteX17" fmla="*/ 0 w 5282519"/>
              <a:gd name="connsiteY17" fmla="*/ 6183312 h 6858000"/>
              <a:gd name="connsiteX18" fmla="*/ 3359 w 5282519"/>
              <a:gd name="connsiteY18" fmla="*/ 6113462 h 6858000"/>
              <a:gd name="connsiteX19" fmla="*/ 11758 w 5282519"/>
              <a:gd name="connsiteY19" fmla="*/ 6056312 h 6858000"/>
              <a:gd name="connsiteX20" fmla="*/ 23515 w 5282519"/>
              <a:gd name="connsiteY20" fmla="*/ 6003925 h 6858000"/>
              <a:gd name="connsiteX21" fmla="*/ 38632 w 5282519"/>
              <a:gd name="connsiteY21" fmla="*/ 5956300 h 6858000"/>
              <a:gd name="connsiteX22" fmla="*/ 55427 w 5282519"/>
              <a:gd name="connsiteY22" fmla="*/ 5915025 h 6858000"/>
              <a:gd name="connsiteX23" fmla="*/ 75583 w 5282519"/>
              <a:gd name="connsiteY23" fmla="*/ 5876925 h 6858000"/>
              <a:gd name="connsiteX24" fmla="*/ 95738 w 5282519"/>
              <a:gd name="connsiteY24" fmla="*/ 5840412 h 6858000"/>
              <a:gd name="connsiteX25" fmla="*/ 115893 w 5282519"/>
              <a:gd name="connsiteY25" fmla="*/ 5802312 h 6858000"/>
              <a:gd name="connsiteX26" fmla="*/ 134368 w 5282519"/>
              <a:gd name="connsiteY26" fmla="*/ 5762625 h 6858000"/>
              <a:gd name="connsiteX27" fmla="*/ 152844 w 5282519"/>
              <a:gd name="connsiteY27" fmla="*/ 5721350 h 6858000"/>
              <a:gd name="connsiteX28" fmla="*/ 167960 w 5282519"/>
              <a:gd name="connsiteY28" fmla="*/ 5675312 h 6858000"/>
              <a:gd name="connsiteX29" fmla="*/ 178038 w 5282519"/>
              <a:gd name="connsiteY29" fmla="*/ 5622925 h 6858000"/>
              <a:gd name="connsiteX30" fmla="*/ 188115 w 5282519"/>
              <a:gd name="connsiteY30" fmla="*/ 5562600 h 6858000"/>
              <a:gd name="connsiteX31" fmla="*/ 189795 w 5282519"/>
              <a:gd name="connsiteY31" fmla="*/ 5494337 h 6858000"/>
              <a:gd name="connsiteX32" fmla="*/ 188115 w 5282519"/>
              <a:gd name="connsiteY32" fmla="*/ 5426075 h 6858000"/>
              <a:gd name="connsiteX33" fmla="*/ 178038 w 5282519"/>
              <a:gd name="connsiteY33" fmla="*/ 5365750 h 6858000"/>
              <a:gd name="connsiteX34" fmla="*/ 167960 w 5282519"/>
              <a:gd name="connsiteY34" fmla="*/ 5313362 h 6858000"/>
              <a:gd name="connsiteX35" fmla="*/ 152844 w 5282519"/>
              <a:gd name="connsiteY35" fmla="*/ 5268912 h 6858000"/>
              <a:gd name="connsiteX36" fmla="*/ 134368 w 5282519"/>
              <a:gd name="connsiteY36" fmla="*/ 5226050 h 6858000"/>
              <a:gd name="connsiteX37" fmla="*/ 115893 w 5282519"/>
              <a:gd name="connsiteY37" fmla="*/ 5186362 h 6858000"/>
              <a:gd name="connsiteX38" fmla="*/ 95738 w 5282519"/>
              <a:gd name="connsiteY38" fmla="*/ 5149850 h 6858000"/>
              <a:gd name="connsiteX39" fmla="*/ 75583 w 5282519"/>
              <a:gd name="connsiteY39" fmla="*/ 5114925 h 6858000"/>
              <a:gd name="connsiteX40" fmla="*/ 55427 w 5282519"/>
              <a:gd name="connsiteY40" fmla="*/ 5075237 h 6858000"/>
              <a:gd name="connsiteX41" fmla="*/ 38632 w 5282519"/>
              <a:gd name="connsiteY41" fmla="*/ 5033962 h 6858000"/>
              <a:gd name="connsiteX42" fmla="*/ 23515 w 5282519"/>
              <a:gd name="connsiteY42" fmla="*/ 4987925 h 6858000"/>
              <a:gd name="connsiteX43" fmla="*/ 11758 w 5282519"/>
              <a:gd name="connsiteY43" fmla="*/ 4935537 h 6858000"/>
              <a:gd name="connsiteX44" fmla="*/ 3359 w 5282519"/>
              <a:gd name="connsiteY44" fmla="*/ 4875212 h 6858000"/>
              <a:gd name="connsiteX45" fmla="*/ 0 w 5282519"/>
              <a:gd name="connsiteY45" fmla="*/ 4806950 h 6858000"/>
              <a:gd name="connsiteX46" fmla="*/ 3359 w 5282519"/>
              <a:gd name="connsiteY46" fmla="*/ 4738687 h 6858000"/>
              <a:gd name="connsiteX47" fmla="*/ 11758 w 5282519"/>
              <a:gd name="connsiteY47" fmla="*/ 4678362 h 6858000"/>
              <a:gd name="connsiteX48" fmla="*/ 23515 w 5282519"/>
              <a:gd name="connsiteY48" fmla="*/ 4625975 h 6858000"/>
              <a:gd name="connsiteX49" fmla="*/ 38632 w 5282519"/>
              <a:gd name="connsiteY49" fmla="*/ 4579937 h 6858000"/>
              <a:gd name="connsiteX50" fmla="*/ 55427 w 5282519"/>
              <a:gd name="connsiteY50" fmla="*/ 4537075 h 6858000"/>
              <a:gd name="connsiteX51" fmla="*/ 75583 w 5282519"/>
              <a:gd name="connsiteY51" fmla="*/ 4498975 h 6858000"/>
              <a:gd name="connsiteX52" fmla="*/ 115893 w 5282519"/>
              <a:gd name="connsiteY52" fmla="*/ 4424362 h 6858000"/>
              <a:gd name="connsiteX53" fmla="*/ 134368 w 5282519"/>
              <a:gd name="connsiteY53" fmla="*/ 4386262 h 6858000"/>
              <a:gd name="connsiteX54" fmla="*/ 152844 w 5282519"/>
              <a:gd name="connsiteY54" fmla="*/ 4343400 h 6858000"/>
              <a:gd name="connsiteX55" fmla="*/ 167960 w 5282519"/>
              <a:gd name="connsiteY55" fmla="*/ 4297362 h 6858000"/>
              <a:gd name="connsiteX56" fmla="*/ 178038 w 5282519"/>
              <a:gd name="connsiteY56" fmla="*/ 4244975 h 6858000"/>
              <a:gd name="connsiteX57" fmla="*/ 188115 w 5282519"/>
              <a:gd name="connsiteY57" fmla="*/ 4186237 h 6858000"/>
              <a:gd name="connsiteX58" fmla="*/ 189795 w 5282519"/>
              <a:gd name="connsiteY58" fmla="*/ 4116387 h 6858000"/>
              <a:gd name="connsiteX59" fmla="*/ 188115 w 5282519"/>
              <a:gd name="connsiteY59" fmla="*/ 4048125 h 6858000"/>
              <a:gd name="connsiteX60" fmla="*/ 178038 w 5282519"/>
              <a:gd name="connsiteY60" fmla="*/ 3987800 h 6858000"/>
              <a:gd name="connsiteX61" fmla="*/ 167960 w 5282519"/>
              <a:gd name="connsiteY61" fmla="*/ 3935412 h 6858000"/>
              <a:gd name="connsiteX62" fmla="*/ 152844 w 5282519"/>
              <a:gd name="connsiteY62" fmla="*/ 3890962 h 6858000"/>
              <a:gd name="connsiteX63" fmla="*/ 134368 w 5282519"/>
              <a:gd name="connsiteY63" fmla="*/ 3848100 h 6858000"/>
              <a:gd name="connsiteX64" fmla="*/ 115893 w 5282519"/>
              <a:gd name="connsiteY64" fmla="*/ 3811587 h 6858000"/>
              <a:gd name="connsiteX65" fmla="*/ 75583 w 5282519"/>
              <a:gd name="connsiteY65" fmla="*/ 3736975 h 6858000"/>
              <a:gd name="connsiteX66" fmla="*/ 55427 w 5282519"/>
              <a:gd name="connsiteY66" fmla="*/ 3697287 h 6858000"/>
              <a:gd name="connsiteX67" fmla="*/ 38632 w 5282519"/>
              <a:gd name="connsiteY67" fmla="*/ 3656012 h 6858000"/>
              <a:gd name="connsiteX68" fmla="*/ 23515 w 5282519"/>
              <a:gd name="connsiteY68" fmla="*/ 3609975 h 6858000"/>
              <a:gd name="connsiteX69" fmla="*/ 11758 w 5282519"/>
              <a:gd name="connsiteY69" fmla="*/ 3557587 h 6858000"/>
              <a:gd name="connsiteX70" fmla="*/ 3359 w 5282519"/>
              <a:gd name="connsiteY70" fmla="*/ 3497262 h 6858000"/>
              <a:gd name="connsiteX71" fmla="*/ 0 w 5282519"/>
              <a:gd name="connsiteY71" fmla="*/ 3427412 h 6858000"/>
              <a:gd name="connsiteX72" fmla="*/ 3359 w 5282519"/>
              <a:gd name="connsiteY72" fmla="*/ 3360737 h 6858000"/>
              <a:gd name="connsiteX73" fmla="*/ 11758 w 5282519"/>
              <a:gd name="connsiteY73" fmla="*/ 3300412 h 6858000"/>
              <a:gd name="connsiteX74" fmla="*/ 23515 w 5282519"/>
              <a:gd name="connsiteY74" fmla="*/ 3248025 h 6858000"/>
              <a:gd name="connsiteX75" fmla="*/ 38632 w 5282519"/>
              <a:gd name="connsiteY75" fmla="*/ 3201987 h 6858000"/>
              <a:gd name="connsiteX76" fmla="*/ 55427 w 5282519"/>
              <a:gd name="connsiteY76" fmla="*/ 3160712 h 6858000"/>
              <a:gd name="connsiteX77" fmla="*/ 75583 w 5282519"/>
              <a:gd name="connsiteY77" fmla="*/ 3121025 h 6858000"/>
              <a:gd name="connsiteX78" fmla="*/ 95738 w 5282519"/>
              <a:gd name="connsiteY78" fmla="*/ 3084512 h 6858000"/>
              <a:gd name="connsiteX79" fmla="*/ 115893 w 5282519"/>
              <a:gd name="connsiteY79" fmla="*/ 3046412 h 6858000"/>
              <a:gd name="connsiteX80" fmla="*/ 134368 w 5282519"/>
              <a:gd name="connsiteY80" fmla="*/ 3009900 h 6858000"/>
              <a:gd name="connsiteX81" fmla="*/ 152844 w 5282519"/>
              <a:gd name="connsiteY81" fmla="*/ 2967037 h 6858000"/>
              <a:gd name="connsiteX82" fmla="*/ 167960 w 5282519"/>
              <a:gd name="connsiteY82" fmla="*/ 2922587 h 6858000"/>
              <a:gd name="connsiteX83" fmla="*/ 178038 w 5282519"/>
              <a:gd name="connsiteY83" fmla="*/ 2868612 h 6858000"/>
              <a:gd name="connsiteX84" fmla="*/ 188115 w 5282519"/>
              <a:gd name="connsiteY84" fmla="*/ 2809875 h 6858000"/>
              <a:gd name="connsiteX85" fmla="*/ 189795 w 5282519"/>
              <a:gd name="connsiteY85" fmla="*/ 2741612 h 6858000"/>
              <a:gd name="connsiteX86" fmla="*/ 188115 w 5282519"/>
              <a:gd name="connsiteY86" fmla="*/ 2671762 h 6858000"/>
              <a:gd name="connsiteX87" fmla="*/ 178038 w 5282519"/>
              <a:gd name="connsiteY87" fmla="*/ 2613025 h 6858000"/>
              <a:gd name="connsiteX88" fmla="*/ 167960 w 5282519"/>
              <a:gd name="connsiteY88" fmla="*/ 2560637 h 6858000"/>
              <a:gd name="connsiteX89" fmla="*/ 152844 w 5282519"/>
              <a:gd name="connsiteY89" fmla="*/ 2513012 h 6858000"/>
              <a:gd name="connsiteX90" fmla="*/ 134368 w 5282519"/>
              <a:gd name="connsiteY90" fmla="*/ 2471737 h 6858000"/>
              <a:gd name="connsiteX91" fmla="*/ 115893 w 5282519"/>
              <a:gd name="connsiteY91" fmla="*/ 2433637 h 6858000"/>
              <a:gd name="connsiteX92" fmla="*/ 95738 w 5282519"/>
              <a:gd name="connsiteY92" fmla="*/ 2395537 h 6858000"/>
              <a:gd name="connsiteX93" fmla="*/ 75583 w 5282519"/>
              <a:gd name="connsiteY93" fmla="*/ 2359025 h 6858000"/>
              <a:gd name="connsiteX94" fmla="*/ 55427 w 5282519"/>
              <a:gd name="connsiteY94" fmla="*/ 2319337 h 6858000"/>
              <a:gd name="connsiteX95" fmla="*/ 38632 w 5282519"/>
              <a:gd name="connsiteY95" fmla="*/ 2278062 h 6858000"/>
              <a:gd name="connsiteX96" fmla="*/ 23515 w 5282519"/>
              <a:gd name="connsiteY96" fmla="*/ 2232025 h 6858000"/>
              <a:gd name="connsiteX97" fmla="*/ 11758 w 5282519"/>
              <a:gd name="connsiteY97" fmla="*/ 2179637 h 6858000"/>
              <a:gd name="connsiteX98" fmla="*/ 3359 w 5282519"/>
              <a:gd name="connsiteY98" fmla="*/ 2119312 h 6858000"/>
              <a:gd name="connsiteX99" fmla="*/ 0 w 5282519"/>
              <a:gd name="connsiteY99" fmla="*/ 2051050 h 6858000"/>
              <a:gd name="connsiteX100" fmla="*/ 3359 w 5282519"/>
              <a:gd name="connsiteY100" fmla="*/ 1982787 h 6858000"/>
              <a:gd name="connsiteX101" fmla="*/ 11758 w 5282519"/>
              <a:gd name="connsiteY101" fmla="*/ 1922462 h 6858000"/>
              <a:gd name="connsiteX102" fmla="*/ 23515 w 5282519"/>
              <a:gd name="connsiteY102" fmla="*/ 1870075 h 6858000"/>
              <a:gd name="connsiteX103" fmla="*/ 38632 w 5282519"/>
              <a:gd name="connsiteY103" fmla="*/ 1824037 h 6858000"/>
              <a:gd name="connsiteX104" fmla="*/ 55427 w 5282519"/>
              <a:gd name="connsiteY104" fmla="*/ 1782762 h 6858000"/>
              <a:gd name="connsiteX105" fmla="*/ 75583 w 5282519"/>
              <a:gd name="connsiteY105" fmla="*/ 1743075 h 6858000"/>
              <a:gd name="connsiteX106" fmla="*/ 95738 w 5282519"/>
              <a:gd name="connsiteY106" fmla="*/ 1708150 h 6858000"/>
              <a:gd name="connsiteX107" fmla="*/ 115893 w 5282519"/>
              <a:gd name="connsiteY107" fmla="*/ 1671637 h 6858000"/>
              <a:gd name="connsiteX108" fmla="*/ 134368 w 5282519"/>
              <a:gd name="connsiteY108" fmla="*/ 1631950 h 6858000"/>
              <a:gd name="connsiteX109" fmla="*/ 152844 w 5282519"/>
              <a:gd name="connsiteY109" fmla="*/ 1589087 h 6858000"/>
              <a:gd name="connsiteX110" fmla="*/ 167960 w 5282519"/>
              <a:gd name="connsiteY110" fmla="*/ 1544637 h 6858000"/>
              <a:gd name="connsiteX111" fmla="*/ 178038 w 5282519"/>
              <a:gd name="connsiteY111" fmla="*/ 1492250 h 6858000"/>
              <a:gd name="connsiteX112" fmla="*/ 188115 w 5282519"/>
              <a:gd name="connsiteY112" fmla="*/ 1431925 h 6858000"/>
              <a:gd name="connsiteX113" fmla="*/ 189795 w 5282519"/>
              <a:gd name="connsiteY113" fmla="*/ 1363662 h 6858000"/>
              <a:gd name="connsiteX114" fmla="*/ 188115 w 5282519"/>
              <a:gd name="connsiteY114" fmla="*/ 1295400 h 6858000"/>
              <a:gd name="connsiteX115" fmla="*/ 178038 w 5282519"/>
              <a:gd name="connsiteY115" fmla="*/ 1235075 h 6858000"/>
              <a:gd name="connsiteX116" fmla="*/ 167960 w 5282519"/>
              <a:gd name="connsiteY116" fmla="*/ 1182687 h 6858000"/>
              <a:gd name="connsiteX117" fmla="*/ 152844 w 5282519"/>
              <a:gd name="connsiteY117" fmla="*/ 1136650 h 6858000"/>
              <a:gd name="connsiteX118" fmla="*/ 134368 w 5282519"/>
              <a:gd name="connsiteY118" fmla="*/ 1095375 h 6858000"/>
              <a:gd name="connsiteX119" fmla="*/ 115893 w 5282519"/>
              <a:gd name="connsiteY119" fmla="*/ 1055687 h 6858000"/>
              <a:gd name="connsiteX120" fmla="*/ 95738 w 5282519"/>
              <a:gd name="connsiteY120" fmla="*/ 1017587 h 6858000"/>
              <a:gd name="connsiteX121" fmla="*/ 75583 w 5282519"/>
              <a:gd name="connsiteY121" fmla="*/ 981075 h 6858000"/>
              <a:gd name="connsiteX122" fmla="*/ 55427 w 5282519"/>
              <a:gd name="connsiteY122" fmla="*/ 942975 h 6858000"/>
              <a:gd name="connsiteX123" fmla="*/ 38632 w 5282519"/>
              <a:gd name="connsiteY123" fmla="*/ 901700 h 6858000"/>
              <a:gd name="connsiteX124" fmla="*/ 23515 w 5282519"/>
              <a:gd name="connsiteY124" fmla="*/ 854075 h 6858000"/>
              <a:gd name="connsiteX125" fmla="*/ 11758 w 5282519"/>
              <a:gd name="connsiteY125" fmla="*/ 801687 h 6858000"/>
              <a:gd name="connsiteX126" fmla="*/ 3359 w 5282519"/>
              <a:gd name="connsiteY126" fmla="*/ 744537 h 6858000"/>
              <a:gd name="connsiteX127" fmla="*/ 0 w 5282519"/>
              <a:gd name="connsiteY127" fmla="*/ 673100 h 6858000"/>
              <a:gd name="connsiteX128" fmla="*/ 3359 w 5282519"/>
              <a:gd name="connsiteY128" fmla="*/ 606425 h 6858000"/>
              <a:gd name="connsiteX129" fmla="*/ 11758 w 5282519"/>
              <a:gd name="connsiteY129" fmla="*/ 546100 h 6858000"/>
              <a:gd name="connsiteX130" fmla="*/ 23515 w 5282519"/>
              <a:gd name="connsiteY130" fmla="*/ 496887 h 6858000"/>
              <a:gd name="connsiteX131" fmla="*/ 38632 w 5282519"/>
              <a:gd name="connsiteY131" fmla="*/ 450850 h 6858000"/>
              <a:gd name="connsiteX132" fmla="*/ 55427 w 5282519"/>
              <a:gd name="connsiteY132" fmla="*/ 409575 h 6858000"/>
              <a:gd name="connsiteX133" fmla="*/ 73903 w 5282519"/>
              <a:gd name="connsiteY133" fmla="*/ 369887 h 6858000"/>
              <a:gd name="connsiteX134" fmla="*/ 92379 w 5282519"/>
              <a:gd name="connsiteY134" fmla="*/ 334962 h 6858000"/>
              <a:gd name="connsiteX135" fmla="*/ 112534 w 5282519"/>
              <a:gd name="connsiteY135" fmla="*/ 296862 h 6858000"/>
              <a:gd name="connsiteX136" fmla="*/ 132689 w 5282519"/>
              <a:gd name="connsiteY136" fmla="*/ 260350 h 6858000"/>
              <a:gd name="connsiteX137" fmla="*/ 149485 w 5282519"/>
              <a:gd name="connsiteY137" fmla="*/ 217487 h 6858000"/>
              <a:gd name="connsiteX138" fmla="*/ 166281 w 5282519"/>
              <a:gd name="connsiteY138" fmla="*/ 174625 h 6858000"/>
              <a:gd name="connsiteX139" fmla="*/ 176358 w 5282519"/>
              <a:gd name="connsiteY139" fmla="*/ 122237 h 6858000"/>
              <a:gd name="connsiteX140" fmla="*/ 184756 w 5282519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Sottotitolo 2">
            <a:extLst>
              <a:ext uri="{FF2B5EF4-FFF2-40B4-BE49-F238E27FC236}">
                <a16:creationId xmlns:a16="http://schemas.microsoft.com/office/drawing/2014/main" id="{199B33EA-5B56-44ED-AEC2-A0FDB2115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526" y="5908257"/>
            <a:ext cx="5573736" cy="748145"/>
          </a:xfrm>
        </p:spPr>
        <p:txBody>
          <a:bodyPr>
            <a:noAutofit/>
          </a:bodyPr>
          <a:lstStyle/>
          <a:p>
            <a:r>
              <a:rPr lang="it-IT" sz="4000" b="0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Cambria Math" panose="02040503050406030204" pitchFamily="18" charset="0"/>
              </a:rPr>
              <a:t>GRAZIE PER L’ATTENZIONE</a:t>
            </a:r>
            <a:endParaRPr lang="it-IT" sz="4000" b="0" spc="0" dirty="0">
              <a:solidFill>
                <a:schemeClr val="tx1">
                  <a:lumMod val="85000"/>
                  <a:lumOff val="15000"/>
                </a:schemeClr>
              </a:solidFill>
              <a:latin typeface="Elephant" panose="02020904090505020303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C9A82251-3AC1-4528-B7A1-95ED1F0F4872}"/>
              </a:ext>
            </a:extLst>
          </p:cNvPr>
          <p:cNvSpPr txBox="1">
            <a:spLocks/>
          </p:cNvSpPr>
          <p:nvPr/>
        </p:nvSpPr>
        <p:spPr>
          <a:xfrm>
            <a:off x="9114427" y="6282330"/>
            <a:ext cx="5573736" cy="12797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ALESSIO CAPELLO</a:t>
            </a:r>
          </a:p>
          <a:p>
            <a:pPr algn="l"/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FRANCESCO MORGILLO</a:t>
            </a:r>
          </a:p>
          <a:p>
            <a:pPr algn="l"/>
            <a:endParaRPr lang="it-IT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798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sz="5400" cap="none" dirty="0">
                <a:solidFill>
                  <a:srgbClr val="2A1A00"/>
                </a:solidFill>
              </a:rPr>
              <a:t>Caratteristiche I</a:t>
            </a:r>
            <a:r>
              <a:rPr lang="it-IT" sz="5300" cap="none" baseline="-25000" dirty="0">
                <a:solidFill>
                  <a:srgbClr val="2A1A00"/>
                </a:solidFill>
              </a:rPr>
              <a:t>DS</a:t>
            </a:r>
            <a:r>
              <a:rPr lang="it-IT" sz="5400" cap="none" dirty="0">
                <a:solidFill>
                  <a:srgbClr val="2A1A00"/>
                </a:solidFill>
              </a:rPr>
              <a:t>(V</a:t>
            </a:r>
            <a:r>
              <a:rPr lang="it-IT" sz="5400" cap="none" baseline="-25000" dirty="0">
                <a:solidFill>
                  <a:srgbClr val="2A1A00"/>
                </a:solidFill>
              </a:rPr>
              <a:t>DS</a:t>
            </a:r>
            <a:r>
              <a:rPr lang="it-IT" sz="5400" cap="none" dirty="0">
                <a:solidFill>
                  <a:srgbClr val="2A1A00"/>
                </a:solidFill>
              </a:rPr>
              <a:t>) </a:t>
            </a:r>
            <a:br>
              <a:rPr lang="it-IT" sz="5400" cap="none" dirty="0">
                <a:solidFill>
                  <a:srgbClr val="2A1A00"/>
                </a:solidFill>
              </a:rPr>
            </a:br>
            <a:r>
              <a:rPr lang="it-IT" sz="5400" cap="none" dirty="0">
                <a:solidFill>
                  <a:srgbClr val="C00000"/>
                </a:solidFill>
              </a:rPr>
              <a:t>NMOS</a:t>
            </a:r>
            <a:endParaRPr lang="it-IT" dirty="0">
              <a:solidFill>
                <a:srgbClr val="2A1A00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2C543DC-A5EF-4122-A0CF-9C1BBF01C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353" y="2715768"/>
            <a:ext cx="9285975" cy="40752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281F572D-E088-4BC3-9161-30C5D525E7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1678" y="2061718"/>
                <a:ext cx="3082578" cy="13672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ar-A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=</a:t>
                </a:r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=</a:t>
                </a:r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µ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498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endPara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281F572D-E088-4BC3-9161-30C5D525E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78" y="2061718"/>
                <a:ext cx="3082578" cy="1367282"/>
              </a:xfrm>
              <a:prstGeom prst="rect">
                <a:avLst/>
              </a:prstGeom>
              <a:blipFill>
                <a:blip r:embed="rId3"/>
                <a:stretch>
                  <a:fillRect l="-791" t="-8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731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cap="none" dirty="0"/>
              <a:t>Caratteristica </a:t>
            </a:r>
            <a:r>
              <a:rPr lang="it-IT" sz="4800" cap="none" dirty="0">
                <a:solidFill>
                  <a:srgbClr val="2A1A00"/>
                </a:solidFill>
              </a:rPr>
              <a:t>I</a:t>
            </a:r>
            <a:r>
              <a:rPr lang="it-IT" sz="4800" cap="none" baseline="-25000" dirty="0">
                <a:solidFill>
                  <a:srgbClr val="2A1A00"/>
                </a:solidFill>
              </a:rPr>
              <a:t>DS</a:t>
            </a:r>
            <a:r>
              <a:rPr lang="it-IT" sz="4800" cap="none" dirty="0">
                <a:solidFill>
                  <a:srgbClr val="2A1A00"/>
                </a:solidFill>
              </a:rPr>
              <a:t>(V</a:t>
            </a:r>
            <a:r>
              <a:rPr lang="it-IT" sz="4800" cap="none" baseline="-25000" dirty="0">
                <a:solidFill>
                  <a:srgbClr val="2A1A00"/>
                </a:solidFill>
              </a:rPr>
              <a:t>GS</a:t>
            </a:r>
            <a:r>
              <a:rPr lang="it-IT" sz="4800" cap="none" dirty="0">
                <a:solidFill>
                  <a:srgbClr val="2A1A00"/>
                </a:solidFill>
              </a:rPr>
              <a:t>) </a:t>
            </a:r>
            <a:br>
              <a:rPr lang="it-IT" cap="none" dirty="0"/>
            </a:br>
            <a:r>
              <a:rPr lang="it-IT" cap="none" dirty="0">
                <a:solidFill>
                  <a:srgbClr val="C00000"/>
                </a:solidFill>
              </a:rPr>
              <a:t>NMOS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BE1389A-B362-4E5E-9E14-8FA856AFD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901" y="2921033"/>
            <a:ext cx="8884698" cy="39046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Segnaposto contenuto 2">
                <a:extLst>
                  <a:ext uri="{FF2B5EF4-FFF2-40B4-BE49-F238E27FC236}">
                    <a16:creationId xmlns:a16="http://schemas.microsoft.com/office/drawing/2014/main" id="{8BDF5813-B770-42EF-A074-5861549F15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1678" y="1942846"/>
                <a:ext cx="3622074" cy="13672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ar-A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=</a:t>
                </a:r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=</a:t>
                </a:r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µ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it-IT" sz="1600" b="0" dirty="0">
                  <a:solidFill>
                    <a:schemeClr val="tx1"/>
                  </a:solidFill>
                </a:endParaRPr>
              </a:p>
              <a:p>
                <a:r>
                  <a:rPr lang="it-IT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Inizio saturazione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  <m:r>
                      <a:rPr lang="it-IT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&gt; </m:t>
                    </m:r>
                    <m:sSub>
                      <m:sSubPr>
                        <m:ctrlPr>
                          <a:rPr lang="it-IT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lang="it-IT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endPara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498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endPara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Segnaposto contenuto 2">
                <a:extLst>
                  <a:ext uri="{FF2B5EF4-FFF2-40B4-BE49-F238E27FC236}">
                    <a16:creationId xmlns:a16="http://schemas.microsoft.com/office/drawing/2014/main" id="{8BDF5813-B770-42EF-A074-5861549F1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78" y="1942846"/>
                <a:ext cx="3622074" cy="1367282"/>
              </a:xfrm>
              <a:prstGeom prst="rect">
                <a:avLst/>
              </a:prstGeom>
              <a:blipFill>
                <a:blip r:embed="rId3"/>
                <a:stretch>
                  <a:fillRect l="-672" t="-8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4851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sz="5400" cap="none" dirty="0">
                <a:solidFill>
                  <a:srgbClr val="2A1A00"/>
                </a:solidFill>
              </a:rPr>
              <a:t>Caratteristiche |I</a:t>
            </a:r>
            <a:r>
              <a:rPr lang="it-IT" sz="5300" cap="none" baseline="-25000" dirty="0">
                <a:solidFill>
                  <a:srgbClr val="2A1A00"/>
                </a:solidFill>
              </a:rPr>
              <a:t>DS</a:t>
            </a:r>
            <a:r>
              <a:rPr lang="it-IT" sz="5400" cap="none" dirty="0">
                <a:solidFill>
                  <a:srgbClr val="2A1A00"/>
                </a:solidFill>
              </a:rPr>
              <a:t>(-V</a:t>
            </a:r>
            <a:r>
              <a:rPr lang="it-IT" sz="5400" cap="none" baseline="-25000" dirty="0">
                <a:solidFill>
                  <a:srgbClr val="2A1A00"/>
                </a:solidFill>
              </a:rPr>
              <a:t>DS</a:t>
            </a:r>
            <a:r>
              <a:rPr lang="it-IT" sz="5400" cap="none" dirty="0">
                <a:solidFill>
                  <a:srgbClr val="2A1A00"/>
                </a:solidFill>
              </a:rPr>
              <a:t>)|</a:t>
            </a:r>
            <a:br>
              <a:rPr lang="it-IT" sz="5400" cap="none" dirty="0">
                <a:solidFill>
                  <a:srgbClr val="2A1A00"/>
                </a:solidFill>
              </a:rPr>
            </a:br>
            <a:r>
              <a:rPr lang="it-IT" sz="5400" cap="none" dirty="0">
                <a:solidFill>
                  <a:srgbClr val="0070C0"/>
                </a:solidFill>
              </a:rPr>
              <a:t>PMOS</a:t>
            </a:r>
            <a:endParaRPr lang="it-IT" dirty="0">
              <a:solidFill>
                <a:srgbClr val="2A1A00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386379D-86C2-46EF-B876-A7FCDE0FA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136" y="2624746"/>
            <a:ext cx="9240644" cy="40952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59237491-C461-4782-A05C-6149432002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1678" y="2052069"/>
                <a:ext cx="3082578" cy="13672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ar-A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=</a:t>
                </a:r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=</a:t>
                </a:r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µ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sub>
                    </m:sSub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692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endPara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59237491-C461-4782-A05C-614943200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78" y="2052069"/>
                <a:ext cx="3082578" cy="1367282"/>
              </a:xfrm>
              <a:prstGeom prst="rect">
                <a:avLst/>
              </a:prstGeom>
              <a:blipFill>
                <a:blip r:embed="rId3"/>
                <a:stretch>
                  <a:fillRect l="-791" t="-8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5206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cap="none" dirty="0"/>
              <a:t>Caratteristica |</a:t>
            </a:r>
            <a:r>
              <a:rPr lang="it-IT" sz="4800" cap="none" dirty="0">
                <a:solidFill>
                  <a:srgbClr val="2A1A00"/>
                </a:solidFill>
              </a:rPr>
              <a:t>I</a:t>
            </a:r>
            <a:r>
              <a:rPr lang="it-IT" sz="4800" cap="none" baseline="-25000" dirty="0">
                <a:solidFill>
                  <a:srgbClr val="2A1A00"/>
                </a:solidFill>
              </a:rPr>
              <a:t>DS</a:t>
            </a:r>
            <a:r>
              <a:rPr lang="it-IT" sz="4800" cap="none" dirty="0">
                <a:solidFill>
                  <a:srgbClr val="2A1A00"/>
                </a:solidFill>
              </a:rPr>
              <a:t>(-V</a:t>
            </a:r>
            <a:r>
              <a:rPr lang="it-IT" sz="4800" cap="none" baseline="-25000" dirty="0">
                <a:solidFill>
                  <a:srgbClr val="2A1A00"/>
                </a:solidFill>
              </a:rPr>
              <a:t>GS</a:t>
            </a:r>
            <a:r>
              <a:rPr lang="it-IT" sz="4800" cap="none" dirty="0">
                <a:solidFill>
                  <a:srgbClr val="2A1A00"/>
                </a:solidFill>
              </a:rPr>
              <a:t>)| </a:t>
            </a:r>
            <a:br>
              <a:rPr lang="it-IT" cap="none" dirty="0"/>
            </a:br>
            <a:r>
              <a:rPr lang="it-IT" cap="none" dirty="0">
                <a:solidFill>
                  <a:srgbClr val="0070C0"/>
                </a:solidFill>
              </a:rPr>
              <a:t>PMOS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B162AF6-5BF6-4850-816A-85BBCD81E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028" y="2950956"/>
            <a:ext cx="8827004" cy="37541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Segnaposto contenuto 2">
                <a:extLst>
                  <a:ext uri="{FF2B5EF4-FFF2-40B4-BE49-F238E27FC236}">
                    <a16:creationId xmlns:a16="http://schemas.microsoft.com/office/drawing/2014/main" id="{903487D1-922C-4210-A704-AA0FF2B694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1678" y="1942846"/>
                <a:ext cx="3622074" cy="13672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ar-A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=</a:t>
                </a:r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=</a:t>
                </a:r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µ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it-IT" sz="1600" b="0" dirty="0">
                  <a:solidFill>
                    <a:schemeClr val="tx1"/>
                  </a:solidFill>
                </a:endParaRPr>
              </a:p>
              <a:p>
                <a:r>
                  <a:rPr lang="it-IT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Inizio saturazione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  <m:r>
                      <a:rPr lang="it-IT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&lt; </m:t>
                    </m:r>
                    <m:sSub>
                      <m:sSubPr>
                        <m:ctrlPr>
                          <a:rPr lang="it-IT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lang="it-IT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sub>
                    </m:sSub>
                  </m:oMath>
                </a14:m>
                <a:endPara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sub>
                    </m:sSub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692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endPara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Segnaposto contenuto 2">
                <a:extLst>
                  <a:ext uri="{FF2B5EF4-FFF2-40B4-BE49-F238E27FC236}">
                    <a16:creationId xmlns:a16="http://schemas.microsoft.com/office/drawing/2014/main" id="{903487D1-922C-4210-A704-AA0FF2B69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78" y="1942846"/>
                <a:ext cx="3622074" cy="1367282"/>
              </a:xfrm>
              <a:prstGeom prst="rect">
                <a:avLst/>
              </a:prstGeom>
              <a:blipFill>
                <a:blip r:embed="rId3"/>
                <a:stretch>
                  <a:fillRect l="-672" t="-8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3417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sz="5400" cap="none" dirty="0"/>
              <a:t>Resistenza di canale r</a:t>
            </a:r>
            <a:r>
              <a:rPr lang="it-IT" sz="5400" cap="none" baseline="-25000" dirty="0"/>
              <a:t>0</a:t>
            </a:r>
            <a:br>
              <a:rPr lang="it-IT" sz="5400" cap="none" dirty="0"/>
            </a:br>
            <a:r>
              <a:rPr lang="it-IT" sz="5400" cap="none" dirty="0">
                <a:solidFill>
                  <a:srgbClr val="0070C0"/>
                </a:solidFill>
              </a:rPr>
              <a:t>PMOS</a:t>
            </a:r>
            <a:r>
              <a:rPr lang="it-IT" sz="5400" cap="none" dirty="0"/>
              <a:t> e </a:t>
            </a:r>
            <a:r>
              <a:rPr lang="it-IT" sz="5400" cap="none" dirty="0">
                <a:solidFill>
                  <a:srgbClr val="C00000"/>
                </a:solidFill>
              </a:rPr>
              <a:t>NMOS</a:t>
            </a:r>
            <a:endParaRPr lang="it-IT" dirty="0">
              <a:solidFill>
                <a:srgbClr val="C00000"/>
              </a:solidFill>
            </a:endParaRP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FB0572F9-D947-4264-B1AE-AA4F6A974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2119" y="3094566"/>
            <a:ext cx="7725784" cy="33810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contenuto 2">
                <a:extLst>
                  <a:ext uri="{FF2B5EF4-FFF2-40B4-BE49-F238E27FC236}">
                    <a16:creationId xmlns:a16="http://schemas.microsoft.com/office/drawing/2014/main" id="{B6A745C2-A5DC-4655-828F-DC36B56B7B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1678" y="1800901"/>
                <a:ext cx="3622074" cy="13672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it-IT" sz="16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it-IT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it-IT" sz="1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1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it-IT" sz="16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it-IT" sz="16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𝐷𝑆</m:t>
                                </m:r>
                              </m:sub>
                            </m:sSub>
                          </m:num>
                          <m:den>
                            <m:r>
                              <a:rPr lang="it-IT" sz="1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it-IT" sz="16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it-IT" sz="16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𝐷𝑆</m:t>
                                </m:r>
                              </m:sub>
                            </m:sSub>
                          </m:den>
                        </m:f>
                      </m:den>
                    </m:f>
                    <m:r>
                      <a:rPr lang="it-IT" sz="16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498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r>
                  <a:rPr lang="it-IT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Simulazione per </a:t>
                </a:r>
                <a:r>
                  <a:rPr lang="it-IT" sz="1600" b="1" dirty="0">
                    <a:solidFill>
                      <a:srgbClr val="C00000"/>
                    </a:solidFill>
                  </a:rPr>
                  <a:t>NMOS</a:t>
                </a:r>
                <a:r>
                  <a:rPr lang="it-IT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con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lang="it-IT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76</m:t>
                    </m:r>
                    <m:r>
                      <a:rPr lang="it-IT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endPara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Segnaposto contenuto 2">
                <a:extLst>
                  <a:ext uri="{FF2B5EF4-FFF2-40B4-BE49-F238E27FC236}">
                    <a16:creationId xmlns:a16="http://schemas.microsoft.com/office/drawing/2014/main" id="{B6A745C2-A5DC-4655-828F-DC36B56B7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78" y="1800901"/>
                <a:ext cx="3622074" cy="1367282"/>
              </a:xfrm>
              <a:prstGeom prst="rect">
                <a:avLst/>
              </a:prstGeom>
              <a:blipFill>
                <a:blip r:embed="rId3"/>
                <a:stretch>
                  <a:fillRect l="-168" t="-52000" b="-19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ella 5">
                <a:extLst>
                  <a:ext uri="{FF2B5EF4-FFF2-40B4-BE49-F238E27FC236}">
                    <a16:creationId xmlns:a16="http://schemas.microsoft.com/office/drawing/2014/main" id="{4266266D-CF59-48FF-9EFC-7AB4CCFDCA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5752471"/>
                  </p:ext>
                </p:extLst>
              </p:nvPr>
            </p:nvGraphicFramePr>
            <p:xfrm>
              <a:off x="1251678" y="3094566"/>
              <a:ext cx="2430273" cy="35073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0091">
                      <a:extLst>
                        <a:ext uri="{9D8B030D-6E8A-4147-A177-3AD203B41FA5}">
                          <a16:colId xmlns:a16="http://schemas.microsoft.com/office/drawing/2014/main" val="619008317"/>
                        </a:ext>
                      </a:extLst>
                    </a:gridCol>
                    <a:gridCol w="810091">
                      <a:extLst>
                        <a:ext uri="{9D8B030D-6E8A-4147-A177-3AD203B41FA5}">
                          <a16:colId xmlns:a16="http://schemas.microsoft.com/office/drawing/2014/main" val="874747573"/>
                        </a:ext>
                      </a:extLst>
                    </a:gridCol>
                    <a:gridCol w="810091">
                      <a:extLst>
                        <a:ext uri="{9D8B030D-6E8A-4147-A177-3AD203B41FA5}">
                          <a16:colId xmlns:a16="http://schemas.microsoft.com/office/drawing/2014/main" val="4079150591"/>
                        </a:ext>
                      </a:extLst>
                    </a:gridCol>
                  </a:tblGrid>
                  <a:tr h="3159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200" b="1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200" b="1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it-IT" sz="1200" b="1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𝑮𝑺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/>
                            <a:t>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200" b="1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200" b="1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it-IT" sz="1200" b="1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it-IT" sz="1200" b="1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sub>
                              </m:sSub>
                              <m:r>
                                <a:rPr lang="it-IT" sz="1200" b="1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oMath>
                          </a14:m>
                          <a:endParaRPr lang="it-IT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200" b="1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200" b="1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it-IT" sz="1200" b="1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0716536"/>
                      </a:ext>
                    </a:extLst>
                  </a:tr>
                  <a:tr h="3191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30,6986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46371199,1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03834295"/>
                      </a:ext>
                    </a:extLst>
                  </a:tr>
                  <a:tr h="3191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67,13226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7663594,62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958056659"/>
                      </a:ext>
                    </a:extLst>
                  </a:tr>
                  <a:tr h="3191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1,2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93,88003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3678565,53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291267197"/>
                      </a:ext>
                    </a:extLst>
                  </a:tr>
                  <a:tr h="3191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1,5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114,6637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2306356,13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29718850"/>
                      </a:ext>
                    </a:extLst>
                  </a:tr>
                  <a:tr h="3191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1,8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130,8104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1630610,9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707667332"/>
                      </a:ext>
                    </a:extLst>
                  </a:tr>
                  <a:tr h="3191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2,1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142,8971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1232102,71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610645446"/>
                      </a:ext>
                    </a:extLst>
                  </a:tr>
                  <a:tr h="3191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2,4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151,3409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969873,286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783377144"/>
                      </a:ext>
                    </a:extLst>
                  </a:tr>
                  <a:tr h="3191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2,7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156,7447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785291,885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69841434"/>
                      </a:ext>
                    </a:extLst>
                  </a:tr>
                  <a:tr h="3191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160,5475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652695,166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177372649"/>
                      </a:ext>
                    </a:extLst>
                  </a:tr>
                  <a:tr h="3191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3,3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168,2212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570980,703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1600851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ella 5">
                <a:extLst>
                  <a:ext uri="{FF2B5EF4-FFF2-40B4-BE49-F238E27FC236}">
                    <a16:creationId xmlns:a16="http://schemas.microsoft.com/office/drawing/2014/main" id="{4266266D-CF59-48FF-9EFC-7AB4CCFDCA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5752471"/>
                  </p:ext>
                </p:extLst>
              </p:nvPr>
            </p:nvGraphicFramePr>
            <p:xfrm>
              <a:off x="1251678" y="3094566"/>
              <a:ext cx="2430273" cy="35073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0091">
                      <a:extLst>
                        <a:ext uri="{9D8B030D-6E8A-4147-A177-3AD203B41FA5}">
                          <a16:colId xmlns:a16="http://schemas.microsoft.com/office/drawing/2014/main" val="619008317"/>
                        </a:ext>
                      </a:extLst>
                    </a:gridCol>
                    <a:gridCol w="810091">
                      <a:extLst>
                        <a:ext uri="{9D8B030D-6E8A-4147-A177-3AD203B41FA5}">
                          <a16:colId xmlns:a16="http://schemas.microsoft.com/office/drawing/2014/main" val="874747573"/>
                        </a:ext>
                      </a:extLst>
                    </a:gridCol>
                    <a:gridCol w="810091">
                      <a:extLst>
                        <a:ext uri="{9D8B030D-6E8A-4147-A177-3AD203B41FA5}">
                          <a16:colId xmlns:a16="http://schemas.microsoft.com/office/drawing/2014/main" val="4079150591"/>
                        </a:ext>
                      </a:extLst>
                    </a:gridCol>
                  </a:tblGrid>
                  <a:tr h="315989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752" t="-1923" r="-203759" b="-103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100752" t="-1923" r="-103759" b="-103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200752" t="-1923" r="-3759" b="-103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0716536"/>
                      </a:ext>
                    </a:extLst>
                  </a:tr>
                  <a:tr h="3191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30,6986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46371199,1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03834295"/>
                      </a:ext>
                    </a:extLst>
                  </a:tr>
                  <a:tr h="3191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67,13226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7663594,62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958056659"/>
                      </a:ext>
                    </a:extLst>
                  </a:tr>
                  <a:tr h="3191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1,2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93,88003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3678565,53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291267197"/>
                      </a:ext>
                    </a:extLst>
                  </a:tr>
                  <a:tr h="3191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1,5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114,6637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2306356,13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29718850"/>
                      </a:ext>
                    </a:extLst>
                  </a:tr>
                  <a:tr h="3191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1,8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130,8104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1630610,9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707667332"/>
                      </a:ext>
                    </a:extLst>
                  </a:tr>
                  <a:tr h="3191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2,1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142,8971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1232102,71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610645446"/>
                      </a:ext>
                    </a:extLst>
                  </a:tr>
                  <a:tr h="3191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2,4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151,3409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969873,286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783377144"/>
                      </a:ext>
                    </a:extLst>
                  </a:tr>
                  <a:tr h="3191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2,7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156,7447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785291,885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69841434"/>
                      </a:ext>
                    </a:extLst>
                  </a:tr>
                  <a:tr h="3191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160,5475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652695,166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177372649"/>
                      </a:ext>
                    </a:extLst>
                  </a:tr>
                  <a:tr h="3191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3,3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168,2212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570980,703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16008512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7160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E3A76-E44E-45D3-95E1-70656451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cap="none" dirty="0"/>
              <a:t>Transconduttanza </a:t>
            </a:r>
            <a:r>
              <a:rPr lang="it-IT" cap="none" dirty="0" err="1"/>
              <a:t>gm</a:t>
            </a:r>
            <a:br>
              <a:rPr lang="it-IT" cap="none" dirty="0"/>
            </a:br>
            <a:r>
              <a:rPr lang="it-IT" cap="none" dirty="0">
                <a:solidFill>
                  <a:srgbClr val="C00000"/>
                </a:solidFill>
              </a:rPr>
              <a:t>NMOS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AD7C12D-9696-43E0-8DC3-95FEE85D6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676" y="2825613"/>
            <a:ext cx="8841150" cy="37601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399E36C9-0AEA-4D64-A74C-92A50A5D31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1678" y="2061718"/>
                <a:ext cx="3622074" cy="13672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it-IT" sz="16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Wingdings 3"/>
                      </a:rPr>
                      <m:t>=</m:t>
                    </m:r>
                    <m:f>
                      <m:fPr>
                        <m:ctrlPr>
                          <a:rPr lang="it-IT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𝐷𝑆</m:t>
                            </m:r>
                          </m:sub>
                        </m:sSub>
                      </m:num>
                      <m:den>
                        <m:r>
                          <a:rPr lang="it-IT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it-IT" sz="1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𝐺𝑆</m:t>
                            </m:r>
                          </m:sub>
                        </m:sSub>
                      </m:den>
                    </m:f>
                  </m:oMath>
                </a14:m>
                <a:endParaRPr lang="it-IT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498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it-IT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399E36C9-0AEA-4D64-A74C-92A50A5D3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78" y="2061718"/>
                <a:ext cx="3622074" cy="1367282"/>
              </a:xfrm>
              <a:prstGeom prst="rect">
                <a:avLst/>
              </a:prstGeom>
              <a:blipFill>
                <a:blip r:embed="rId3"/>
                <a:stretch>
                  <a:fillRect l="-67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894488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747</TotalTime>
  <Words>1800</Words>
  <Application>Microsoft Office PowerPoint</Application>
  <PresentationFormat>Widescreen</PresentationFormat>
  <Paragraphs>502</Paragraphs>
  <Slides>37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37</vt:i4>
      </vt:variant>
    </vt:vector>
  </HeadingPairs>
  <TitlesOfParts>
    <vt:vector size="45" baseType="lpstr">
      <vt:lpstr>Arial</vt:lpstr>
      <vt:lpstr>Cambria Math</vt:lpstr>
      <vt:lpstr>Elephant</vt:lpstr>
      <vt:lpstr>Gill Sans MT</vt:lpstr>
      <vt:lpstr>Impact</vt:lpstr>
      <vt:lpstr>Roboto</vt:lpstr>
      <vt:lpstr>Wingdings</vt:lpstr>
      <vt:lpstr>Badge</vt:lpstr>
      <vt:lpstr>Ota  doppio stadio      ( di MILLER )</vt:lpstr>
      <vt:lpstr>indice</vt:lpstr>
      <vt:lpstr>CARATTERISTICHE MOS</vt:lpstr>
      <vt:lpstr>Caratteristiche IDS(VDS)  NMOS</vt:lpstr>
      <vt:lpstr>Caratteristica IDS(VGS)  NMOS</vt:lpstr>
      <vt:lpstr>Caratteristiche |IDS(-VDS)| PMOS</vt:lpstr>
      <vt:lpstr>Caratteristica |IDS(-VGS)|  PMOS</vt:lpstr>
      <vt:lpstr>Resistenza di canale r0 PMOS e NMOS</vt:lpstr>
      <vt:lpstr>Transconduttanza gm NMOS</vt:lpstr>
      <vt:lpstr>Transconduttanza gm PMOS</vt:lpstr>
      <vt:lpstr>ANALISI CIRCUITALE</vt:lpstr>
      <vt:lpstr>Schema Circuito OTA MILLER</vt:lpstr>
      <vt:lpstr>Analisi circuitale</vt:lpstr>
      <vt:lpstr>Analisi circuitale</vt:lpstr>
      <vt:lpstr>Analisi circuitale</vt:lpstr>
      <vt:lpstr>Analisi circuitale</vt:lpstr>
      <vt:lpstr>Analisi circuitale</vt:lpstr>
      <vt:lpstr>Analisi circuitale</vt:lpstr>
      <vt:lpstr>Specifiche e scelte progettuali</vt:lpstr>
      <vt:lpstr>dimensionamento</vt:lpstr>
      <vt:lpstr>Dimensionamento</vt:lpstr>
      <vt:lpstr>Dimensionamento</vt:lpstr>
      <vt:lpstr>Dimensionamento</vt:lpstr>
      <vt:lpstr>Dimensionamento</vt:lpstr>
      <vt:lpstr>Dimensionamento</vt:lpstr>
      <vt:lpstr>Dimensionamento</vt:lpstr>
      <vt:lpstr>Risultati simulazione</vt:lpstr>
      <vt:lpstr>Risultati Simulazione</vt:lpstr>
      <vt:lpstr>Risultati Simulazione</vt:lpstr>
      <vt:lpstr>Risultati Simulazione</vt:lpstr>
      <vt:lpstr>Risultati Simulazione</vt:lpstr>
      <vt:lpstr>Risultati Simulazione</vt:lpstr>
      <vt:lpstr>Risultati Simulazione</vt:lpstr>
      <vt:lpstr>Risultati Simulazione</vt:lpstr>
      <vt:lpstr>Conclusioni</vt:lpstr>
      <vt:lpstr>Conclusioni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OTA MILLER</dc:title>
  <dc:creator>Fra</dc:creator>
  <cp:lastModifiedBy>Fra</cp:lastModifiedBy>
  <cp:revision>45</cp:revision>
  <dcterms:created xsi:type="dcterms:W3CDTF">2020-04-26T12:37:48Z</dcterms:created>
  <dcterms:modified xsi:type="dcterms:W3CDTF">2020-05-04T15:10:56Z</dcterms:modified>
</cp:coreProperties>
</file>