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2" r:id="rId3"/>
    <p:sldId id="258" r:id="rId4"/>
    <p:sldId id="259" r:id="rId5"/>
    <p:sldId id="261" r:id="rId6"/>
    <p:sldId id="29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9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2" r:id="rId25"/>
    <p:sldId id="276" r:id="rId26"/>
    <p:sldId id="280" r:id="rId27"/>
    <p:sldId id="281" r:id="rId28"/>
    <p:sldId id="283" r:id="rId29"/>
    <p:sldId id="284" r:id="rId30"/>
    <p:sldId id="286" r:id="rId31"/>
    <p:sldId id="285" r:id="rId32"/>
    <p:sldId id="287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OTA</a:t>
            </a:r>
            <a:r>
              <a:rPr lang="it-IT" sz="8000" dirty="0"/>
              <a:t> </a:t>
            </a:r>
            <a:r>
              <a:rPr lang="it-IT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44" y="5227781"/>
            <a:ext cx="5573736" cy="7481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1800" dirty="0"/>
              <a:t>Analisi circuitale </a:t>
            </a: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 E simulazione</a:t>
            </a:r>
          </a:p>
        </p:txBody>
      </p:sp>
      <p:pic>
        <p:nvPicPr>
          <p:cNvPr id="5" name="Immagine 4" descr="Immagine che contiene schermo, nero&#10;&#10;Descrizione generata automaticamente">
            <a:extLst>
              <a:ext uri="{FF2B5EF4-FFF2-40B4-BE49-F238E27FC236}">
                <a16:creationId xmlns:a16="http://schemas.microsoft.com/office/drawing/2014/main" id="{B44EBF25-B427-4521-8814-DB5F19B2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21" y="1085523"/>
            <a:ext cx="610637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91012C-D1E8-43BF-A1F0-115165EF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8" y="2935224"/>
            <a:ext cx="9223463" cy="392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OTA  doppio stadio (Miller)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699"/>
            <a:ext cx="4352544" cy="3523785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Alimentazione 0 – 3,3V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Specchi di corrente MOS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NMOS – GND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PMOS –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Vcc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magine 5" descr="Immagine che contiene pioggia&#10;&#10;Descrizione generata automaticamente">
            <a:extLst>
              <a:ext uri="{FF2B5EF4-FFF2-40B4-BE49-F238E27FC236}">
                <a16:creationId xmlns:a16="http://schemas.microsoft.com/office/drawing/2014/main" id="{C2CA5C33-98E2-45E3-AF2F-E3A253A9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2" y="1594397"/>
            <a:ext cx="7973333" cy="42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</a:t>
            </a:r>
            <a:r>
              <a:rPr lang="it-IT" cap="none" dirty="0"/>
              <a:t> </a:t>
            </a:r>
            <a:r>
              <a:rPr lang="it-IT" cap="none" dirty="0">
                <a:solidFill>
                  <a:srgbClr val="2A1A00"/>
                </a:solidFill>
              </a:rPr>
              <a:t>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1"/>
            <a:ext cx="8670290" cy="322584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GUADAGNO DI MODO DIFFERENZIALE  (LF)  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RIPOSTA IN FREQUENZA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SLEW RATE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DINAMICA  I/O</a:t>
            </a:r>
          </a:p>
          <a:p>
            <a:pPr marL="0" indent="0">
              <a:buNone/>
            </a:pPr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 circuitale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Dall’analisi ai piccoli segnali, il guadagno dell’OTA è dato dal prodotto del singolo guadagno di ogni stadio:</a:t>
                </a: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I° Stadio   (differenziale)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II° Stadio   (CS)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          dove 	</a:t>
                </a:r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i="1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i</m:t>
                        </m:r>
                      </m:sub>
                    </m:sSub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Assumendo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e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(stesso ordine grandezza)</a:t>
                </a:r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α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it-IT" b="0" i="1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 </m:t>
                        </m:r>
                        <m:d>
                          <m:d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it-IT" i="1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  <a:sym typeface="Wingdings" panose="05000000000000000000" pitchFamily="2" charset="2"/>
                  </a:rPr>
                  <a:t> </a:t>
                </a:r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  <a:blipFill>
                <a:blip r:embed="rId2"/>
                <a:stretch>
                  <a:fillRect l="-599" t="-6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</p:spPr>
            <p:txBody>
              <a:bodyPr/>
              <a:lstStyle/>
              <a:p>
                <a:r>
                  <a:rPr lang="it-IT" sz="1600" dirty="0">
                    <a:solidFill>
                      <a:schemeClr val="tx1"/>
                    </a:solidFill>
                  </a:rPr>
                  <a:t>Le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da sole rendono instabile in circuito in anello chiuso  (Bode taglia a -40 dB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PM piccolo)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Dalla relazione ingresso uscita si ottengo i seguenti poli e zeri 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  <a:blipFill>
                <a:blip r:embed="rId2"/>
                <a:stretch>
                  <a:fillRect l="-240" t="-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196699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196699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/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Per ottenete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f</m:t>
                        </m:r>
                      </m:e>
                      <m:sub>
                        <m: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si impone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it-IT" i="1" spc="75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𝑑𝑑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blipFill>
                <a:blip r:embed="rId4"/>
                <a:stretch>
                  <a:fillRect l="-1636" t="-3571" b="-8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74AC91AD-0544-4DF5-B9F8-1B8FE239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2774602"/>
            <a:ext cx="5165441" cy="18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8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L’effetto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spinge in bassa frequenza il polo dominante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Allo stesso tempo ciò avviene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:    </a:t>
                </a:r>
                <a:r>
                  <a:rPr lang="it-IT" sz="1600" b="1" i="1" u="sng" dirty="0">
                    <a:solidFill>
                      <a:schemeClr val="tx1"/>
                    </a:solidFill>
                  </a:rPr>
                  <a:t>abbassa il PM</a:t>
                </a:r>
                <a:r>
                  <a:rPr lang="it-IT" sz="1600" b="1" i="1" dirty="0">
                    <a:solidFill>
                      <a:schemeClr val="tx1"/>
                    </a:solidFill>
                  </a:rPr>
                  <a:t>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TRADEOFF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aggiunge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in serie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sceglie quindi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</a:rPr>
                  <a:t> t</a:t>
                </a:r>
                <a:r>
                  <a:rPr lang="it-IT" sz="1600" i="1" dirty="0" err="1">
                    <a:solidFill>
                      <a:schemeClr val="tx1"/>
                    </a:solidFill>
                  </a:rPr>
                  <a:t>.c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600" b="0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 zero reale negativo  </a:t>
                </a:r>
                <a:r>
                  <a:rPr lang="it-IT" sz="16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aumenta il PM</a:t>
                </a:r>
                <a:endParaRPr lang="it-IT" sz="1600" b="1" i="1" u="sng" dirty="0">
                  <a:solidFill>
                    <a:schemeClr val="tx1"/>
                  </a:solidFill>
                </a:endParaRPr>
              </a:p>
              <a:p>
                <a:r>
                  <a:rPr lang="it-IT" sz="16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  <a:blipFill>
                <a:blip r:embed="rId2"/>
                <a:stretch>
                  <a:fillRect l="-240" t="-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 E STABILITA’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pc="75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valutare lo </a:t>
                </a:r>
                <a:r>
                  <a:rPr lang="it-IT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dirty="0">
                    <a:solidFill>
                      <a:schemeClr val="tx1"/>
                    </a:solidFill>
                  </a:rPr>
                  <a:t> rate 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tale da sbilanciare la coppia differenziale</a:t>
                </a:r>
              </a:p>
              <a:p>
                <a:pPr marL="0" indent="0">
                  <a:buNone/>
                </a:pP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it-IT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</m:d>
                  </m:oMath>
                </a14:m>
                <a:endParaRPr lang="it-IT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Tutta la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scorre su un solo ramo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Si modella il secondo stadio come un integratore e si ottiene: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   </a:t>
                </a:r>
                <a:r>
                  <a:rPr lang="it-IT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/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Relazione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pc="7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𝑆𝑅</m:t>
                      </m:r>
                      <m:r>
                        <a:rPr lang="it-IT" i="1" spc="7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GVO</m:t>
                      </m:r>
                    </m:oMath>
                  </m:oMathPara>
                </a14:m>
                <a:endParaRPr lang="it-IT" spc="75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  <a:blipFill>
                <a:blip r:embed="rId2"/>
                <a:stretch>
                  <a:fillRect l="-539" t="-1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0478F5A-C6B7-40E0-A36E-3575E3D2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64" y="3203574"/>
            <a:ext cx="3579447" cy="29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D7302-50DD-4A56-ABFB-7357175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975"/>
            <a:ext cx="10178322" cy="4770640"/>
          </a:xfrm>
        </p:spPr>
        <p:txBody>
          <a:bodyPr/>
          <a:lstStyle/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INGRESSO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</m:d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   	       per garantire la linearità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i/o</a:t>
                </a: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USCITA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non può invalidare le condizioni di saturazione di M6  M7</a:t>
                </a:r>
              </a:p>
              <a:p>
                <a:pPr marL="0" indent="0">
                  <a:buNone/>
                </a:pPr>
                <a:endParaRPr lang="it-IT" sz="1600" b="1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CONDIZIONI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	  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M3,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f.i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 M1</a:t>
                </a: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   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M1  M5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Si vuole progettare un amplificatore operazionale CMOS a doppio stadio (di Miller) con le seguenti specifiche:</a:t>
            </a:r>
          </a:p>
          <a:p>
            <a:r>
              <a:rPr lang="it-IT" b="1" dirty="0"/>
              <a:t>GUADAGNO DI MODO DIFFERENZIALE </a:t>
            </a:r>
            <a:r>
              <a:rPr lang="it-IT" dirty="0"/>
              <a:t>maggiore di 20’000 V/V ( 86 dB)</a:t>
            </a:r>
          </a:p>
          <a:p>
            <a:r>
              <a:rPr lang="it-IT" b="1" dirty="0"/>
              <a:t>MARGINE DI FASE </a:t>
            </a:r>
            <a:r>
              <a:rPr lang="it-IT" dirty="0"/>
              <a:t>&gt; 70°</a:t>
            </a:r>
          </a:p>
          <a:p>
            <a:r>
              <a:rPr lang="it-IT" b="1" dirty="0"/>
              <a:t>POTENZA</a:t>
            </a:r>
            <a:r>
              <a:rPr lang="it-IT" dirty="0"/>
              <a:t> &lt; 200 µW</a:t>
            </a:r>
          </a:p>
          <a:p>
            <a:r>
              <a:rPr lang="it-IT" b="1" dirty="0"/>
              <a:t>Con vincolo di CAPACITA’ DI CARICO  </a:t>
            </a:r>
            <a:r>
              <a:rPr lang="it-IT" dirty="0"/>
              <a:t>5 </a:t>
            </a:r>
            <a:r>
              <a:rPr lang="it-IT" dirty="0" err="1"/>
              <a:t>pF</a:t>
            </a:r>
            <a:endParaRPr lang="it-IT" dirty="0"/>
          </a:p>
          <a:p>
            <a:endParaRPr lang="it-IT" dirty="0"/>
          </a:p>
          <a:p>
            <a:r>
              <a:rPr lang="it-IT" dirty="0"/>
              <a:t>Si sceglie che i transistor lavorino in forte inversione </a:t>
            </a:r>
          </a:p>
          <a:p>
            <a:r>
              <a:rPr lang="it-IT" dirty="0"/>
              <a:t>Si sceglie una tensione di overdrive GVO piccola e comune per tutti i MOS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/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60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endParaRPr lang="it-IT" sz="1600" dirty="0"/>
              </a:p>
              <a:p>
                <a:r>
                  <a:rPr lang="it-IT" dirty="0"/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50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/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pPr algn="l"/>
            <a:r>
              <a:rPr lang="it-IT" sz="6600" spc="-150" dirty="0" err="1"/>
              <a:t>Ota</a:t>
            </a:r>
            <a:r>
              <a:rPr lang="it-IT" sz="6600" spc="-150" dirty="0"/>
              <a:t> </a:t>
            </a:r>
            <a:br>
              <a:rPr lang="it-IT" sz="6600" spc="-150" dirty="0"/>
            </a:br>
            <a:r>
              <a:rPr lang="it-IT" sz="6600" spc="-150" dirty="0"/>
              <a:t>doppio stadio      (di MILLER)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1700" dirty="0">
                <a:solidFill>
                  <a:srgbClr val="2A1A00"/>
                </a:solidFill>
              </a:rPr>
              <a:t>Analisi circuitale Dimensionamento E simulazione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schermo, nero&#10;&#10;Descrizione generata automaticamente">
            <a:extLst>
              <a:ext uri="{FF2B5EF4-FFF2-40B4-BE49-F238E27FC236}">
                <a16:creationId xmlns:a16="http://schemas.microsoft.com/office/drawing/2014/main" id="{B44EBF25-B427-4521-8814-DB5F19B28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7" r="18065" b="1"/>
          <a:stretch/>
        </p:blipFill>
        <p:spPr>
          <a:xfrm>
            <a:off x="6766174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25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/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cs typeface="Arial"/>
                  </a:rPr>
                  <a:t>20’000</a:t>
                </a:r>
                <a:r>
                  <a:rPr lang="it-IT" sz="1600" dirty="0"/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/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/>
                  <a:t> </a:t>
                </a: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/>
                  <a:t> è quindi un valore accettabile</a:t>
                </a:r>
              </a:p>
              <a:p>
                <a:r>
                  <a:rPr lang="it-IT" sz="1600" dirty="0"/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</m:oMath>
                </a14:m>
                <a:r>
                  <a:rPr lang="it-IT" sz="1600" dirty="0"/>
                  <a:t> </a:t>
                </a:r>
              </a:p>
              <a:p>
                <a:r>
                  <a:rPr lang="it-IT" sz="1600" dirty="0"/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/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04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/>
              <a:t>Nota la caratteristica </a:t>
            </a:r>
            <a:r>
              <a:rPr lang="it-IT" sz="1600" dirty="0" err="1"/>
              <a:t>Ids</a:t>
            </a:r>
            <a:r>
              <a:rPr lang="it-IT" sz="1600" dirty="0"/>
              <a:t>(</a:t>
            </a:r>
            <a:r>
              <a:rPr lang="it-IT" sz="1600" dirty="0" err="1"/>
              <a:t>Vgs,Vds</a:t>
            </a:r>
            <a:r>
              <a:rPr lang="it-IT" sz="1600" dirty="0"/>
              <a:t>)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/>
              <a:t>si ricavano i rapporti  W/L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z="1600" dirty="0"/>
              <a:t>* La dimensione di M6 è scelta  imponendo un fattore 2 fra M4 ed M6 : rispetta comunque i vincoli (20 </a:t>
            </a:r>
            <a:r>
              <a:rPr lang="it-IT" sz="1600" dirty="0">
                <a:solidFill>
                  <a:schemeClr val="tx1"/>
                </a:solidFill>
              </a:rPr>
              <a:t>µA)</a:t>
            </a:r>
            <a:endParaRPr lang="it-IT" sz="16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497802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497802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08197" r="-869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92424" r="-869565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275714" r="-869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  <a:blipFill>
                <a:blip r:embed="rId2"/>
                <a:stretch>
                  <a:fillRect l="-951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=−0.044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 (M5),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(dalla KVL)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=2.308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  <a:blipFill>
                <a:blip r:embed="rId3"/>
                <a:stretch>
                  <a:fillRect l="-327" b="-15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vicini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il guadagno tende a diminuire.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nota come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il guadagno non soddisfa le specifiche</a:t>
                </a: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GUADAGNO DIFFERENZIALE FISSANDO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  <a:blipFill>
                <a:blip r:embed="rId3"/>
                <a:stretch>
                  <a:fillRect l="-758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00FDD9-69FE-4C3E-8EBE-9566163D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2774602"/>
            <a:ext cx="7726426" cy="328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sceglie di lavorare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Il resto del dimensionamento verrà fatto considerando tale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  <a:blipFill>
                <a:blip r:embed="rId5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3521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𝐼𝐶𝑀</m:t>
                                        </m:r>
                                      </m:e>
                                      <m:sub/>
                                    </m:sSub>
                                  </m:sub>
                                </m:sSub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[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𝒅𝑩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6746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117" t="-901" r="-127374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1166" t="-901" r="-2242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74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Per definire 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 è necessario rispettare la condizione sul margine di fase (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&gt;70°)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Si è imposto un </a:t>
                </a:r>
                <a:r>
                  <a:rPr lang="it-IT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PM = 80°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=90−</m:t>
                    </m:r>
                    <m:func>
                      <m:func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it-IT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Considerando che l’effetto dello zero reale negativo può solo migliorare il margine di fase si impone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unc>
                        <m:func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=7.20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Quindi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7.29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∗8.01∗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2.26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4.42 </m:t>
                    </m:r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6.64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400" dirty="0"/>
              </a:p>
              <a:p>
                <a:endParaRPr lang="it-IT" sz="1400" dirty="0"/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60.5 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1.28 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7.20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7.91 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493" r="-300501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493" r="-201256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93" r="-100752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493" r="-1005" b="-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09677" r="-3005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09677" r="-20125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677" r="-1007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09677" r="-100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28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dei MOS sono diversi da quelli ottenuti con il dimensionamento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è necessario verificare che i transistor cosi ottenuti rispettino comunque le specifiche: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 potrebbero ottenere GVO più bassi e quindi trovarsi al limite della zona di forte inversione</a:t>
                </a:r>
                <a:endParaRPr lang="it-IT" sz="1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  (teorico)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di</a:t>
                </a:r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ottenuti in simulazione consentono di mantenere i MOS in </a:t>
                </a:r>
                <a:r>
                  <a:rPr lang="it-IT" sz="1200" dirty="0" err="1">
                    <a:solidFill>
                      <a:schemeClr val="tx1"/>
                    </a:solidFill>
                  </a:rPr>
                  <a:t>f.i</a:t>
                </a:r>
                <a:endParaRPr lang="it-IT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    garantendo 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dB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  ( &gt;86 dB da specifiche)</a:t>
                </a: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dipendono da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.  Si ottiene: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  <a:blipFill>
                <a:blip r:embed="rId2"/>
                <a:stretch>
                  <a:fillRect t="-4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𝐺𝑉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oMath>
                          </a14:m>
                          <a:r>
                            <a:rPr lang="it-IT" sz="1400" dirty="0"/>
                            <a:t> </a:t>
                          </a:r>
                          <a:r>
                            <a:rPr kumimoji="0" lang="it-IT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3527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endParaRPr lang="it-IT" sz="1400" dirty="0"/>
                        </a:p>
                        <a:p>
                          <a:r>
                            <a:rPr lang="it-IT" sz="700" dirty="0"/>
                            <a:t>IMPOSTA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597" r="-607937" b="-2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61333" r="-607937" b="-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88235" r="-6079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29257CAC-B20F-4A18-A0F5-6F954DF331A9}"/>
              </a:ext>
            </a:extLst>
          </p:cNvPr>
          <p:cNvSpPr txBox="1">
            <a:spLocks/>
          </p:cNvSpPr>
          <p:nvPr/>
        </p:nvSpPr>
        <p:spPr>
          <a:xfrm>
            <a:off x="1250950" y="1102592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</a:t>
            </a:r>
          </a:p>
        </p:txBody>
      </p:sp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La potenza inizialmente stimata è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=165µ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Considerando i valori di corrente ottenuti dalla simulazione si ricalcola la potenza assorbita dal circuito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10+20.4+20.4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=167.6µ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valore risulta maggiore (coerentemente con le aspettative) a causa dei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approssimati per eccesso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0" dirty="0">
                    <a:solidFill>
                      <a:schemeClr val="tx1"/>
                    </a:solidFill>
                  </a:rPr>
                  <a:t>Il valore è al di sotto dei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</a:rPr>
                  <a:t>  imposti dalle specifiche </a:t>
                </a:r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  <a:blipFill>
                <a:blip r:embed="rId2"/>
                <a:stretch>
                  <a:fillRect l="-539" t="-1019" b="-1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4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CONSUMO DI POTENZA</a:t>
            </a:r>
          </a:p>
        </p:txBody>
      </p:sp>
    </p:spTree>
    <p:extLst>
      <p:ext uri="{BB962C8B-B14F-4D97-AF65-F5344CB8AC3E}">
        <p14:creationId xmlns:p14="http://schemas.microsoft.com/office/powerpoint/2010/main" val="329822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881668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E 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risultante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88.57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inferiore a quello stimato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92.04 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Il margine di fase risultante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6.65°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80.00°)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FBAC6D3-4DD5-41B2-A529-F14C273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" y="2676209"/>
            <a:ext cx="8930640" cy="36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2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OPEN LOOP VS CLOSED LOOP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56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8B53CA-F88C-4EE2-9A23-F4A9D14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003366"/>
            <a:ext cx="10166570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COMUNE  E  CMRR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di modo comune (LF) risultante è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−9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485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La reiezione di modo comune risultante è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9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mappa, sedendo&#10;&#10;Descrizione generata automaticamente">
            <a:extLst>
              <a:ext uri="{FF2B5EF4-FFF2-40B4-BE49-F238E27FC236}">
                <a16:creationId xmlns:a16="http://schemas.microsoft.com/office/drawing/2014/main" id="{1C19404C-4862-4E25-8101-4E19773A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358966"/>
            <a:ext cx="10343172" cy="43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it-IT" sz="4400"/>
              <a:t>indice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a priori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 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9.10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=2.20 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  <a:cs typeface="Arial"/>
                  </a:rPr>
                  <a:t>S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con corrente reale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=9.10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=2.24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dirty="0"/>
              </a:p>
              <a:p>
                <a:r>
                  <a:rPr lang="it-IT" sz="1600" dirty="0"/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risultante dalla simulazione  </a:t>
                </a:r>
                <a14:m>
                  <m:oMath xmlns:m="http://schemas.openxmlformats.org/officeDocument/2006/math"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=2.19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sz="1600" dirty="0"/>
              </a:p>
              <a:p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sedendo&#10;&#10;Descrizione generata automaticamente">
            <a:extLst>
              <a:ext uri="{FF2B5EF4-FFF2-40B4-BE49-F238E27FC236}">
                <a16:creationId xmlns:a16="http://schemas.microsoft.com/office/drawing/2014/main" id="{8CE9F582-DA04-4F5F-8AA2-C4FF8456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9" y="2774602"/>
            <a:ext cx="8627505" cy="3666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/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𝑆𝑅</m:t>
                      </m:r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  <m:t>𝐶𝑐</m:t>
                          </m:r>
                        </m:den>
                      </m:f>
                    </m:oMath>
                  </m:oMathPara>
                </a14:m>
                <a:endParaRPr lang="it-IT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1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NEL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Ingresso differenziale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it-IT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Segnale di uscita con ampiezza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0.25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𝑚𝑉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  <a:sym typeface="Wingdings" panose="05000000000000000000" pitchFamily="2" charset="2"/>
                  </a:rPr>
                  <a:t> Guadagno calcolato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25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93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orta, luce, largo, decorato&#10;&#10;Descrizione generata automaticamente">
            <a:extLst>
              <a:ext uri="{FF2B5EF4-FFF2-40B4-BE49-F238E27FC236}">
                <a16:creationId xmlns:a16="http://schemas.microsoft.com/office/drawing/2014/main" id="{0E43660B-0345-4139-9FAD-E00C0374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418195"/>
            <a:ext cx="9954768" cy="417217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1998D41-CF39-4E04-B911-3E4DBDF331CF}"/>
              </a:ext>
            </a:extLst>
          </p:cNvPr>
          <p:cNvSpPr/>
          <p:nvPr/>
        </p:nvSpPr>
        <p:spPr>
          <a:xfrm>
            <a:off x="9192553" y="1952566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9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CONFRONTO RISULTATI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7">
                <a:extLst>
                  <a:ext uri="{FF2B5EF4-FFF2-40B4-BE49-F238E27FC236}">
                    <a16:creationId xmlns:a16="http://schemas.microsoft.com/office/drawing/2014/main" id="{8CDA1C02-0FC4-4255-AA1D-CF59278EA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72667"/>
                  </p:ext>
                </p:extLst>
              </p:nvPr>
            </p:nvGraphicFramePr>
            <p:xfrm>
              <a:off x="1444943" y="3523047"/>
              <a:ext cx="8922384" cy="2862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128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974128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97412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400809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[°]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𝐶𝑀𝑅𝑅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5721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𝑆𝑅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[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𝑃𝑜𝑤𝑒𝑟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𝑐𝑜𝑛𝑠𝑢𝑚𝑝𝑡𝑖𝑜𝑛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[µ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𝑊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7">
                <a:extLst>
                  <a:ext uri="{FF2B5EF4-FFF2-40B4-BE49-F238E27FC236}">
                    <a16:creationId xmlns:a16="http://schemas.microsoft.com/office/drawing/2014/main" id="{8CDA1C02-0FC4-4255-AA1D-CF59278EA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72667"/>
                  </p:ext>
                </p:extLst>
              </p:nvPr>
            </p:nvGraphicFramePr>
            <p:xfrm>
              <a:off x="1444943" y="3523047"/>
              <a:ext cx="8922384" cy="2862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128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974128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97412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400809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107576" r="-200820" b="-5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207576" r="-200820" b="-4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307576" r="-200820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407576" r="-200820" b="-2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5721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446667" r="-20082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40080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10" t="-621212" r="-200820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42694" y="1952566"/>
            <a:ext cx="9310370" cy="253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I risultati simulati rientrano correttamente nelle specifiche assegnate pur discostandosi da quelli stimati.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Questo può essere dovuto ad approssimazioni numeriche, discrepanze fra i modelli o</a:t>
            </a:r>
            <a:r>
              <a:rPr lang="it-IT" dirty="0">
                <a:solidFill>
                  <a:srgbClr val="C00000"/>
                </a:solidFill>
                <a:cs typeface="Arial"/>
              </a:rPr>
              <a:t> </a:t>
            </a:r>
            <a:r>
              <a:rPr lang="it-IT" b="1" u="sng" dirty="0">
                <a:solidFill>
                  <a:srgbClr val="C00000"/>
                </a:solidFill>
                <a:cs typeface="Arial"/>
              </a:rPr>
              <a:t>alle brutte intenzioni e alla maleducazione </a:t>
            </a:r>
          </a:p>
          <a:p>
            <a:endParaRPr lang="it-IT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0193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10192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OSSERVAZIONI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42694" y="1952566"/>
            <a:ext cx="9310370" cy="253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 Osservando il guadagno ottenuto tramite il confronto ingresso uscita delle simulazioni nel tempo(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Transient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), si nota una discrepanza fra tale guadagno e quello ottenuto con le simulazioni in frequenza (AC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 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Durante il calcolo dei valori del circuito è stato considerato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visto che una buona parte  della verifica dei risultati viene svolta nell’ambito delle frequenze.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Inoltre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risulta minore, quindi se questo valore soddisfa le specifiche lo farà anche un valore maggiore.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650839-DEAC-4459-9AA9-3B6F4B96B8EA}"/>
              </a:ext>
            </a:extLst>
          </p:cNvPr>
          <p:cNvSpPr/>
          <p:nvPr/>
        </p:nvSpPr>
        <p:spPr>
          <a:xfrm>
            <a:off x="3345724" y="1178383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18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D004A9-C103-4540-8B66-15BA1E469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9" r="12104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23" name="Sottotitolo 2">
            <a:extLst>
              <a:ext uri="{FF2B5EF4-FFF2-40B4-BE49-F238E27FC236}">
                <a16:creationId xmlns:a16="http://schemas.microsoft.com/office/drawing/2014/main" id="{199B33EA-5B56-44ED-AEC2-A0FDB211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01" y="3054927"/>
            <a:ext cx="5573736" cy="748145"/>
          </a:xfrm>
        </p:spPr>
        <p:txBody>
          <a:bodyPr>
            <a:noAutofit/>
          </a:bodyPr>
          <a:lstStyle/>
          <a:p>
            <a:r>
              <a:rPr lang="it-IT" sz="4000" b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GRAZIE PER L’ATTENZIONE</a:t>
            </a:r>
            <a:endParaRPr lang="it-IT" sz="4000" b="0" spc="0" dirty="0">
              <a:solidFill>
                <a:schemeClr val="tx1">
                  <a:lumMod val="85000"/>
                  <a:lumOff val="15000"/>
                </a:schemeClr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</a:t>
            </a:r>
            <a:r>
              <a:rPr lang="it-IT" sz="5400" cap="none" dirty="0" err="1">
                <a:solidFill>
                  <a:srgbClr val="2A1A00"/>
                </a:solidFill>
              </a:rPr>
              <a:t>Ids</a:t>
            </a:r>
            <a:r>
              <a:rPr lang="it-IT" sz="5400" cap="none" dirty="0">
                <a:solidFill>
                  <a:srgbClr val="2A1A00"/>
                </a:solidFill>
              </a:rPr>
              <a:t>(</a:t>
            </a:r>
            <a:r>
              <a:rPr lang="it-IT" sz="5400" cap="none" dirty="0" err="1">
                <a:solidFill>
                  <a:srgbClr val="2A1A00"/>
                </a:solidFill>
              </a:rPr>
              <a:t>Vds</a:t>
            </a:r>
            <a:r>
              <a:rPr lang="it-IT" sz="5400" cap="none" dirty="0">
                <a:solidFill>
                  <a:srgbClr val="2A1A00"/>
                </a:solidFill>
              </a:rPr>
              <a:t>) 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2A1A00"/>
                </a:solidFill>
              </a:rPr>
              <a:t>NMOS transistor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C543DC-A5EF-4122-A0CF-9C1BBF01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53" y="2715768"/>
            <a:ext cx="9285975" cy="4075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E1389A-B362-4E5E-9E14-8FA856A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1" y="2921033"/>
            <a:ext cx="8884698" cy="3904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</a:t>
            </a:r>
            <a:r>
              <a:rPr lang="it-IT" sz="5400" cap="none" dirty="0" err="1">
                <a:solidFill>
                  <a:srgbClr val="2A1A00"/>
                </a:solidFill>
              </a:rPr>
              <a:t>Ids</a:t>
            </a:r>
            <a:r>
              <a:rPr lang="it-IT" sz="5400" cap="none" dirty="0">
                <a:solidFill>
                  <a:srgbClr val="2A1A00"/>
                </a:solidFill>
              </a:rPr>
              <a:t>(</a:t>
            </a:r>
            <a:r>
              <a:rPr lang="it-IT" sz="5400" cap="none" dirty="0" err="1">
                <a:solidFill>
                  <a:srgbClr val="2A1A00"/>
                </a:solidFill>
              </a:rPr>
              <a:t>Vds</a:t>
            </a:r>
            <a:r>
              <a:rPr lang="it-IT" sz="5400" cap="none" dirty="0">
                <a:solidFill>
                  <a:srgbClr val="2A1A00"/>
                </a:solidFill>
              </a:rPr>
              <a:t>) 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2A1A00"/>
                </a:solidFill>
              </a:rPr>
              <a:t>PMOS transistor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86379D-86C2-46EF-B876-A7FCDE0F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6" y="2624746"/>
            <a:ext cx="9240644" cy="409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162AF6-5BF6-4850-816A-85BBCD81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8" y="2950956"/>
            <a:ext cx="8827004" cy="375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r0</a:t>
            </a:r>
            <a:br>
              <a:rPr lang="it-IT" sz="5400" cap="none" dirty="0"/>
            </a:br>
            <a:r>
              <a:rPr lang="it-IT" sz="5400" cap="none" dirty="0"/>
              <a:t>PMOS e NMOS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B0572F9-D947-4264-B1AE-AA4F6A97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494" y="3094567"/>
            <a:ext cx="7725784" cy="338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Simulazione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76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60268" b="-37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D7C12D-9696-43E0-8DC3-95FEE85D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76" y="2825613"/>
            <a:ext cx="8841150" cy="3760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1679</Words>
  <Application>Microsoft Office PowerPoint</Application>
  <PresentationFormat>Widescreen</PresentationFormat>
  <Paragraphs>442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Elephant</vt:lpstr>
      <vt:lpstr>Gill Sans MT</vt:lpstr>
      <vt:lpstr>Impact</vt:lpstr>
      <vt:lpstr>Wingdings</vt:lpstr>
      <vt:lpstr>Badge</vt:lpstr>
      <vt:lpstr>OTA MILLER</vt:lpstr>
      <vt:lpstr>Ota  doppio stadio      (di MILLER)</vt:lpstr>
      <vt:lpstr>indice</vt:lpstr>
      <vt:lpstr>Caratteristiche Ids(Vds)  NMOS transistor</vt:lpstr>
      <vt:lpstr>Caratteristica Ids(Vgs)  NMOS</vt:lpstr>
      <vt:lpstr>Caratteristiche Ids(Vds)  PMOS transistor</vt:lpstr>
      <vt:lpstr>Caratteristica Ids(Vgs)  PMOS</vt:lpstr>
      <vt:lpstr>Resistenza di canale r0 PMOS e NMOS</vt:lpstr>
      <vt:lpstr>Transconduttanza gm NMOS</vt:lpstr>
      <vt:lpstr>Transconduttanza gm PMOS</vt:lpstr>
      <vt:lpstr>OTA  doppio stadio (Miller)</vt:lpstr>
      <vt:lpstr>Analisi circuitale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18</cp:revision>
  <dcterms:created xsi:type="dcterms:W3CDTF">2020-04-26T12:37:48Z</dcterms:created>
  <dcterms:modified xsi:type="dcterms:W3CDTF">2020-04-26T16:27:09Z</dcterms:modified>
</cp:coreProperties>
</file>