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7FFE9066-B549-42EC-BEE6-8E3E95827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216A7F6-BCDE-4DF2-928E-E9100381D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791" y="643467"/>
            <a:ext cx="7216609" cy="4584314"/>
          </a:xfrm>
        </p:spPr>
        <p:txBody>
          <a:bodyPr anchor="b">
            <a:normAutofit/>
          </a:bodyPr>
          <a:lstStyle/>
          <a:p>
            <a:pPr algn="l"/>
            <a:r>
              <a:rPr lang="it-IT" sz="8000" dirty="0"/>
              <a:t>OTA MILLER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0BBC28C-FD77-4815-947B-8978D1748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9944" y="5227781"/>
            <a:ext cx="5573736" cy="74814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sz="1800" dirty="0"/>
              <a:t>Analisi circuitale Dimensionamento E simulazione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4F99A79F-E2EF-4DCF-A366-569A81CFF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268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/>
              <a:t>OTA  doppio stadio (Miller)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2286000"/>
            <a:ext cx="3796538" cy="3594100"/>
          </a:xfrm>
        </p:spPr>
        <p:txBody>
          <a:bodyPr/>
          <a:lstStyle/>
          <a:p>
            <a:r>
              <a:rPr lang="it-IT" dirty="0"/>
              <a:t>Alimentazione 0 – 3,3V</a:t>
            </a:r>
          </a:p>
          <a:p>
            <a:r>
              <a:rPr lang="it-IT" dirty="0"/>
              <a:t>Specchi di corrente MOS</a:t>
            </a:r>
          </a:p>
          <a:p>
            <a:r>
              <a:rPr lang="it-IT" dirty="0"/>
              <a:t>Bulk NMOS – GND</a:t>
            </a:r>
          </a:p>
          <a:p>
            <a:r>
              <a:rPr lang="it-IT" dirty="0"/>
              <a:t>Bulk PMOS – </a:t>
            </a:r>
            <a:r>
              <a:rPr lang="it-IT" dirty="0" err="1"/>
              <a:t>Vcc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AF9A8B8-C859-4330-B3AF-9A5ED7BE83E0}"/>
              </a:ext>
            </a:extLst>
          </p:cNvPr>
          <p:cNvSpPr txBox="1"/>
          <p:nvPr/>
        </p:nvSpPr>
        <p:spPr>
          <a:xfrm>
            <a:off x="6867144" y="2075688"/>
            <a:ext cx="435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SCHEMA CIRCUITO</a:t>
            </a:r>
          </a:p>
        </p:txBody>
      </p:sp>
    </p:spTree>
    <p:extLst>
      <p:ext uri="{BB962C8B-B14F-4D97-AF65-F5344CB8AC3E}">
        <p14:creationId xmlns:p14="http://schemas.microsoft.com/office/powerpoint/2010/main" val="139457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/>
              <a:t>Analisi circuitale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2427732"/>
            <a:ext cx="8670290" cy="2002536"/>
          </a:xfrm>
        </p:spPr>
        <p:txBody>
          <a:bodyPr/>
          <a:lstStyle/>
          <a:p>
            <a:r>
              <a:rPr lang="it-IT" dirty="0"/>
              <a:t>GUADAGNO DI MODO DIFFERENZIALE  (LF)  </a:t>
            </a:r>
          </a:p>
          <a:p>
            <a:r>
              <a:rPr lang="it-IT" dirty="0"/>
              <a:t>RIPOSTA IN FREQUENZA</a:t>
            </a:r>
          </a:p>
          <a:p>
            <a:r>
              <a:rPr lang="it-IT" dirty="0"/>
              <a:t>SLEW RATE</a:t>
            </a:r>
          </a:p>
          <a:p>
            <a:r>
              <a:rPr lang="it-IT" dirty="0"/>
              <a:t>DINAMICA  I/O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B50DDFD3-54E8-4A64-9BCA-F0A84FF455C9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5573736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GRANDEZZE CARATTERISTICHE </a:t>
            </a:r>
          </a:p>
        </p:txBody>
      </p:sp>
    </p:spTree>
    <p:extLst>
      <p:ext uri="{BB962C8B-B14F-4D97-AF65-F5344CB8AC3E}">
        <p14:creationId xmlns:p14="http://schemas.microsoft.com/office/powerpoint/2010/main" val="2312864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/>
              <a:t>Analisi circuitale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B50DDFD3-54E8-4A64-9BCA-F0A84FF455C9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GUADAGNO DI MODO DIFFERENZIALE  (LF)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F35D7302-50DD-4A56-ABFB-7357175447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it-IT" i="1" dirty="0">
                  <a:latin typeface="Cambria Math" panose="02040503050406030204" pitchFamily="18" charset="0"/>
                </a:endParaRPr>
              </a:p>
              <a:p>
                <a:r>
                  <a:rPr lang="it-IT" i="1" dirty="0">
                    <a:latin typeface="Cambria Math" panose="02040503050406030204" pitchFamily="18" charset="0"/>
                  </a:rPr>
                  <a:t>I° Stadio    </a:t>
                </a:r>
                <a:r>
                  <a:rPr lang="it-IT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b="0" i="0" spc="7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r</m:t>
                        </m:r>
                      </m:e>
                      <m:sub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𝑜</m:t>
                        </m:r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</m:sSub>
                    <m:r>
                      <a:rPr lang="it-IT" spc="75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//</m:t>
                    </m:r>
                    <m:sSub>
                      <m:sSubPr>
                        <m:ctrlPr>
                          <a:rPr lang="it-IT" i="1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r</m:t>
                        </m:r>
                      </m:e>
                      <m:sub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𝑜</m:t>
                        </m:r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4</m:t>
                        </m:r>
                      </m:sub>
                    </m:sSub>
                  </m:oMath>
                </a14:m>
                <a:endParaRPr lang="it-IT" i="1" dirty="0">
                  <a:latin typeface="Cambria Math" panose="02040503050406030204" pitchFamily="18" charset="0"/>
                </a:endParaRPr>
              </a:p>
              <a:p>
                <a:r>
                  <a:rPr lang="it-IT" i="1" dirty="0">
                    <a:latin typeface="Cambria Math" panose="02040503050406030204" pitchFamily="18" charset="0"/>
                  </a:rPr>
                  <a:t>II° Stadio  </a:t>
                </a:r>
                <a:r>
                  <a:rPr lang="it-IT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it-IT" i="1" dirty="0">
                    <a:latin typeface="Cambria Math" panose="02040503050406030204" pitchFamily="18" charset="0"/>
                  </a:rPr>
                  <a:t>   =</a:t>
                </a:r>
                <a:r>
                  <a:rPr lang="it-IT" spc="75" dirty="0">
                    <a:solidFill>
                      <a:schemeClr val="tx1"/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r</m:t>
                        </m:r>
                      </m:e>
                      <m:sub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𝑜</m:t>
                        </m:r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6</m:t>
                        </m:r>
                      </m:sub>
                    </m:sSub>
                    <m:r>
                      <a:rPr lang="it-IT" spc="75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//</m:t>
                    </m:r>
                    <m:sSub>
                      <m:sSubPr>
                        <m:ctrlPr>
                          <a:rPr lang="it-IT" i="1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r</m:t>
                        </m:r>
                      </m:e>
                      <m:sub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𝑜</m:t>
                        </m:r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7</m:t>
                        </m:r>
                      </m:sub>
                    </m:sSub>
                  </m:oMath>
                </a14:m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it-IT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it-IT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i="1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i="1" spc="75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it-IT" spc="75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𝑣</m:t>
                            </m:r>
                          </m:e>
                          <m:sub>
                            <m:r>
                              <a:rPr lang="it-IT" spc="75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i="1" spc="75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it-IT" spc="75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𝑣</m:t>
                            </m:r>
                          </m:e>
                          <m:sub>
                            <m:r>
                              <a:rPr lang="it-IT" spc="75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𝑖𝑛</m:t>
                            </m:r>
                          </m:sub>
                        </m:sSub>
                      </m:den>
                    </m:f>
                    <m:r>
                      <a:rPr lang="it-IT" i="1" spc="75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it-IT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it-IT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it-IT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pc="75" dirty="0">
                    <a:solidFill>
                      <a:schemeClr val="bg2">
                        <a:lumMod val="25000"/>
                      </a:schemeClr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𝑔</m:t>
                        </m:r>
                      </m:e>
                      <m:sub>
                        <m:r>
                          <a:rPr lang="it-IT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  <m:r>
                          <a:rPr lang="it-IT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it-IT" i="1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𝑅</m:t>
                        </m:r>
                      </m:e>
                      <m:sub>
                        <m:r>
                          <a:rPr lang="it-IT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𝑜𝑢𝑡</m:t>
                        </m:r>
                      </m:sub>
                    </m:sSub>
                    <m:r>
                      <a:rPr lang="it-IT" spc="75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d>
                      <m:dPr>
                        <m:ctrlPr>
                          <a:rPr lang="it-IT" i="1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pc="75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pc="75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r</m:t>
                            </m:r>
                          </m:e>
                          <m:sub>
                            <m:r>
                              <a:rPr lang="it-IT" spc="75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𝑜</m:t>
                            </m:r>
                            <m:r>
                              <a:rPr lang="it-IT" spc="75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6</m:t>
                            </m:r>
                          </m:sub>
                        </m:sSub>
                        <m:r>
                          <a:rPr lang="it-IT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//</m:t>
                        </m:r>
                        <m:sSub>
                          <m:sSubPr>
                            <m:ctrlPr>
                              <a:rPr lang="it-IT" i="1" spc="75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pc="75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r</m:t>
                            </m:r>
                          </m:e>
                          <m:sub>
                            <m:r>
                              <a:rPr lang="it-IT" spc="75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𝑜</m:t>
                            </m:r>
                            <m:r>
                              <a:rPr lang="it-IT" spc="75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7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it-IT" i="1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pc="75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pc="75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r</m:t>
                            </m:r>
                          </m:e>
                          <m:sub>
                            <m:r>
                              <a:rPr lang="it-IT" spc="75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𝑜</m:t>
                            </m:r>
                            <m:r>
                              <a:rPr lang="it-IT" spc="75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sub>
                        </m:sSub>
                        <m:r>
                          <a:rPr lang="it-IT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//</m:t>
                        </m:r>
                        <m:sSub>
                          <m:sSubPr>
                            <m:ctrlPr>
                              <a:rPr lang="it-IT" i="1" spc="75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pc="75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r</m:t>
                            </m:r>
                          </m:e>
                          <m:sub>
                            <m:r>
                              <a:rPr lang="it-IT" spc="75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𝑜</m:t>
                            </m:r>
                            <m:r>
                              <a:rPr lang="it-IT" spc="75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4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it-IT" i="1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𝑔</m:t>
                        </m:r>
                      </m:e>
                      <m:sub>
                        <m:r>
                          <a:rPr lang="it-IT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  <m:r>
                          <a:rPr lang="it-IT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it-IT" i="1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𝑔</m:t>
                        </m:r>
                      </m:e>
                      <m:sub>
                        <m:r>
                          <a:rPr lang="it-IT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  <m:r>
                          <a:rPr lang="it-IT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</m:sSub>
                    <m:r>
                      <a:rPr lang="it-IT" spc="75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≅</m:t>
                    </m:r>
                    <m:sSup>
                      <m:sSupPr>
                        <m:ctrlPr>
                          <a:rPr lang="it-IT" i="1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i="1" spc="75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 spc="75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it-IT" spc="75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it-IT" spc="75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it-IT" i="1" spc="75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it-IT" spc="75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it-IT" spc="75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𝑜𝑢𝑡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it-IT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spc="75" dirty="0">
                    <a:solidFill>
                      <a:schemeClr val="bg2">
                        <a:lumMod val="25000"/>
                      </a:schemeClr>
                    </a:solidFill>
                    <a:cs typeface="Arial"/>
                  </a:rPr>
                  <a:t> </a:t>
                </a:r>
                <a:endParaRPr lang="it-IT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F35D7302-50DD-4A56-ABFB-7357175447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931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/>
              <a:t>Analisi circuitale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B50DDFD3-54E8-4A64-9BCA-F0A84FF455C9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RISPOSTA IN FREQUENZA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F35D7302-50DD-4A56-ABFB-7357175447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it-IT" i="1" dirty="0">
                  <a:latin typeface="Cambria Math" panose="02040503050406030204" pitchFamily="18" charset="0"/>
                </a:endParaRPr>
              </a:p>
              <a:p>
                <a:r>
                  <a:rPr lang="it-IT" i="1" dirty="0">
                    <a:latin typeface="Cambria Math" panose="02040503050406030204" pitchFamily="18" charset="0"/>
                  </a:rPr>
                  <a:t>I° Stadio    </a:t>
                </a:r>
                <a:r>
                  <a:rPr lang="it-IT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b="0" i="0" spc="7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r</m:t>
                        </m:r>
                      </m:e>
                      <m:sub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𝑜</m:t>
                        </m:r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</m:sSub>
                    <m:r>
                      <a:rPr lang="it-IT" spc="75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//</m:t>
                    </m:r>
                    <m:sSub>
                      <m:sSubPr>
                        <m:ctrlPr>
                          <a:rPr lang="it-IT" i="1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r</m:t>
                        </m:r>
                      </m:e>
                      <m:sub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𝑜</m:t>
                        </m:r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4</m:t>
                        </m:r>
                      </m:sub>
                    </m:sSub>
                  </m:oMath>
                </a14:m>
                <a:endParaRPr lang="it-IT" i="1" dirty="0">
                  <a:latin typeface="Cambria Math" panose="02040503050406030204" pitchFamily="18" charset="0"/>
                </a:endParaRPr>
              </a:p>
              <a:p>
                <a:r>
                  <a:rPr lang="it-IT" i="1" dirty="0">
                    <a:latin typeface="Cambria Math" panose="02040503050406030204" pitchFamily="18" charset="0"/>
                  </a:rPr>
                  <a:t>II° Stadio  </a:t>
                </a:r>
                <a:r>
                  <a:rPr lang="it-IT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it-IT" i="1" dirty="0">
                    <a:latin typeface="Cambria Math" panose="02040503050406030204" pitchFamily="18" charset="0"/>
                  </a:rPr>
                  <a:t>   =</a:t>
                </a:r>
                <a:r>
                  <a:rPr lang="it-IT" spc="75" dirty="0">
                    <a:solidFill>
                      <a:schemeClr val="tx1"/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r</m:t>
                        </m:r>
                      </m:e>
                      <m:sub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𝑜</m:t>
                        </m:r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6</m:t>
                        </m:r>
                      </m:sub>
                    </m:sSub>
                    <m:r>
                      <a:rPr lang="it-IT" spc="75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//</m:t>
                    </m:r>
                    <m:sSub>
                      <m:sSubPr>
                        <m:ctrlPr>
                          <a:rPr lang="it-IT" i="1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r</m:t>
                        </m:r>
                      </m:e>
                      <m:sub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𝑜</m:t>
                        </m:r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7</m:t>
                        </m:r>
                      </m:sub>
                    </m:sSub>
                  </m:oMath>
                </a14:m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F35D7302-50DD-4A56-ABFB-7357175447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537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/>
              <a:t>Analisi circuitale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B50DDFD3-54E8-4A64-9BCA-F0A84FF455C9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SLEW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F35D7302-50DD-4A56-ABFB-7357175447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it-IT" i="1" dirty="0">
                  <a:latin typeface="Cambria Math" panose="02040503050406030204" pitchFamily="18" charset="0"/>
                </a:endParaRPr>
              </a:p>
              <a:p>
                <a:r>
                  <a:rPr lang="it-IT" i="1" dirty="0">
                    <a:latin typeface="Cambria Math" panose="02040503050406030204" pitchFamily="18" charset="0"/>
                  </a:rPr>
                  <a:t>I° Stadio    </a:t>
                </a:r>
                <a:r>
                  <a:rPr lang="it-IT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b="0" i="0" spc="7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r</m:t>
                        </m:r>
                      </m:e>
                      <m:sub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𝑜</m:t>
                        </m:r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</m:sSub>
                    <m:r>
                      <a:rPr lang="it-IT" spc="75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//</m:t>
                    </m:r>
                    <m:sSub>
                      <m:sSubPr>
                        <m:ctrlPr>
                          <a:rPr lang="it-IT" i="1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r</m:t>
                        </m:r>
                      </m:e>
                      <m:sub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𝑜</m:t>
                        </m:r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4</m:t>
                        </m:r>
                      </m:sub>
                    </m:sSub>
                  </m:oMath>
                </a14:m>
                <a:endParaRPr lang="it-IT" i="1" dirty="0">
                  <a:latin typeface="Cambria Math" panose="02040503050406030204" pitchFamily="18" charset="0"/>
                </a:endParaRPr>
              </a:p>
              <a:p>
                <a:r>
                  <a:rPr lang="it-IT" i="1" dirty="0">
                    <a:latin typeface="Cambria Math" panose="02040503050406030204" pitchFamily="18" charset="0"/>
                  </a:rPr>
                  <a:t>II° Stadio  </a:t>
                </a:r>
                <a:r>
                  <a:rPr lang="it-IT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it-IT" i="1" dirty="0">
                    <a:latin typeface="Cambria Math" panose="02040503050406030204" pitchFamily="18" charset="0"/>
                  </a:rPr>
                  <a:t>   =</a:t>
                </a:r>
                <a:r>
                  <a:rPr lang="it-IT" spc="75" dirty="0">
                    <a:solidFill>
                      <a:schemeClr val="tx1"/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r</m:t>
                        </m:r>
                      </m:e>
                      <m:sub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𝑜</m:t>
                        </m:r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6</m:t>
                        </m:r>
                      </m:sub>
                    </m:sSub>
                    <m:r>
                      <a:rPr lang="it-IT" spc="75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//</m:t>
                    </m:r>
                    <m:sSub>
                      <m:sSubPr>
                        <m:ctrlPr>
                          <a:rPr lang="it-IT" i="1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r</m:t>
                        </m:r>
                      </m:e>
                      <m:sub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𝑜</m:t>
                        </m:r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7</m:t>
                        </m:r>
                      </m:sub>
                    </m:sSub>
                  </m:oMath>
                </a14:m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F35D7302-50DD-4A56-ABFB-7357175447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8999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/>
              <a:t>Analisi circuitale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B50DDFD3-54E8-4A64-9BCA-F0A84FF455C9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DINAMICA I/O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F35D7302-50DD-4A56-ABFB-7357175447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it-IT" i="1" dirty="0">
                  <a:latin typeface="Cambria Math" panose="02040503050406030204" pitchFamily="18" charset="0"/>
                </a:endParaRPr>
              </a:p>
              <a:p>
                <a:r>
                  <a:rPr lang="it-IT" i="1" dirty="0">
                    <a:latin typeface="Cambria Math" panose="02040503050406030204" pitchFamily="18" charset="0"/>
                  </a:rPr>
                  <a:t>I° Stadio    </a:t>
                </a:r>
                <a:r>
                  <a:rPr lang="it-IT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b="0" i="0" spc="7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r</m:t>
                        </m:r>
                      </m:e>
                      <m:sub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𝑜</m:t>
                        </m:r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</m:sSub>
                    <m:r>
                      <a:rPr lang="it-IT" spc="75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//</m:t>
                    </m:r>
                    <m:sSub>
                      <m:sSubPr>
                        <m:ctrlPr>
                          <a:rPr lang="it-IT" i="1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r</m:t>
                        </m:r>
                      </m:e>
                      <m:sub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𝑜</m:t>
                        </m:r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4</m:t>
                        </m:r>
                      </m:sub>
                    </m:sSub>
                  </m:oMath>
                </a14:m>
                <a:endParaRPr lang="it-IT" i="1" dirty="0">
                  <a:latin typeface="Cambria Math" panose="02040503050406030204" pitchFamily="18" charset="0"/>
                </a:endParaRPr>
              </a:p>
              <a:p>
                <a:r>
                  <a:rPr lang="it-IT" i="1" dirty="0">
                    <a:latin typeface="Cambria Math" panose="02040503050406030204" pitchFamily="18" charset="0"/>
                  </a:rPr>
                  <a:t>II° Stadio  </a:t>
                </a:r>
                <a:r>
                  <a:rPr lang="it-IT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it-IT" i="1" dirty="0">
                    <a:latin typeface="Cambria Math" panose="02040503050406030204" pitchFamily="18" charset="0"/>
                  </a:rPr>
                  <a:t>   =</a:t>
                </a:r>
                <a:r>
                  <a:rPr lang="it-IT" spc="75" dirty="0">
                    <a:solidFill>
                      <a:schemeClr val="tx1"/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r</m:t>
                        </m:r>
                      </m:e>
                      <m:sub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𝑜</m:t>
                        </m:r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6</m:t>
                        </m:r>
                      </m:sub>
                    </m:sSub>
                    <m:r>
                      <a:rPr lang="it-IT" spc="75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//</m:t>
                    </m:r>
                    <m:sSub>
                      <m:sSubPr>
                        <m:ctrlPr>
                          <a:rPr lang="it-IT" i="1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r</m:t>
                        </m:r>
                      </m:e>
                      <m:sub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𝑜</m:t>
                        </m:r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7</m:t>
                        </m:r>
                      </m:sub>
                    </m:sSub>
                  </m:oMath>
                </a14:m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F35D7302-50DD-4A56-ABFB-7357175447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799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/>
              <a:t>Specifiche e scelte progettuali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41932"/>
            <a:ext cx="9310370" cy="30015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dirty="0"/>
              <a:t>Si vuole progettare un amplificatore operazionale CMOS a doppio stadio (di Miler) con le seguenti specifiche:</a:t>
            </a:r>
          </a:p>
          <a:p>
            <a:r>
              <a:rPr lang="it-IT" b="1" dirty="0"/>
              <a:t>GUADAGNO DI MODO DIFFERENZIALE </a:t>
            </a:r>
            <a:r>
              <a:rPr lang="it-IT" dirty="0"/>
              <a:t>maggiore di 20’000 V/V ( 86 dB)</a:t>
            </a:r>
          </a:p>
          <a:p>
            <a:r>
              <a:rPr lang="it-IT" b="1" dirty="0"/>
              <a:t>MARGINE DI FASE </a:t>
            </a:r>
            <a:r>
              <a:rPr lang="it-IT" dirty="0"/>
              <a:t>&gt; 80°</a:t>
            </a:r>
          </a:p>
          <a:p>
            <a:r>
              <a:rPr lang="it-IT" b="1" dirty="0"/>
              <a:t>POTENZA</a:t>
            </a:r>
            <a:r>
              <a:rPr lang="it-IT" dirty="0"/>
              <a:t> &lt; 200 µW</a:t>
            </a:r>
          </a:p>
          <a:p>
            <a:r>
              <a:rPr lang="it-IT" b="1" dirty="0"/>
              <a:t>Con  vincolo di CAPACITA’ DI CARICO  </a:t>
            </a:r>
            <a:r>
              <a:rPr lang="it-IT" dirty="0"/>
              <a:t>5 </a:t>
            </a:r>
            <a:r>
              <a:rPr lang="it-IT" dirty="0" err="1"/>
              <a:t>pF</a:t>
            </a:r>
            <a:endParaRPr lang="it-IT" dirty="0"/>
          </a:p>
          <a:p>
            <a:endParaRPr lang="it-IT" dirty="0"/>
          </a:p>
          <a:p>
            <a:r>
              <a:rPr lang="it-IT" dirty="0"/>
              <a:t>Si sceglie che i transistor lavorino in forte inversione </a:t>
            </a:r>
          </a:p>
          <a:p>
            <a:r>
              <a:rPr lang="it-IT" dirty="0"/>
              <a:t>Si sceglie una tensione di overdrive GVO piccola e comune per tutti i MOS 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7975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Dimensionamento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0F4F028C-BAF4-448F-9075-E4787BF026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0950" y="2427732"/>
                <a:ext cx="9310370" cy="300151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it-IT" dirty="0"/>
                  <a:t>Partendo dalla specifica di potenza si vuole che la corrente massima assorbita dal circuito sia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z="1600" b="0" i="1" spc="75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𝐼</m:t>
                        </m:r>
                      </m:e>
                      <m:sub>
                        <m:r>
                          <a:rPr lang="it-IT" sz="1600" i="1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𝑚𝑎𝑥</m:t>
                        </m:r>
                      </m:sub>
                    </m:sSub>
                    <m:r>
                      <a:rPr lang="it-IT" sz="1600" b="0" i="0" spc="75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&lt;</m:t>
                    </m:r>
                    <m:f>
                      <m:fPr>
                        <m:ctrlPr>
                          <a:rPr lang="it-IT" sz="1600" i="1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600" i="1" spc="75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it-IT" sz="1600" b="0" i="1" spc="75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𝑃</m:t>
                            </m:r>
                          </m:e>
                          <m:sub>
                            <m:r>
                              <a:rPr lang="it-IT" sz="1600" b="0" i="1" spc="75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sz="1600" i="1" spc="75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it-IT" sz="1600" b="0" i="1" spc="75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𝑉</m:t>
                            </m:r>
                          </m:e>
                          <m:sub>
                            <m:r>
                              <a:rPr lang="it-IT" sz="1600" b="0" i="1" spc="75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𝑑𝑑</m:t>
                            </m:r>
                          </m:sub>
                        </m:sSub>
                      </m:den>
                    </m:f>
                    <m:r>
                      <a:rPr lang="it-IT" sz="1600" b="0" i="1" spc="75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f>
                      <m:fPr>
                        <m:ctrlPr>
                          <a:rPr lang="it-IT" sz="1600" i="1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600" i="1" spc="75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it-IT" sz="1600" b="0" i="0" spc="75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200</m:t>
                            </m:r>
                            <m:r>
                              <a:rPr lang="it-IT" sz="1600" i="1" spc="75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µ</m:t>
                            </m:r>
                            <m:r>
                              <m:rPr>
                                <m:sty m:val="p"/>
                              </m:rPr>
                              <a:rPr lang="it-IT" sz="1600" b="0" i="0" spc="75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W</m:t>
                            </m:r>
                          </m:e>
                          <m:sub/>
                        </m:sSub>
                      </m:num>
                      <m:den>
                        <m:sSub>
                          <m:sSubPr>
                            <m:ctrlPr>
                              <a:rPr lang="it-IT" sz="1600" i="1" spc="75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it-IT" sz="1600" b="0" i="0" spc="75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3,3</m:t>
                            </m:r>
                            <m:r>
                              <m:rPr>
                                <m:sty m:val="p"/>
                              </m:rPr>
                              <a:rPr lang="it-IT" sz="1600" b="0" i="0" spc="75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V</m:t>
                            </m:r>
                          </m:e>
                          <m:sub/>
                        </m:sSub>
                      </m:den>
                    </m:f>
                    <m:r>
                      <a:rPr lang="it-IT" sz="1600" b="0" i="1" spc="75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=60</m:t>
                    </m:r>
                    <m:r>
                      <a:rPr lang="it-IT" sz="1600" i="1" spc="75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µ</m:t>
                    </m:r>
                    <m:r>
                      <a:rPr lang="it-IT" sz="1600" b="0" i="1" spc="75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</m:oMath>
                </a14:m>
                <a:endParaRPr lang="it-IT" sz="1600" dirty="0"/>
              </a:p>
              <a:p>
                <a:pPr marL="0" indent="0">
                  <a:buNone/>
                </a:pPr>
                <a:endParaRPr lang="it-IT" sz="1600" dirty="0"/>
              </a:p>
              <a:p>
                <a:r>
                  <a:rPr lang="it-IT" dirty="0"/>
                  <a:t>Si è scelto quindi di  considerare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z="1600" i="1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𝐼</m:t>
                        </m:r>
                      </m:e>
                      <m:sub>
                        <m:r>
                          <a:rPr lang="it-IT" sz="1600" i="1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𝑚𝑎𝑥</m:t>
                        </m:r>
                      </m:sub>
                    </m:sSub>
                    <m:r>
                      <a:rPr lang="it-IT" sz="1600" b="0" i="1" spc="75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=50 µ</m:t>
                    </m:r>
                    <m:r>
                      <a:rPr lang="it-IT" sz="1600" b="0" i="1" spc="75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</m:oMath>
                </a14:m>
                <a:r>
                  <a:rPr lang="it-IT" sz="1600" dirty="0"/>
                  <a:t> da spartire in questo modo:</a:t>
                </a:r>
              </a:p>
              <a:p>
                <a14:m>
                  <m:oMath xmlns:m="http://schemas.openxmlformats.org/officeDocument/2006/math">
                    <m:r>
                      <a:rPr lang="it-IT" sz="1600" b="0" i="1" spc="75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1</m:t>
                    </m:r>
                    <m:r>
                      <a:rPr lang="it-IT" sz="1600" i="1" spc="75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0 µ</m:t>
                    </m:r>
                    <m:r>
                      <a:rPr lang="it-IT" sz="1600" i="1" spc="75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a:rPr lang="it-IT" sz="1600" b="0" i="1" spc="75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it-IT" sz="1600" dirty="0"/>
                  <a:t> sull’ingresso dello specchio di corrente</a:t>
                </a:r>
              </a:p>
              <a:p>
                <a14:m>
                  <m:oMath xmlns:m="http://schemas.openxmlformats.org/officeDocument/2006/math">
                    <m:r>
                      <a:rPr lang="it-IT" sz="1600" b="0" i="1" spc="75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20</m:t>
                    </m:r>
                    <m:r>
                      <a:rPr lang="it-IT" sz="1600" i="1" spc="75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 µ</m:t>
                    </m:r>
                    <m:r>
                      <a:rPr lang="it-IT" sz="1600" i="1" spc="75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a:rPr lang="it-IT" sz="1600" i="1" spc="75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it-IT" sz="1600" dirty="0"/>
                  <a:t> sull’uscita dello specchio di corrente  (Stadio differenziale)</a:t>
                </a:r>
              </a:p>
              <a:p>
                <a14:m>
                  <m:oMath xmlns:m="http://schemas.openxmlformats.org/officeDocument/2006/math">
                    <m:r>
                      <a:rPr lang="it-IT" sz="1600" b="0" i="1" spc="75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2</m:t>
                    </m:r>
                    <m:r>
                      <a:rPr lang="it-IT" sz="1600" i="1" spc="75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0 µ</m:t>
                    </m:r>
                    <m:r>
                      <a:rPr lang="it-IT" sz="1600" i="1" spc="75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a:rPr lang="it-IT" sz="1600" i="1" spc="75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it-IT" sz="1600" dirty="0"/>
                  <a:t> sul ramo dello stadio di uscita (Stadio CS)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0F4F028C-BAF4-448F-9075-E4787BF026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0950" y="2427732"/>
                <a:ext cx="9310370" cy="3001518"/>
              </a:xfrm>
              <a:blipFill>
                <a:blip r:embed="rId2"/>
                <a:stretch>
                  <a:fillRect l="-654" t="-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POLARIZZAZIONE - CORRENTI</a:t>
            </a:r>
          </a:p>
        </p:txBody>
      </p:sp>
    </p:spTree>
    <p:extLst>
      <p:ext uri="{BB962C8B-B14F-4D97-AF65-F5344CB8AC3E}">
        <p14:creationId xmlns:p14="http://schemas.microsoft.com/office/powerpoint/2010/main" val="3131629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Dimensionamento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0F4F028C-BAF4-448F-9075-E4787BF026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0950" y="1952566"/>
                <a:ext cx="9310370" cy="300151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it-IT" sz="1600" dirty="0"/>
                  <a:t>Imponendo un guadagno</a:t>
                </a:r>
                <a:r>
                  <a:rPr lang="ar-AE" sz="1600" dirty="0">
                    <a:solidFill>
                      <a:schemeClr val="tx1"/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</m:e>
                      <m:sub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𝑑𝑑</m:t>
                        </m:r>
                      </m:sub>
                    </m:sSub>
                    <m:d>
                      <m:d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0</m:t>
                        </m:r>
                      </m:e>
                    </m:d>
                    <m:r>
                      <a:rPr lang="ar-AE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p>
                      <m:sSup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ar-AE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𝐴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it-IT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𝐺𝑉𝑂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p>
                    </m:sSup>
                    <m:r>
                      <a:rPr lang="it-IT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ar-AE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ar-AE" sz="1600" b="1" dirty="0">
                    <a:solidFill>
                      <a:schemeClr val="tx1"/>
                    </a:solidFill>
                    <a:cs typeface="Arial"/>
                  </a:rPr>
                  <a:t>≥ </a:t>
                </a:r>
                <a:r>
                  <a:rPr lang="it-IT" sz="1600" dirty="0">
                    <a:cs typeface="Arial"/>
                  </a:rPr>
                  <a:t>20’000</a:t>
                </a:r>
                <a:r>
                  <a:rPr lang="it-IT" sz="1600" dirty="0"/>
                  <a:t> V/V  si ha che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ar-AE" sz="16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ar-AE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ar-AE" sz="16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ar-AE" sz="16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ar-AE" sz="16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𝑑𝑑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</m:rad>
                      </m:e>
                      <m:sup/>
                    </m:sSup>
                  </m:oMath>
                </a14:m>
                <a:endParaRPr lang="it-IT" sz="1600" dirty="0"/>
              </a:p>
              <a:p>
                <a:pPr marL="0" indent="0">
                  <a:buNone/>
                </a:pPr>
                <a:r>
                  <a:rPr lang="it-IT" sz="1600" dirty="0"/>
                  <a:t>Considerando una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0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,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2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it-IT" sz="1600" dirty="0"/>
                  <a:t>si ha sperimentalmente un valor medio di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𝑉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</m:sub>
                    </m:sSub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30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m:rPr>
                        <m:sty m:val="p"/>
                      </m:rP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V</m:t>
                    </m:r>
                  </m:oMath>
                </a14:m>
                <a:endParaRPr lang="it-IT" sz="1600" dirty="0"/>
              </a:p>
              <a:p>
                <a:pPr marL="0" indent="0">
                  <a:buNone/>
                </a:pPr>
                <a:r>
                  <a:rPr lang="it-IT" sz="1600" dirty="0"/>
                  <a:t>Per tali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𝑉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</m:sub>
                    </m:sSub>
                  </m:oMath>
                </a14:m>
                <a:r>
                  <a:rPr lang="it-IT" sz="16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</m:e>
                      <m:sub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𝑑𝑑</m:t>
                        </m:r>
                      </m:sub>
                    </m:sSub>
                    <m:d>
                      <m:d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0</m:t>
                        </m:r>
                      </m:e>
                    </m:d>
                  </m:oMath>
                </a14:m>
                <a:r>
                  <a:rPr lang="it-IT" sz="1600" dirty="0"/>
                  <a:t> verifichiamo che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ar-AE" sz="16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ar-AE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ar-AE" sz="16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ar-AE" sz="16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ar-AE" sz="16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𝑑𝑑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</m:rad>
                      </m:e>
                      <m:sup/>
                    </m:sSup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21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sz="1600" dirty="0"/>
                  <a:t> </a:t>
                </a:r>
              </a:p>
              <a:p>
                <a:pPr marL="0" indent="0">
                  <a:buNone/>
                </a:pPr>
                <a:endParaRPr lang="it-IT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it-IT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0</m:t>
                    </m:r>
                    <m:r>
                      <a:rPr lang="it-IT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,</m:t>
                    </m:r>
                    <m:r>
                      <a:rPr lang="it-IT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2</m:t>
                    </m:r>
                  </m:oMath>
                </a14:m>
                <a:r>
                  <a:rPr lang="it-IT" sz="1600" dirty="0"/>
                  <a:t> è quindi un valore accettabile</a:t>
                </a:r>
              </a:p>
              <a:p>
                <a:r>
                  <a:rPr lang="it-IT" sz="1600" dirty="0"/>
                  <a:t>Per avere un margine meno stringente si sceglie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it-IT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0</m:t>
                    </m:r>
                    <m:r>
                      <a:rPr lang="it-IT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,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15</m:t>
                    </m:r>
                  </m:oMath>
                </a14:m>
                <a:r>
                  <a:rPr lang="it-IT" sz="1600" dirty="0"/>
                  <a:t> </a:t>
                </a:r>
              </a:p>
              <a:p>
                <a:pPr marL="0" indent="0">
                  <a:buNone/>
                </a:pPr>
                <a:endParaRPr lang="it-IT" sz="1600" dirty="0"/>
              </a:p>
              <a:p>
                <a:r>
                  <a:rPr lang="it-IT" sz="1600" dirty="0"/>
                  <a:t>Per tale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</m:oMath>
                </a14:m>
                <a:r>
                  <a:rPr lang="it-IT" sz="1600" dirty="0"/>
                  <a:t> si ha: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𝐺𝑆</m:t>
                            </m:r>
                          </m:e>
                          <m:sub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𝐺𝑉𝑂</m:t>
                    </m:r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498</m:t>
                    </m:r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≅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65</m:t>
                    </m:r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ar-AE" sz="16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𝐺𝑆</m:t>
                                </m:r>
                              </m:e>
                              <m:sub>
                                <m: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</m:d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692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≅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84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ar-AE" sz="1600" dirty="0">
                  <a:solidFill>
                    <a:schemeClr val="tx1"/>
                  </a:solidFill>
                </a:endParaRPr>
              </a:p>
              <a:p>
                <a:endParaRPr lang="it-IT" dirty="0"/>
              </a:p>
              <a:p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0F4F028C-BAF4-448F-9075-E4787BF026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0950" y="1952566"/>
                <a:ext cx="9310370" cy="3001518"/>
              </a:xfrm>
              <a:blipFill>
                <a:blip r:embed="rId2"/>
                <a:stretch>
                  <a:fillRect l="-327" b="-478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POLARIZZAZIONE - GVO</a:t>
            </a:r>
          </a:p>
        </p:txBody>
      </p:sp>
    </p:spTree>
    <p:extLst>
      <p:ext uri="{BB962C8B-B14F-4D97-AF65-F5344CB8AC3E}">
        <p14:creationId xmlns:p14="http://schemas.microsoft.com/office/powerpoint/2010/main" val="3172766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Dimensionamento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1952566"/>
            <a:ext cx="9310370" cy="30015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600" dirty="0"/>
              <a:t>Nota la caratteristica I-V per i MOS unitari (p ed n), le correnti di polarizzazione e le tensioni di gate, </a:t>
            </a:r>
          </a:p>
          <a:p>
            <a:pPr marL="0" indent="0">
              <a:buNone/>
            </a:pPr>
            <a:r>
              <a:rPr lang="it-IT" sz="1600" dirty="0"/>
              <a:t>si ricavano i rapporti  W/L 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r>
              <a:rPr lang="it-IT" sz="1600" dirty="0"/>
              <a:t>* La dimensione di M6 è scelta  imponendo un fattore 2 fra M4 ed M6 : rispetta comunque i vincoli (20 </a:t>
            </a:r>
            <a:r>
              <a:rPr lang="it-IT" sz="1600" dirty="0">
                <a:solidFill>
                  <a:schemeClr val="tx1"/>
                </a:solidFill>
              </a:rPr>
              <a:t>µA)</a:t>
            </a:r>
            <a:endParaRPr lang="it-IT" sz="1600" dirty="0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DIMENSIONAMENTO  TRANSISTOR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ella 5">
                <a:extLst>
                  <a:ext uri="{FF2B5EF4-FFF2-40B4-BE49-F238E27FC236}">
                    <a16:creationId xmlns:a16="http://schemas.microsoft.com/office/drawing/2014/main" id="{7B48F121-8CC8-4CA1-99D3-E9694C1243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1790855"/>
                  </p:ext>
                </p:extLst>
              </p:nvPr>
            </p:nvGraphicFramePr>
            <p:xfrm>
              <a:off x="1465072" y="3005666"/>
              <a:ext cx="8127999" cy="15675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3111">
                      <a:extLst>
                        <a:ext uri="{9D8B030D-6E8A-4147-A177-3AD203B41FA5}">
                          <a16:colId xmlns:a16="http://schemas.microsoft.com/office/drawing/2014/main" val="3673926022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300675201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585468612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085955257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768629983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4227646455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52421768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390686930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9190858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1704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it-IT" sz="1100" dirty="0">
                              <a:solidFill>
                                <a:schemeClr val="tx1"/>
                              </a:solidFill>
                            </a:rPr>
                            <a:t>[µA]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31846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ar-AE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num>
                                  <m:den>
                                    <m: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13,5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13,5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13,5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4,1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4,1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//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653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ar-AE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skw"/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num>
                                      <m:den>
                                        <m: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77285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ella 5">
                <a:extLst>
                  <a:ext uri="{FF2B5EF4-FFF2-40B4-BE49-F238E27FC236}">
                    <a16:creationId xmlns:a16="http://schemas.microsoft.com/office/drawing/2014/main" id="{7B48F121-8CC8-4CA1-99D3-E9694C1243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1790855"/>
                  </p:ext>
                </p:extLst>
              </p:nvPr>
            </p:nvGraphicFramePr>
            <p:xfrm>
              <a:off x="1465072" y="3005666"/>
              <a:ext cx="8127999" cy="15675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3111">
                      <a:extLst>
                        <a:ext uri="{9D8B030D-6E8A-4147-A177-3AD203B41FA5}">
                          <a16:colId xmlns:a16="http://schemas.microsoft.com/office/drawing/2014/main" val="3673926022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300675201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585468612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085955257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768629983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4227646455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52421768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390686930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9190858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1704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676" t="-108197" r="-804054" b="-4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3184605"/>
                      </a:ext>
                    </a:extLst>
                  </a:tr>
                  <a:tr h="40316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676" t="-192424" r="-804054" b="-3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13,5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13,5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13,5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4,1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4,1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//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653720"/>
                      </a:ext>
                    </a:extLst>
                  </a:tr>
                  <a:tr h="42272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676" t="-275714" r="-804054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77285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4502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3E2BBC6-4C41-4698-93BE-F0EADB66B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it-IT" sz="4400" dirty="0">
                <a:solidFill>
                  <a:srgbClr val="2A1A00"/>
                </a:solidFill>
              </a:rPr>
              <a:t>indice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6C078E-9988-4AF4-A061-A62EB816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1128451"/>
            <a:ext cx="4680729" cy="4566609"/>
          </a:xfrm>
        </p:spPr>
        <p:txBody>
          <a:bodyPr anchor="ctr">
            <a:norm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4571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Dimensionamento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1952566"/>
            <a:ext cx="9310370" cy="30015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600" dirty="0"/>
              <a:t>Nota la caratteristica I-V per i MOS unitari (p ed n), le correnti di polarizzazione e le tensioni di gate, </a:t>
            </a:r>
          </a:p>
          <a:p>
            <a:pPr marL="0" indent="0">
              <a:buNone/>
            </a:pPr>
            <a:r>
              <a:rPr lang="it-IT" sz="1600" dirty="0"/>
              <a:t>si ricavano i rapporti  W/L 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r>
              <a:rPr lang="it-IT" sz="1600" dirty="0"/>
              <a:t>* La dimensione di M6 è scelta  imponendo un fattore 2 fra M4 ed M6 : rispetta comunque i vincoli (20 </a:t>
            </a:r>
            <a:r>
              <a:rPr lang="it-IT" sz="1600" dirty="0">
                <a:solidFill>
                  <a:schemeClr val="tx1"/>
                </a:solidFill>
              </a:rPr>
              <a:t>µA)</a:t>
            </a:r>
            <a:endParaRPr lang="it-IT" sz="1600" dirty="0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DIMENSIONAMENTO  TRANSISTOR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ella 5">
                <a:extLst>
                  <a:ext uri="{FF2B5EF4-FFF2-40B4-BE49-F238E27FC236}">
                    <a16:creationId xmlns:a16="http://schemas.microsoft.com/office/drawing/2014/main" id="{7B48F121-8CC8-4CA1-99D3-E9694C12430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65072" y="3005666"/>
              <a:ext cx="8127999" cy="15675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3111">
                      <a:extLst>
                        <a:ext uri="{9D8B030D-6E8A-4147-A177-3AD203B41FA5}">
                          <a16:colId xmlns:a16="http://schemas.microsoft.com/office/drawing/2014/main" val="3673926022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300675201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585468612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085955257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768629983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4227646455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52421768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390686930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9190858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1704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it-IT" sz="1100" dirty="0">
                              <a:solidFill>
                                <a:schemeClr val="tx1"/>
                              </a:solidFill>
                            </a:rPr>
                            <a:t>[µA]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31846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ar-AE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num>
                                  <m:den>
                                    <m: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13,5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13,5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13,5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4,1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4,1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//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653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ar-AE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skw"/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num>
                                      <m:den>
                                        <m: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77285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ella 5">
                <a:extLst>
                  <a:ext uri="{FF2B5EF4-FFF2-40B4-BE49-F238E27FC236}">
                    <a16:creationId xmlns:a16="http://schemas.microsoft.com/office/drawing/2014/main" id="{7B48F121-8CC8-4CA1-99D3-E9694C12430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65072" y="3005666"/>
              <a:ext cx="8127999" cy="15675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3111">
                      <a:extLst>
                        <a:ext uri="{9D8B030D-6E8A-4147-A177-3AD203B41FA5}">
                          <a16:colId xmlns:a16="http://schemas.microsoft.com/office/drawing/2014/main" val="3673926022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300675201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585468612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085955257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768629983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4227646455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52421768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390686930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9190858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1704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676" t="-108197" r="-804054" b="-4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3184605"/>
                      </a:ext>
                    </a:extLst>
                  </a:tr>
                  <a:tr h="40316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676" t="-192424" r="-804054" b="-3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13,5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13,5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13,5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4,1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4,1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//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653720"/>
                      </a:ext>
                    </a:extLst>
                  </a:tr>
                  <a:tr h="42272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676" t="-275714" r="-804054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77285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3266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ABA2EA-73FE-4AD9-BA7C-2934292F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cap="none" dirty="0"/>
              <a:t>Caratteristiche </a:t>
            </a:r>
            <a:r>
              <a:rPr lang="it-IT" sz="4000" cap="none" dirty="0" err="1"/>
              <a:t>Ids</a:t>
            </a:r>
            <a:r>
              <a:rPr lang="it-IT" sz="4000" cap="none" dirty="0"/>
              <a:t>(</a:t>
            </a:r>
            <a:r>
              <a:rPr lang="it-IT" sz="4000" cap="none" dirty="0" err="1"/>
              <a:t>Vds</a:t>
            </a:r>
            <a:r>
              <a:rPr lang="it-IT" sz="4000" cap="none" dirty="0"/>
              <a:t>) </a:t>
            </a:r>
            <a:br>
              <a:rPr lang="it-IT" sz="4000" cap="none" dirty="0"/>
            </a:br>
            <a:r>
              <a:rPr lang="it-IT" sz="4000" cap="none" dirty="0"/>
              <a:t>NMOS transistor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7C93F9-5870-4E3F-A2F8-393F6756A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907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5400" cap="none" dirty="0"/>
              <a:t>Caratteristiche </a:t>
            </a:r>
            <a:r>
              <a:rPr lang="it-IT" sz="5400" cap="none" dirty="0" err="1"/>
              <a:t>Ids</a:t>
            </a:r>
            <a:r>
              <a:rPr lang="it-IT" sz="5400" cap="none" dirty="0"/>
              <a:t>(</a:t>
            </a:r>
            <a:r>
              <a:rPr lang="it-IT" sz="5400" cap="none" dirty="0" err="1"/>
              <a:t>Vds</a:t>
            </a:r>
            <a:r>
              <a:rPr lang="it-IT" sz="5400" cap="none" dirty="0"/>
              <a:t>) </a:t>
            </a:r>
            <a:br>
              <a:rPr lang="it-IT" sz="5400" cap="none" dirty="0"/>
            </a:br>
            <a:r>
              <a:rPr lang="it-IT" sz="5400" cap="none" dirty="0"/>
              <a:t>PMOS transistor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E93FDC-9A0C-49EB-808B-4B467BCD9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731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5400" cap="none" dirty="0"/>
              <a:t>Resistenza di canale r0</a:t>
            </a:r>
            <a:br>
              <a:rPr lang="it-IT" sz="5400" cap="none" dirty="0"/>
            </a:br>
            <a:r>
              <a:rPr lang="it-IT" sz="5400" cap="none" dirty="0"/>
              <a:t>PMOS e NMOS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E93FDC-9A0C-49EB-808B-4B467BCD9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160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/>
              <a:t>Caratteristica </a:t>
            </a:r>
            <a:r>
              <a:rPr lang="it-IT" cap="none" dirty="0" err="1"/>
              <a:t>Ids</a:t>
            </a:r>
            <a:r>
              <a:rPr lang="it-IT" cap="none" dirty="0"/>
              <a:t>(</a:t>
            </a:r>
            <a:r>
              <a:rPr lang="it-IT" cap="none" dirty="0" err="1"/>
              <a:t>vgs</a:t>
            </a:r>
            <a:r>
              <a:rPr lang="it-IT" cap="none" dirty="0"/>
              <a:t>) </a:t>
            </a:r>
            <a:br>
              <a:rPr lang="it-IT" cap="none" dirty="0"/>
            </a:br>
            <a:r>
              <a:rPr lang="it-IT" cap="none" dirty="0"/>
              <a:t>NMOS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4507CF4D-3DDB-461A-AD91-D5ADB21DD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2286000"/>
            <a:ext cx="4308602" cy="3594100"/>
          </a:xfrm>
        </p:spPr>
        <p:txBody>
          <a:bodyPr/>
          <a:lstStyle/>
          <a:p>
            <a:r>
              <a:rPr lang="it-IT" dirty="0"/>
              <a:t>W=L=1.4µm</a:t>
            </a:r>
          </a:p>
          <a:p>
            <a:r>
              <a:rPr lang="it-IT" dirty="0"/>
              <a:t>Inizio saturazione </a:t>
            </a:r>
            <a:r>
              <a:rPr lang="it-IT" dirty="0" err="1"/>
              <a:t>Vds</a:t>
            </a:r>
            <a:r>
              <a:rPr lang="it-IT" dirty="0"/>
              <a:t>&gt;</a:t>
            </a:r>
            <a:r>
              <a:rPr lang="it-IT" dirty="0" err="1"/>
              <a:t>Vgs-Vth</a:t>
            </a:r>
            <a:endParaRPr lang="it-IT" dirty="0"/>
          </a:p>
          <a:p>
            <a:r>
              <a:rPr lang="it-IT" dirty="0" err="1"/>
              <a:t>Vth</a:t>
            </a:r>
            <a:r>
              <a:rPr lang="it-IT" dirty="0"/>
              <a:t>= 0,498V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4851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/>
              <a:t>Caratteristica </a:t>
            </a:r>
            <a:r>
              <a:rPr lang="it-IT" cap="none" dirty="0" err="1"/>
              <a:t>Ids</a:t>
            </a:r>
            <a:r>
              <a:rPr lang="it-IT" cap="none" dirty="0"/>
              <a:t>(</a:t>
            </a:r>
            <a:r>
              <a:rPr lang="it-IT" cap="none" dirty="0" err="1"/>
              <a:t>vgs</a:t>
            </a:r>
            <a:r>
              <a:rPr lang="it-IT" cap="none" dirty="0"/>
              <a:t>) </a:t>
            </a:r>
            <a:br>
              <a:rPr lang="it-IT" cap="none" dirty="0"/>
            </a:br>
            <a:r>
              <a:rPr lang="it-IT" cap="none" dirty="0"/>
              <a:t>PMOS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E93FDC-9A0C-49EB-808B-4B467BCD9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3667794" cy="3593591"/>
          </a:xfrm>
        </p:spPr>
        <p:txBody>
          <a:bodyPr/>
          <a:lstStyle/>
          <a:p>
            <a:r>
              <a:rPr lang="it-IT" dirty="0"/>
              <a:t>W=L=1.4µm</a:t>
            </a:r>
          </a:p>
          <a:p>
            <a:r>
              <a:rPr lang="it-IT" dirty="0"/>
              <a:t>Inizio saturazione </a:t>
            </a:r>
            <a:r>
              <a:rPr lang="it-IT" dirty="0" err="1"/>
              <a:t>Vds</a:t>
            </a:r>
            <a:r>
              <a:rPr lang="it-IT" dirty="0"/>
              <a:t>&lt;</a:t>
            </a:r>
            <a:r>
              <a:rPr lang="it-IT" dirty="0" err="1"/>
              <a:t>Vgs-Vth</a:t>
            </a:r>
            <a:endParaRPr lang="it-IT" dirty="0"/>
          </a:p>
          <a:p>
            <a:r>
              <a:rPr lang="it-IT" dirty="0" err="1"/>
              <a:t>Vth</a:t>
            </a:r>
            <a:r>
              <a:rPr lang="it-IT" dirty="0"/>
              <a:t>= -0, 692 V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3417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/>
              <a:t>Transconduttanza </a:t>
            </a:r>
            <a:r>
              <a:rPr lang="it-IT" cap="none" dirty="0" err="1"/>
              <a:t>gm</a:t>
            </a:r>
            <a:br>
              <a:rPr lang="it-IT" cap="none" dirty="0"/>
            </a:br>
            <a:r>
              <a:rPr lang="it-IT" cap="none" dirty="0"/>
              <a:t>NMOS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E93FDC-9A0C-49EB-808B-4B467BCD9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3667794" cy="3593591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8944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/>
              <a:t>Transconduttanza </a:t>
            </a:r>
            <a:r>
              <a:rPr lang="it-IT" cap="none" dirty="0" err="1"/>
              <a:t>gm</a:t>
            </a:r>
            <a:br>
              <a:rPr lang="it-IT" cap="none" dirty="0"/>
            </a:br>
            <a:r>
              <a:rPr lang="it-IT" cap="none" dirty="0"/>
              <a:t>PMOS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E93FDC-9A0C-49EB-808B-4B467BCD9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3667794" cy="3593591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914355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670</Words>
  <Application>Microsoft Office PowerPoint</Application>
  <PresentationFormat>Widescreen</PresentationFormat>
  <Paragraphs>196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5" baseType="lpstr">
      <vt:lpstr>Arial</vt:lpstr>
      <vt:lpstr>Cambria Math</vt:lpstr>
      <vt:lpstr>Gill Sans MT</vt:lpstr>
      <vt:lpstr>Impact</vt:lpstr>
      <vt:lpstr>Badge</vt:lpstr>
      <vt:lpstr>OTA MILLER</vt:lpstr>
      <vt:lpstr>indice</vt:lpstr>
      <vt:lpstr>Caratteristiche Ids(Vds)  NMOS transistor</vt:lpstr>
      <vt:lpstr>Caratteristiche Ids(Vds)  PMOS transistor</vt:lpstr>
      <vt:lpstr>Resistenza di canale r0 PMOS e NMOS</vt:lpstr>
      <vt:lpstr>Caratteristica Ids(vgs)  NMOS</vt:lpstr>
      <vt:lpstr>Caratteristica Ids(vgs)  PMOS</vt:lpstr>
      <vt:lpstr>Transconduttanza gm NMOS</vt:lpstr>
      <vt:lpstr>Transconduttanza gm PMOS</vt:lpstr>
      <vt:lpstr>OTA  doppio stadio (Miller)</vt:lpstr>
      <vt:lpstr>Analisi circuitale</vt:lpstr>
      <vt:lpstr>Analisi circuitale</vt:lpstr>
      <vt:lpstr>Analisi circuitale</vt:lpstr>
      <vt:lpstr>Analisi circuitale</vt:lpstr>
      <vt:lpstr>Analisi circuitale</vt:lpstr>
      <vt:lpstr>Specifiche e scelte progettuali</vt:lpstr>
      <vt:lpstr>Dimensionamento</vt:lpstr>
      <vt:lpstr>Dimensionamento</vt:lpstr>
      <vt:lpstr>Dimensionamento</vt:lpstr>
      <vt:lpstr>Dimensionamento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OTA MILLER</dc:title>
  <dc:creator>Fra</dc:creator>
  <cp:lastModifiedBy>Fra</cp:lastModifiedBy>
  <cp:revision>21</cp:revision>
  <dcterms:created xsi:type="dcterms:W3CDTF">2020-04-18T08:01:45Z</dcterms:created>
  <dcterms:modified xsi:type="dcterms:W3CDTF">2020-04-23T09:54:00Z</dcterms:modified>
</cp:coreProperties>
</file>