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92" r:id="rId2"/>
  </p:sldMasterIdLst>
  <p:sldIdLst>
    <p:sldId id="256" r:id="rId3"/>
    <p:sldId id="257" r:id="rId4"/>
    <p:sldId id="259" r:id="rId5"/>
    <p:sldId id="258" r:id="rId6"/>
    <p:sldId id="266" r:id="rId7"/>
    <p:sldId id="265" r:id="rId8"/>
    <p:sldId id="262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D47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3D0A4-B159-44F6-936C-F93064077D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B97D7F-38AF-4B52-A903-726B13B95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Problema</a:t>
          </a:r>
          <a:r>
            <a:rPr lang="en-US" dirty="0">
              <a:solidFill>
                <a:schemeClr val="bg1"/>
              </a:solidFill>
            </a:rPr>
            <a:t>: </a:t>
          </a:r>
          <a:r>
            <a:rPr lang="en-US" dirty="0" err="1">
              <a:solidFill>
                <a:schemeClr val="bg1"/>
              </a:solidFill>
            </a:rPr>
            <a:t>caos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nella</a:t>
          </a:r>
          <a:r>
            <a:rPr lang="en-US" dirty="0">
              <a:solidFill>
                <a:schemeClr val="bg1"/>
              </a:solidFill>
            </a:rPr>
            <a:t> gestione di </a:t>
          </a:r>
          <a:r>
            <a:rPr lang="en-US" dirty="0" err="1">
              <a:solidFill>
                <a:schemeClr val="bg1"/>
              </a:solidFill>
            </a:rPr>
            <a:t>ordini</a:t>
          </a:r>
          <a:r>
            <a:rPr lang="en-US" dirty="0">
              <a:solidFill>
                <a:schemeClr val="bg1"/>
              </a:solidFill>
            </a:rPr>
            <a:t>, prenotazioni e </a:t>
          </a:r>
          <a:r>
            <a:rPr lang="en-US" dirty="0" err="1">
              <a:solidFill>
                <a:schemeClr val="bg1"/>
              </a:solidFill>
            </a:rPr>
            <a:t>comunicazione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2FC50CC1-4228-4BF0-BE67-52809569361B}" type="parTrans" cxnId="{88D173C0-79EE-4409-84CD-2E8725C6E4BE}">
      <dgm:prSet/>
      <dgm:spPr/>
      <dgm:t>
        <a:bodyPr/>
        <a:lstStyle/>
        <a:p>
          <a:endParaRPr lang="en-US"/>
        </a:p>
      </dgm:t>
    </dgm:pt>
    <dgm:pt modelId="{9F3406B0-BC46-4427-AFBE-D7D5D544AA34}" type="sibTrans" cxnId="{88D173C0-79EE-4409-84CD-2E8725C6E4BE}">
      <dgm:prSet/>
      <dgm:spPr/>
      <dgm:t>
        <a:bodyPr/>
        <a:lstStyle/>
        <a:p>
          <a:endParaRPr lang="en-US"/>
        </a:p>
      </dgm:t>
    </dgm:pt>
    <dgm:pt modelId="{6BEDFAB2-D3A1-4977-B8FA-D5D020762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Un'app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che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digitalizza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l’intero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flusso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operativo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dirty="0" err="1">
              <a:solidFill>
                <a:schemeClr val="bg1"/>
              </a:solidFill>
            </a:rPr>
            <a:t>migliorando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C4D3E358-D34A-4498-8A65-AF3B9C128BB5}" type="parTrans" cxnId="{2CB690D8-B733-4815-9EC5-3D241E5A140F}">
      <dgm:prSet/>
      <dgm:spPr/>
      <dgm:t>
        <a:bodyPr/>
        <a:lstStyle/>
        <a:p>
          <a:endParaRPr lang="en-US"/>
        </a:p>
      </dgm:t>
    </dgm:pt>
    <dgm:pt modelId="{3EB18927-3A5D-479D-AF27-2148F205BDDB}" type="sibTrans" cxnId="{2CB690D8-B733-4815-9EC5-3D241E5A140F}">
      <dgm:prSet/>
      <dgm:spPr/>
      <dgm:t>
        <a:bodyPr/>
        <a:lstStyle/>
        <a:p>
          <a:endParaRPr lang="en-US"/>
        </a:p>
      </dgm:t>
    </dgm:pt>
    <dgm:pt modelId="{B2C26847-4A9B-4396-84A4-FB95165575C4}" type="pres">
      <dgm:prSet presAssocID="{A2C3D0A4-B159-44F6-936C-F93064077D9C}" presName="root" presStyleCnt="0">
        <dgm:presLayoutVars>
          <dgm:dir/>
          <dgm:resizeHandles val="exact"/>
        </dgm:presLayoutVars>
      </dgm:prSet>
      <dgm:spPr/>
    </dgm:pt>
    <dgm:pt modelId="{751043C6-D7BD-42C9-AFEC-F401F76A961D}" type="pres">
      <dgm:prSet presAssocID="{FEB97D7F-38AF-4B52-A903-726B13B957AE}" presName="compNode" presStyleCnt="0"/>
      <dgm:spPr/>
    </dgm:pt>
    <dgm:pt modelId="{30ECE363-B65A-4055-8FEA-AB632A130858}" type="pres">
      <dgm:prSet presAssocID="{FEB97D7F-38AF-4B52-A903-726B13B957AE}" presName="bgRect" presStyleLbl="bgShp" presStyleIdx="0" presStyleCnt="2"/>
      <dgm:spPr>
        <a:solidFill>
          <a:schemeClr val="tx1"/>
        </a:solidFill>
        <a:ln w="76200">
          <a:noFill/>
        </a:ln>
        <a:effectLst>
          <a:outerShdw blurRad="101600" dist="38100" dir="2700000" sx="101000" sy="101000" algn="tl" rotWithShape="0">
            <a:prstClr val="black">
              <a:alpha val="40000"/>
            </a:prstClr>
          </a:outerShdw>
        </a:effectLst>
      </dgm:spPr>
    </dgm:pt>
    <dgm:pt modelId="{210BBF95-5A78-45AA-A0CA-61ABD676591A}" type="pres">
      <dgm:prSet presAssocID="{FEB97D7F-38AF-4B52-A903-726B13B957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596362D9-504E-4696-ABDD-D53C59ECF049}" type="pres">
      <dgm:prSet presAssocID="{FEB97D7F-38AF-4B52-A903-726B13B957AE}" presName="spaceRect" presStyleCnt="0"/>
      <dgm:spPr/>
    </dgm:pt>
    <dgm:pt modelId="{BE792212-7F0C-4DC8-A1BC-16713B109780}" type="pres">
      <dgm:prSet presAssocID="{FEB97D7F-38AF-4B52-A903-726B13B957AE}" presName="parTx" presStyleLbl="revTx" presStyleIdx="0" presStyleCnt="2">
        <dgm:presLayoutVars>
          <dgm:chMax val="0"/>
          <dgm:chPref val="0"/>
        </dgm:presLayoutVars>
      </dgm:prSet>
      <dgm:spPr/>
    </dgm:pt>
    <dgm:pt modelId="{DD03827F-54A0-47A5-80F4-CDDD0D154C07}" type="pres">
      <dgm:prSet presAssocID="{9F3406B0-BC46-4427-AFBE-D7D5D544AA34}" presName="sibTrans" presStyleCnt="0"/>
      <dgm:spPr/>
    </dgm:pt>
    <dgm:pt modelId="{3370EB11-2C62-4342-B605-11BCA24D2876}" type="pres">
      <dgm:prSet presAssocID="{6BEDFAB2-D3A1-4977-B8FA-D5D0207628D9}" presName="compNode" presStyleCnt="0"/>
      <dgm:spPr/>
    </dgm:pt>
    <dgm:pt modelId="{3FB35E31-23D4-468F-818D-FFFEF88DE118}" type="pres">
      <dgm:prSet presAssocID="{6BEDFAB2-D3A1-4977-B8FA-D5D0207628D9}" presName="bgRect" presStyleLbl="bgShp" presStyleIdx="1" presStyleCnt="2"/>
      <dgm:spPr>
        <a:solidFill>
          <a:schemeClr val="tx1"/>
        </a:solidFill>
        <a:ln w="76200">
          <a:noFill/>
        </a:ln>
        <a:effectLst>
          <a:outerShdw blurRad="101600" dist="38100" dir="2700000" sx="101000" sy="101000" algn="tl" rotWithShape="0">
            <a:prstClr val="black">
              <a:alpha val="40000"/>
            </a:prstClr>
          </a:outerShdw>
        </a:effectLst>
      </dgm:spPr>
    </dgm:pt>
    <dgm:pt modelId="{7EB9577F-EEB9-4355-B890-F07FCDAD01C4}" type="pres">
      <dgm:prSet presAssocID="{6BEDFAB2-D3A1-4977-B8FA-D5D0207628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peti"/>
        </a:ext>
      </dgm:extLst>
    </dgm:pt>
    <dgm:pt modelId="{8EFDEB54-47D2-4489-90F0-D1C5CEC270B0}" type="pres">
      <dgm:prSet presAssocID="{6BEDFAB2-D3A1-4977-B8FA-D5D0207628D9}" presName="spaceRect" presStyleCnt="0"/>
      <dgm:spPr/>
    </dgm:pt>
    <dgm:pt modelId="{7A600FA3-B200-4D83-9592-CBE6BDC44BEC}" type="pres">
      <dgm:prSet presAssocID="{6BEDFAB2-D3A1-4977-B8FA-D5D0207628D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30C0B5A-AD82-4E8C-9DA9-CB21A0ED194F}" type="presOf" srcId="{A2C3D0A4-B159-44F6-936C-F93064077D9C}" destId="{B2C26847-4A9B-4396-84A4-FB95165575C4}" srcOrd="0" destOrd="0" presId="urn:microsoft.com/office/officeart/2018/2/layout/IconVerticalSolidList"/>
    <dgm:cxn modelId="{9442A57A-A1CD-4CA8-9269-70C40EEFDE02}" type="presOf" srcId="{FEB97D7F-38AF-4B52-A903-726B13B957AE}" destId="{BE792212-7F0C-4DC8-A1BC-16713B109780}" srcOrd="0" destOrd="0" presId="urn:microsoft.com/office/officeart/2018/2/layout/IconVerticalSolidList"/>
    <dgm:cxn modelId="{81E6388B-3315-4A5F-AB4C-FC975C778ADE}" type="presOf" srcId="{6BEDFAB2-D3A1-4977-B8FA-D5D0207628D9}" destId="{7A600FA3-B200-4D83-9592-CBE6BDC44BEC}" srcOrd="0" destOrd="0" presId="urn:microsoft.com/office/officeart/2018/2/layout/IconVerticalSolidList"/>
    <dgm:cxn modelId="{88D173C0-79EE-4409-84CD-2E8725C6E4BE}" srcId="{A2C3D0A4-B159-44F6-936C-F93064077D9C}" destId="{FEB97D7F-38AF-4B52-A903-726B13B957AE}" srcOrd="0" destOrd="0" parTransId="{2FC50CC1-4228-4BF0-BE67-52809569361B}" sibTransId="{9F3406B0-BC46-4427-AFBE-D7D5D544AA34}"/>
    <dgm:cxn modelId="{2CB690D8-B733-4815-9EC5-3D241E5A140F}" srcId="{A2C3D0A4-B159-44F6-936C-F93064077D9C}" destId="{6BEDFAB2-D3A1-4977-B8FA-D5D0207628D9}" srcOrd="1" destOrd="0" parTransId="{C4D3E358-D34A-4498-8A65-AF3B9C128BB5}" sibTransId="{3EB18927-3A5D-479D-AF27-2148F205BDDB}"/>
    <dgm:cxn modelId="{C1486D06-23E9-482A-8A8C-ED25F8CD3B83}" type="presParOf" srcId="{B2C26847-4A9B-4396-84A4-FB95165575C4}" destId="{751043C6-D7BD-42C9-AFEC-F401F76A961D}" srcOrd="0" destOrd="0" presId="urn:microsoft.com/office/officeart/2018/2/layout/IconVerticalSolidList"/>
    <dgm:cxn modelId="{09E96695-E3C8-45AE-AC6C-9D192E5E4EAB}" type="presParOf" srcId="{751043C6-D7BD-42C9-AFEC-F401F76A961D}" destId="{30ECE363-B65A-4055-8FEA-AB632A130858}" srcOrd="0" destOrd="0" presId="urn:microsoft.com/office/officeart/2018/2/layout/IconVerticalSolidList"/>
    <dgm:cxn modelId="{DFAC5118-81DB-48AE-9015-E30B536360A5}" type="presParOf" srcId="{751043C6-D7BD-42C9-AFEC-F401F76A961D}" destId="{210BBF95-5A78-45AA-A0CA-61ABD676591A}" srcOrd="1" destOrd="0" presId="urn:microsoft.com/office/officeart/2018/2/layout/IconVerticalSolidList"/>
    <dgm:cxn modelId="{CE4665F0-B90C-400C-8625-0686E8B95B27}" type="presParOf" srcId="{751043C6-D7BD-42C9-AFEC-F401F76A961D}" destId="{596362D9-504E-4696-ABDD-D53C59ECF049}" srcOrd="2" destOrd="0" presId="urn:microsoft.com/office/officeart/2018/2/layout/IconVerticalSolidList"/>
    <dgm:cxn modelId="{66D4A722-3B6A-43D7-885A-DAA08D31C66F}" type="presParOf" srcId="{751043C6-D7BD-42C9-AFEC-F401F76A961D}" destId="{BE792212-7F0C-4DC8-A1BC-16713B109780}" srcOrd="3" destOrd="0" presId="urn:microsoft.com/office/officeart/2018/2/layout/IconVerticalSolidList"/>
    <dgm:cxn modelId="{19A5B8F4-BF9A-444D-8B2C-A506D627A9A4}" type="presParOf" srcId="{B2C26847-4A9B-4396-84A4-FB95165575C4}" destId="{DD03827F-54A0-47A5-80F4-CDDD0D154C07}" srcOrd="1" destOrd="0" presId="urn:microsoft.com/office/officeart/2018/2/layout/IconVerticalSolidList"/>
    <dgm:cxn modelId="{C33AB420-12DF-4600-ABE5-8F29701DD379}" type="presParOf" srcId="{B2C26847-4A9B-4396-84A4-FB95165575C4}" destId="{3370EB11-2C62-4342-B605-11BCA24D2876}" srcOrd="2" destOrd="0" presId="urn:microsoft.com/office/officeart/2018/2/layout/IconVerticalSolidList"/>
    <dgm:cxn modelId="{2C66D200-6C31-4A41-A482-138BB0C395C7}" type="presParOf" srcId="{3370EB11-2C62-4342-B605-11BCA24D2876}" destId="{3FB35E31-23D4-468F-818D-FFFEF88DE118}" srcOrd="0" destOrd="0" presId="urn:microsoft.com/office/officeart/2018/2/layout/IconVerticalSolidList"/>
    <dgm:cxn modelId="{46AFBAA8-D0FD-47EA-AD86-4690309F7396}" type="presParOf" srcId="{3370EB11-2C62-4342-B605-11BCA24D2876}" destId="{7EB9577F-EEB9-4355-B890-F07FCDAD01C4}" srcOrd="1" destOrd="0" presId="urn:microsoft.com/office/officeart/2018/2/layout/IconVerticalSolidList"/>
    <dgm:cxn modelId="{A649AA2B-26B2-4B2F-A1A0-38F3B35D1725}" type="presParOf" srcId="{3370EB11-2C62-4342-B605-11BCA24D2876}" destId="{8EFDEB54-47D2-4489-90F0-D1C5CEC270B0}" srcOrd="2" destOrd="0" presId="urn:microsoft.com/office/officeart/2018/2/layout/IconVerticalSolidList"/>
    <dgm:cxn modelId="{42D576A0-C1BA-499A-9042-3074A4C7EF92}" type="presParOf" srcId="{3370EB11-2C62-4342-B605-11BCA24D2876}" destId="{7A600FA3-B200-4D83-9592-CBE6BDC44B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CE363-B65A-4055-8FEA-AB632A130858}">
      <dsp:nvSpPr>
        <dsp:cNvPr id="0" name=""/>
        <dsp:cNvSpPr/>
      </dsp:nvSpPr>
      <dsp:spPr>
        <a:xfrm>
          <a:off x="0" y="885258"/>
          <a:ext cx="4717669" cy="1634323"/>
        </a:xfrm>
        <a:prstGeom prst="roundRect">
          <a:avLst>
            <a:gd name="adj" fmla="val 10000"/>
          </a:avLst>
        </a:prstGeom>
        <a:solidFill>
          <a:schemeClr val="tx1"/>
        </a:solidFill>
        <a:ln w="76200">
          <a:noFill/>
        </a:ln>
        <a:effectLst>
          <a:outerShdw blurRad="101600" dist="38100" dir="2700000" sx="101000" sy="101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BBF95-5A78-45AA-A0CA-61ABD676591A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92212-7F0C-4DC8-A1BC-16713B109780}">
      <dsp:nvSpPr>
        <dsp:cNvPr id="0" name=""/>
        <dsp:cNvSpPr/>
      </dsp:nvSpPr>
      <dsp:spPr>
        <a:xfrm>
          <a:off x="1887643" y="885258"/>
          <a:ext cx="2830025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bg1"/>
              </a:solidFill>
            </a:rPr>
            <a:t>Problema</a:t>
          </a:r>
          <a:r>
            <a:rPr lang="en-US" sz="2300" kern="1200" dirty="0">
              <a:solidFill>
                <a:schemeClr val="bg1"/>
              </a:solidFill>
            </a:rPr>
            <a:t>: </a:t>
          </a:r>
          <a:r>
            <a:rPr lang="en-US" sz="2300" kern="1200" dirty="0" err="1">
              <a:solidFill>
                <a:schemeClr val="bg1"/>
              </a:solidFill>
            </a:rPr>
            <a:t>caos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nella</a:t>
          </a:r>
          <a:r>
            <a:rPr lang="en-US" sz="2300" kern="1200" dirty="0">
              <a:solidFill>
                <a:schemeClr val="bg1"/>
              </a:solidFill>
            </a:rPr>
            <a:t> gestione di </a:t>
          </a:r>
          <a:r>
            <a:rPr lang="en-US" sz="2300" kern="1200" dirty="0" err="1">
              <a:solidFill>
                <a:schemeClr val="bg1"/>
              </a:solidFill>
            </a:rPr>
            <a:t>ordini</a:t>
          </a:r>
          <a:r>
            <a:rPr lang="en-US" sz="2300" kern="1200" dirty="0">
              <a:solidFill>
                <a:schemeClr val="bg1"/>
              </a:solidFill>
            </a:rPr>
            <a:t>, prenotazioni e </a:t>
          </a:r>
          <a:r>
            <a:rPr lang="en-US" sz="2300" kern="1200" dirty="0" err="1">
              <a:solidFill>
                <a:schemeClr val="bg1"/>
              </a:solidFill>
            </a:rPr>
            <a:t>comunicazione</a:t>
          </a:r>
          <a:r>
            <a:rPr lang="en-US" sz="2300" kern="1200" dirty="0">
              <a:solidFill>
                <a:schemeClr val="bg1"/>
              </a:solidFill>
            </a:rPr>
            <a:t>.</a:t>
          </a:r>
        </a:p>
      </dsp:txBody>
      <dsp:txXfrm>
        <a:off x="1887643" y="885258"/>
        <a:ext cx="2830025" cy="1634323"/>
      </dsp:txXfrm>
    </dsp:sp>
    <dsp:sp modelId="{3FB35E31-23D4-468F-818D-FFFEF88DE118}">
      <dsp:nvSpPr>
        <dsp:cNvPr id="0" name=""/>
        <dsp:cNvSpPr/>
      </dsp:nvSpPr>
      <dsp:spPr>
        <a:xfrm>
          <a:off x="0" y="2928162"/>
          <a:ext cx="4717669" cy="1634323"/>
        </a:xfrm>
        <a:prstGeom prst="roundRect">
          <a:avLst>
            <a:gd name="adj" fmla="val 10000"/>
          </a:avLst>
        </a:prstGeom>
        <a:solidFill>
          <a:schemeClr val="tx1"/>
        </a:solidFill>
        <a:ln w="76200">
          <a:noFill/>
        </a:ln>
        <a:effectLst>
          <a:outerShdw blurRad="101600" dist="38100" dir="2700000" sx="101000" sy="101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9577F-EEB9-4355-B890-F07FCDAD01C4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0FA3-B200-4D83-9592-CBE6BDC44BEC}">
      <dsp:nvSpPr>
        <dsp:cNvPr id="0" name=""/>
        <dsp:cNvSpPr/>
      </dsp:nvSpPr>
      <dsp:spPr>
        <a:xfrm>
          <a:off x="1887643" y="2928162"/>
          <a:ext cx="2830025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bg1"/>
              </a:solidFill>
            </a:rPr>
            <a:t>Un'app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che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digitalizza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l’intero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flusso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operativo</a:t>
          </a:r>
          <a:r>
            <a:rPr lang="en-US" sz="2300" kern="1200" dirty="0">
              <a:solidFill>
                <a:schemeClr val="bg1"/>
              </a:solidFill>
            </a:rPr>
            <a:t>, </a:t>
          </a:r>
          <a:r>
            <a:rPr lang="en-US" sz="2300" kern="1200" dirty="0" err="1">
              <a:solidFill>
                <a:schemeClr val="bg1"/>
              </a:solidFill>
            </a:rPr>
            <a:t>migliorando</a:t>
          </a:r>
          <a:r>
            <a:rPr lang="en-US" sz="2300" kern="1200" dirty="0">
              <a:solidFill>
                <a:schemeClr val="bg1"/>
              </a:solidFill>
            </a:rPr>
            <a:t>.</a:t>
          </a:r>
        </a:p>
      </dsp:txBody>
      <dsp:txXfrm>
        <a:off x="1887643" y="2928162"/>
        <a:ext cx="2830025" cy="163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51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1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290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4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55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0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3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9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5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6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6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4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1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4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59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154" y="2293424"/>
            <a:ext cx="1803940" cy="1641769"/>
          </a:xfrm>
        </p:spPr>
        <p:txBody>
          <a:bodyPr anchor="b">
            <a:noAutofit/>
          </a:bodyPr>
          <a:lstStyle/>
          <a:p>
            <a:pPr algn="l"/>
            <a:r>
              <a:rPr lang="it-IT" sz="6000" b="1" dirty="0" err="1">
                <a:solidFill>
                  <a:srgbClr val="FFFFFF"/>
                </a:solidFill>
                <a:latin typeface="Abadi" panose="020B0604020104020204" pitchFamily="34" charset="0"/>
              </a:rPr>
              <a:t>Scrum</a:t>
            </a:r>
            <a:br>
              <a:rPr lang="it-IT" sz="6000" b="1" dirty="0">
                <a:solidFill>
                  <a:srgbClr val="FFFFFF"/>
                </a:solidFill>
                <a:latin typeface="Abadi" panose="020B0604020104020204" pitchFamily="34" charset="0"/>
              </a:rPr>
            </a:br>
            <a:r>
              <a:rPr lang="it-IT" sz="6000" b="1" dirty="0">
                <a:solidFill>
                  <a:srgbClr val="FFFFFF"/>
                </a:solidFill>
                <a:latin typeface="Abadi" panose="020B0604020104020204" pitchFamily="34" charset="0"/>
              </a:rPr>
              <a:t>Bistrot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347" y="4456424"/>
            <a:ext cx="2553788" cy="1220544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rgbClr val="FFFFFF"/>
                </a:solidFill>
              </a:rPr>
              <a:t>L’app intelligente priori ordini, recensioni e menù dei ristoranti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347" y="4156010"/>
            <a:ext cx="26746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704C7-B579-43B7-89ED-555E6619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047" y="0"/>
            <a:ext cx="5182493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84693E0-66BB-E05D-3B1A-AE9B0C9130A3}"/>
              </a:ext>
            </a:extLst>
          </p:cNvPr>
          <p:cNvSpPr/>
          <p:nvPr/>
        </p:nvSpPr>
        <p:spPr>
          <a:xfrm>
            <a:off x="3880494" y="0"/>
            <a:ext cx="5261220" cy="6858000"/>
          </a:xfrm>
          <a:prstGeom prst="rect">
            <a:avLst/>
          </a:prstGeom>
          <a:solidFill>
            <a:srgbClr val="266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 descr="Immagine che contiene testo, menu, Fast food, cibo&#10;&#10;Il contenuto generato dall'IA potrebbe non essere corretto.">
            <a:extLst>
              <a:ext uri="{FF2B5EF4-FFF2-40B4-BE49-F238E27FC236}">
                <a16:creationId xmlns:a16="http://schemas.microsoft.com/office/drawing/2014/main" id="{62069B26-74E2-AA32-1AD8-CA111B71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73" y="0"/>
            <a:ext cx="325586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13" y="909680"/>
            <a:ext cx="1041039" cy="1499616"/>
          </a:xfrm>
        </p:spPr>
        <p:txBody>
          <a:bodyPr>
            <a:normAutofit fontScale="90000"/>
          </a:bodyPr>
          <a:lstStyle/>
          <a:p>
            <a:r>
              <a:rPr lang="it-IT" sz="3200" b="1" dirty="0">
                <a:latin typeface="Abadi" panose="020B0604020104020204" pitchFamily="34" charset="0"/>
              </a:rPr>
              <a:t>Membri</a:t>
            </a:r>
            <a:r>
              <a:rPr sz="3200" b="1" dirty="0">
                <a:latin typeface="Abadi" panose="020B0604020104020204" pitchFamily="34" charset="0"/>
              </a:rPr>
              <a:t> &amp; </a:t>
            </a:r>
            <a:r>
              <a:rPr lang="it-IT" sz="3200" b="1" dirty="0">
                <a:latin typeface="Abadi" panose="020B0604020104020204" pitchFamily="34" charset="0"/>
              </a:rPr>
              <a:t>Ruoli</a:t>
            </a:r>
            <a:endParaRPr sz="3200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141" y="2408904"/>
            <a:ext cx="6422446" cy="3544529"/>
          </a:xfrm>
        </p:spPr>
        <p:txBody>
          <a:bodyPr>
            <a:normAutofit fontScale="92500" lnSpcReduction="10000"/>
          </a:bodyPr>
          <a:lstStyle/>
          <a:p>
            <a:r>
              <a:rPr lang="it-IT" sz="2800" dirty="0"/>
              <a:t>Giacomo Bossi → Responsabile della progettazione e analisi (diagrammi UML)</a:t>
            </a:r>
          </a:p>
          <a:p>
            <a:r>
              <a:rPr lang="it-IT" sz="2800" dirty="0"/>
              <a:t>Matteo Canini → Sviluppatore</a:t>
            </a:r>
          </a:p>
          <a:p>
            <a:r>
              <a:rPr lang="it-IT" sz="2800" dirty="0"/>
              <a:t>Alessio Pinto → Sviluppatore</a:t>
            </a:r>
          </a:p>
          <a:p>
            <a:r>
              <a:rPr lang="it-IT" sz="2800" dirty="0"/>
              <a:t>Giancarlo De Lissandri → Tester e documentatore</a:t>
            </a:r>
          </a:p>
          <a:p>
            <a:r>
              <a:rPr lang="it-IT" sz="2800" dirty="0"/>
              <a:t>Christian Ferretti → Responsabile della demo finale e della presentazione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667467"/>
            <a:ext cx="1383276" cy="2222638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chemeClr val="tx1"/>
                </a:solidFill>
                <a:latin typeface="Abadi" panose="020B0604020104020204" pitchFamily="34" charset="0"/>
              </a:rPr>
              <a:t>Problema &amp; Soluzione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9B14A6-E713-6169-6B39-72BA41421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046936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21" y="363796"/>
            <a:ext cx="1443808" cy="3428999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tx1"/>
                </a:solidFill>
                <a:latin typeface="Abadi" panose="020B0604020104020204" pitchFamily="34" charset="0"/>
              </a:rPr>
              <a:t>Funzionalità chiave</a:t>
            </a:r>
            <a:br>
              <a:rPr lang="it-IT" sz="2800" b="1" dirty="0">
                <a:solidFill>
                  <a:schemeClr val="tx1"/>
                </a:solidFill>
                <a:latin typeface="Abadi" panose="020B0604020104020204" pitchFamily="34" charset="0"/>
              </a:rPr>
            </a:br>
            <a:endParaRPr lang="it-IT" sz="28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58740D-45B0-B086-3C45-312222AD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523" y="1941898"/>
            <a:ext cx="5180066" cy="3249584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Abadi" panose="020B0604020104020204" pitchFamily="34" charset="0"/>
              </a:rPr>
              <a:t>• Prenotazioni online</a:t>
            </a:r>
          </a:p>
          <a:p>
            <a:pPr lvl="0"/>
            <a:r>
              <a:rPr lang="en-US" sz="3200" dirty="0">
                <a:latin typeface="Abadi" panose="020B0604020104020204" pitchFamily="34" charset="0"/>
              </a:rPr>
              <a:t>• </a:t>
            </a:r>
            <a:r>
              <a:rPr lang="en-US" sz="3200" dirty="0" err="1">
                <a:latin typeface="Abadi" panose="020B0604020104020204" pitchFamily="34" charset="0"/>
              </a:rPr>
              <a:t>Ordini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digitali</a:t>
            </a:r>
            <a:r>
              <a:rPr lang="en-US" sz="3200" dirty="0">
                <a:latin typeface="Abadi" panose="020B0604020104020204" pitchFamily="34" charset="0"/>
              </a:rPr>
              <a:t> dal </a:t>
            </a:r>
            <a:r>
              <a:rPr lang="en-US" sz="3200" dirty="0" err="1">
                <a:latin typeface="Abadi" panose="020B0604020104020204" pitchFamily="34" charset="0"/>
              </a:rPr>
              <a:t>tavolo</a:t>
            </a:r>
            <a:endParaRPr lang="en-US" sz="3200" dirty="0">
              <a:latin typeface="Abadi" panose="020B0604020104020204" pitchFamily="34" charset="0"/>
            </a:endParaRPr>
          </a:p>
          <a:p>
            <a:pPr lvl="0"/>
            <a:r>
              <a:rPr lang="en-US" sz="3200" dirty="0">
                <a:latin typeface="Abadi" panose="020B0604020104020204" pitchFamily="34" charset="0"/>
              </a:rPr>
              <a:t>• </a:t>
            </a:r>
            <a:r>
              <a:rPr lang="en-US" sz="3200" dirty="0" err="1">
                <a:latin typeface="Abadi" panose="020B0604020104020204" pitchFamily="34" charset="0"/>
              </a:rPr>
              <a:t>Sincronizzazione</a:t>
            </a:r>
            <a:r>
              <a:rPr lang="en-US" sz="3200" dirty="0">
                <a:latin typeface="Abadi" panose="020B0604020104020204" pitchFamily="34" charset="0"/>
              </a:rPr>
              <a:t> real-time sala, cucina</a:t>
            </a:r>
          </a:p>
          <a:p>
            <a:pPr lvl="0"/>
            <a:r>
              <a:rPr lang="en-US" sz="3200" dirty="0">
                <a:latin typeface="Abadi" panose="020B0604020104020204" pitchFamily="34" charset="0"/>
              </a:rPr>
              <a:t>• </a:t>
            </a:r>
            <a:r>
              <a:rPr lang="en-US" sz="3200" dirty="0" err="1">
                <a:latin typeface="Abadi" panose="020B0604020104020204" pitchFamily="34" charset="0"/>
              </a:rPr>
              <a:t>Notifiche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automatiche</a:t>
            </a:r>
            <a:endParaRPr lang="en-US" sz="3200" dirty="0">
              <a:latin typeface="Abadi" panose="020B0604020104020204" pitchFamily="34" charset="0"/>
            </a:endParaRPr>
          </a:p>
          <a:p>
            <a:endParaRPr lang="it-IT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20" y="374716"/>
            <a:ext cx="1284953" cy="2836607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chemeClr val="tx1"/>
                </a:solidFill>
                <a:latin typeface="Abadi" panose="020B0604020104020204" pitchFamily="34" charset="0"/>
              </a:rPr>
              <a:t>Obiettivi principali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24C217-06A8-9E8F-7733-A060063F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17" y="2453148"/>
            <a:ext cx="5271983" cy="2836607"/>
          </a:xfrm>
        </p:spPr>
        <p:txBody>
          <a:bodyPr>
            <a:noAutofit/>
          </a:bodyPr>
          <a:lstStyle/>
          <a:p>
            <a:r>
              <a:rPr lang="it-IT" sz="3200" dirty="0"/>
              <a:t>- Ottimizzare gestione prenotazioni</a:t>
            </a:r>
          </a:p>
          <a:p>
            <a:r>
              <a:rPr lang="it-IT" sz="3200" dirty="0"/>
              <a:t>- Ridurre errori ordini</a:t>
            </a:r>
          </a:p>
          <a:p>
            <a:r>
              <a:rPr lang="it-IT" sz="3200" dirty="0"/>
              <a:t>- Migliorare comunicazione staff-clienti</a:t>
            </a:r>
          </a:p>
          <a:p>
            <a:r>
              <a:rPr lang="it-IT" sz="3200" dirty="0"/>
              <a:t>- Offrire un’esperienza moderna e fluida</a:t>
            </a:r>
          </a:p>
          <a:p>
            <a:endParaRPr lang="it-IT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A4F64C-113E-586E-786F-D665CC61D27F}"/>
              </a:ext>
            </a:extLst>
          </p:cNvPr>
          <p:cNvSpPr txBox="1"/>
          <p:nvPr/>
        </p:nvSpPr>
        <p:spPr>
          <a:xfrm>
            <a:off x="695763" y="838639"/>
            <a:ext cx="1190318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Abadi" panose="020B0604020104020204" pitchFamily="34" charset="0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Immagine 6" descr="Immagine che contiene diagramma, linea, schizzo">
            <a:extLst>
              <a:ext uri="{FF2B5EF4-FFF2-40B4-BE49-F238E27FC236}">
                <a16:creationId xmlns:a16="http://schemas.microsoft.com/office/drawing/2014/main" id="{9250CF46-4D8B-FF8F-4028-61FC4B645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242" b="-28524"/>
          <a:stretch>
            <a:fillRect/>
          </a:stretch>
        </p:blipFill>
        <p:spPr>
          <a:xfrm>
            <a:off x="2889369" y="1093052"/>
            <a:ext cx="4078805" cy="4095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834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C3AB40-7663-4A41-3AEC-133A12F17CF0}"/>
              </a:ext>
            </a:extLst>
          </p:cNvPr>
          <p:cNvSpPr txBox="1"/>
          <p:nvPr/>
        </p:nvSpPr>
        <p:spPr>
          <a:xfrm>
            <a:off x="667979" y="748923"/>
            <a:ext cx="915015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Abadi" panose="020B0604020104020204" pitchFamily="34" charset="0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AA4C68-01CE-5A02-D7EE-6F28BCDE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075620" y="857075"/>
            <a:ext cx="4318237" cy="4407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384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793" y="1245110"/>
            <a:ext cx="82787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HTML Per la struttura del sito</a:t>
            </a:r>
          </a:p>
          <a:p>
            <a:r>
              <a:rPr lang="it-IT" sz="2800" dirty="0">
                <a:latin typeface="Abadi" panose="020B0604020104020204" pitchFamily="34" charset="0"/>
              </a:rPr>
              <a:t>CSS Per il design</a:t>
            </a:r>
          </a:p>
          <a:p>
            <a:r>
              <a:rPr lang="it-IT" sz="2800" dirty="0">
                <a:latin typeface="Abadi" panose="020B0604020104020204" pitchFamily="34" charset="0"/>
              </a:rPr>
              <a:t>JAVASCRIPT per la logica</a:t>
            </a:r>
          </a:p>
          <a:p>
            <a:r>
              <a:rPr lang="it-IT" sz="2800" dirty="0">
                <a:latin typeface="Abadi" panose="020B0604020104020204" pitchFamily="34" charset="0"/>
              </a:rPr>
              <a:t>JSON Per la gestione dei dati</a:t>
            </a:r>
          </a:p>
          <a:p>
            <a:endParaRPr lang="it-IT" sz="2800" dirty="0">
              <a:latin typeface="Abadi" panose="020B0604020104020204" pitchFamily="34" charset="0"/>
            </a:endParaRPr>
          </a:p>
          <a:p>
            <a:r>
              <a:rPr lang="it-IT" sz="2800" dirty="0">
                <a:latin typeface="Abadi" panose="020B0604020104020204" pitchFamily="34" charset="0"/>
              </a:rPr>
              <a:t>Questa applicazione prende le prenotazioni in base nomi numeri delle persone data e orario poi manda la prenotazione al back-end tramite il </a:t>
            </a:r>
            <a:r>
              <a:rPr lang="it-IT" sz="2800" dirty="0" err="1">
                <a:latin typeface="Abadi" panose="020B0604020104020204" pitchFamily="34" charset="0"/>
              </a:rPr>
              <a:t>Json</a:t>
            </a:r>
            <a:r>
              <a:rPr lang="it-IT" sz="2800" dirty="0">
                <a:latin typeface="Abadi" panose="020B0604020104020204" pitchFamily="34" charset="0"/>
              </a:rPr>
              <a:t>, il gestore potrà scegliere se accettare o meno la prenotazione. Il cameriere potrà selezionare il numero del tavolo e segnare la comanda direttamente tramite l’app che in seguito verrà inviata e visualizzata nella cucina.</a:t>
            </a:r>
            <a:endParaRPr sz="2800" dirty="0">
              <a:latin typeface="Abadi" panose="020B0604020104020204" pitchFamily="34" charset="0"/>
            </a:endParaRPr>
          </a:p>
          <a:p>
            <a:pPr>
              <a:defRPr sz="2400" b="1">
                <a:solidFill>
                  <a:srgbClr val="0066CC"/>
                </a:solidFill>
              </a:defRPr>
            </a:pP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485" y="181897"/>
            <a:ext cx="426751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LINGUAGGI UTILIZZATI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9" y="1610325"/>
            <a:ext cx="1168859" cy="1499616"/>
          </a:xfrm>
        </p:spPr>
        <p:txBody>
          <a:bodyPr>
            <a:noAutofit/>
          </a:bodyPr>
          <a:lstStyle/>
          <a:p>
            <a:r>
              <a:rPr sz="3200" b="1" dirty="0">
                <a:latin typeface="Abadi" panose="020B0604020104020204" pitchFamily="34" charset="0"/>
              </a:rPr>
              <a:t>Target &amp; </a:t>
            </a:r>
            <a:r>
              <a:rPr sz="3200" b="1" dirty="0" err="1">
                <a:latin typeface="Abadi" panose="020B0604020104020204" pitchFamily="34" charset="0"/>
              </a:rPr>
              <a:t>Vantaggi</a:t>
            </a:r>
            <a:r>
              <a:rPr sz="3200" b="1" dirty="0">
                <a:latin typeface="Abadi" panose="020B0604020104020204" pitchFamily="34" charset="0"/>
              </a:rPr>
              <a:t> </a:t>
            </a:r>
            <a:r>
              <a:rPr sz="3200" b="1" dirty="0" err="1">
                <a:latin typeface="Abadi" panose="020B0604020104020204" pitchFamily="34" charset="0"/>
              </a:rPr>
              <a:t>competitivi</a:t>
            </a:r>
            <a:endParaRPr sz="3200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691" y="2529644"/>
            <a:ext cx="5573710" cy="3076114"/>
          </a:xfrm>
        </p:spPr>
        <p:txBody>
          <a:bodyPr>
            <a:normAutofit fontScale="92500" lnSpcReduction="10000"/>
          </a:bodyPr>
          <a:lstStyle/>
          <a:p>
            <a:r>
              <a:rPr sz="3200" dirty="0">
                <a:latin typeface="Abadi" panose="020B0604020104020204" pitchFamily="34" charset="0"/>
              </a:rPr>
              <a:t>Target: </a:t>
            </a:r>
            <a:r>
              <a:rPr sz="3200" dirty="0" err="1">
                <a:latin typeface="Abadi" panose="020B0604020104020204" pitchFamily="34" charset="0"/>
              </a:rPr>
              <a:t>bistrot</a:t>
            </a:r>
            <a:r>
              <a:rPr sz="3200" dirty="0">
                <a:latin typeface="Abadi" panose="020B0604020104020204" pitchFamily="34" charset="0"/>
              </a:rPr>
              <a:t> e </a:t>
            </a:r>
            <a:r>
              <a:rPr sz="3200" dirty="0" err="1">
                <a:latin typeface="Abadi" panose="020B0604020104020204" pitchFamily="34" charset="0"/>
              </a:rPr>
              <a:t>ristoranti</a:t>
            </a:r>
            <a:r>
              <a:rPr sz="3200" dirty="0">
                <a:latin typeface="Abadi" panose="020B0604020104020204" pitchFamily="34" charset="0"/>
              </a:rPr>
              <a:t> con </a:t>
            </a:r>
            <a:r>
              <a:rPr sz="3200" dirty="0" err="1">
                <a:latin typeface="Abadi" panose="020B0604020104020204" pitchFamily="34" charset="0"/>
              </a:rPr>
              <a:t>servizio</a:t>
            </a:r>
            <a:r>
              <a:rPr sz="3200" dirty="0">
                <a:latin typeface="Abadi" panose="020B0604020104020204" pitchFamily="34" charset="0"/>
              </a:rPr>
              <a:t> al </a:t>
            </a:r>
            <a:r>
              <a:rPr sz="3200" dirty="0" err="1">
                <a:latin typeface="Abadi" panose="020B0604020104020204" pitchFamily="34" charset="0"/>
              </a:rPr>
              <a:t>tavolo</a:t>
            </a:r>
            <a:r>
              <a:rPr sz="3200" dirty="0">
                <a:latin typeface="Abadi" panose="020B0604020104020204" pitchFamily="34" charset="0"/>
              </a:rPr>
              <a:t>.</a:t>
            </a:r>
          </a:p>
          <a:p>
            <a:r>
              <a:rPr sz="3200" dirty="0" err="1">
                <a:latin typeface="Abadi" panose="020B0604020104020204" pitchFamily="34" charset="0"/>
              </a:rPr>
              <a:t>Vantaggi</a:t>
            </a:r>
            <a:r>
              <a:rPr sz="3200" dirty="0">
                <a:latin typeface="Abadi" panose="020B0604020104020204" pitchFamily="34" charset="0"/>
              </a:rPr>
              <a:t>:</a:t>
            </a:r>
          </a:p>
          <a:p>
            <a:r>
              <a:rPr sz="3200" dirty="0">
                <a:latin typeface="Abadi" panose="020B0604020104020204" pitchFamily="34" charset="0"/>
              </a:rPr>
              <a:t>- </a:t>
            </a:r>
            <a:r>
              <a:rPr sz="3200" dirty="0" err="1">
                <a:latin typeface="Abadi" panose="020B0604020104020204" pitchFamily="34" charset="0"/>
              </a:rPr>
              <a:t>Interfaccia</a:t>
            </a:r>
            <a:r>
              <a:rPr sz="3200" dirty="0">
                <a:latin typeface="Abadi" panose="020B0604020104020204" pitchFamily="34" charset="0"/>
              </a:rPr>
              <a:t> </a:t>
            </a:r>
            <a:r>
              <a:rPr sz="3200" dirty="0" err="1">
                <a:latin typeface="Abadi" panose="020B0604020104020204" pitchFamily="34" charset="0"/>
              </a:rPr>
              <a:t>intuitiva</a:t>
            </a:r>
            <a:endParaRPr sz="3200" dirty="0">
              <a:latin typeface="Abadi" panose="020B0604020104020204" pitchFamily="34" charset="0"/>
            </a:endParaRPr>
          </a:p>
          <a:p>
            <a:r>
              <a:rPr sz="3200" dirty="0">
                <a:latin typeface="Abadi" panose="020B0604020104020204" pitchFamily="34" charset="0"/>
              </a:rPr>
              <a:t>- Workflow </a:t>
            </a:r>
            <a:r>
              <a:rPr sz="3200" dirty="0" err="1">
                <a:latin typeface="Abadi" panose="020B0604020104020204" pitchFamily="34" charset="0"/>
              </a:rPr>
              <a:t>ottimizzato</a:t>
            </a:r>
            <a:endParaRPr sz="3200" dirty="0">
              <a:latin typeface="Abadi" panose="020B0604020104020204" pitchFamily="34" charset="0"/>
            </a:endParaRPr>
          </a:p>
          <a:p>
            <a:r>
              <a:rPr sz="3200" dirty="0">
                <a:latin typeface="Abadi" panose="020B0604020104020204" pitchFamily="34" charset="0"/>
              </a:rPr>
              <a:t>- Dati in tempo </a:t>
            </a:r>
            <a:r>
              <a:rPr sz="3200" dirty="0" err="1">
                <a:latin typeface="Abadi" panose="020B0604020104020204" pitchFamily="34" charset="0"/>
              </a:rPr>
              <a:t>reale</a:t>
            </a:r>
            <a:endParaRPr sz="32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83" y="924626"/>
            <a:ext cx="1306510" cy="1499616"/>
          </a:xfrm>
        </p:spPr>
        <p:txBody>
          <a:bodyPr>
            <a:normAutofit fontScale="90000"/>
          </a:bodyPr>
          <a:lstStyle/>
          <a:p>
            <a:r>
              <a:rPr sz="3200" b="1" dirty="0">
                <a:latin typeface="Abadi" panose="020B0604020104020204" pitchFamily="34" charset="0"/>
              </a:rPr>
              <a:t>Roadmap di </a:t>
            </a:r>
            <a:r>
              <a:rPr sz="3200" b="1" dirty="0" err="1">
                <a:latin typeface="Abadi" panose="020B0604020104020204" pitchFamily="34" charset="0"/>
              </a:rPr>
              <a:t>sviluppo</a:t>
            </a:r>
            <a:endParaRPr sz="3200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739" y="2242934"/>
            <a:ext cx="4964701" cy="3328219"/>
          </a:xfrm>
        </p:spPr>
        <p:txBody>
          <a:bodyPr>
            <a:noAutofit/>
          </a:bodyPr>
          <a:lstStyle/>
          <a:p>
            <a:r>
              <a:rPr sz="3200" dirty="0"/>
              <a:t>✅ Fase 1: </a:t>
            </a:r>
            <a:r>
              <a:rPr sz="3200" dirty="0" err="1"/>
              <a:t>Analisi</a:t>
            </a:r>
            <a:endParaRPr sz="3200" dirty="0"/>
          </a:p>
          <a:p>
            <a:r>
              <a:rPr sz="3200" dirty="0"/>
              <a:t>🚧 Fase 2: </a:t>
            </a:r>
            <a:r>
              <a:rPr sz="3200" dirty="0" err="1"/>
              <a:t>Sviluppo</a:t>
            </a:r>
            <a:r>
              <a:rPr sz="3200" dirty="0"/>
              <a:t> </a:t>
            </a:r>
          </a:p>
          <a:p>
            <a:r>
              <a:rPr sz="3200" dirty="0"/>
              <a:t>🧪 Fase 3: Test </a:t>
            </a:r>
            <a:r>
              <a:rPr sz="3200" dirty="0" err="1"/>
              <a:t>pilota</a:t>
            </a:r>
            <a:endParaRPr sz="3200" dirty="0"/>
          </a:p>
          <a:p>
            <a:r>
              <a:rPr sz="3200" dirty="0"/>
              <a:t>🚀 Fase 4: </a:t>
            </a:r>
            <a:r>
              <a:rPr sz="3200" dirty="0" err="1"/>
              <a:t>Lancio</a:t>
            </a:r>
            <a:r>
              <a:rPr sz="3200" dirty="0"/>
              <a:t> </a:t>
            </a:r>
            <a:r>
              <a:rPr sz="3200" dirty="0" err="1"/>
              <a:t>ufficiale</a:t>
            </a:r>
            <a:r>
              <a:rPr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Personalizzato 7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FFFFFF"/>
      </a:accent1>
      <a:accent2>
        <a:srgbClr val="266D4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1_Integrale">
  <a:themeElements>
    <a:clrScheme name="Personalizzato 5">
      <a:dk1>
        <a:sysClr val="windowText" lastClr="000000"/>
      </a:dk1>
      <a:lt1>
        <a:sysClr val="window" lastClr="FFFFFF"/>
      </a:lt1>
      <a:dk2>
        <a:srgbClr val="266D47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256</Words>
  <Application>Microsoft Office PowerPoint</Application>
  <PresentationFormat>Presentazione su schermo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Abadi</vt:lpstr>
      <vt:lpstr>Tw Cen MT</vt:lpstr>
      <vt:lpstr>Tw Cen MT Condensed</vt:lpstr>
      <vt:lpstr>Wingdings 3</vt:lpstr>
      <vt:lpstr>Integrale</vt:lpstr>
      <vt:lpstr>1_Integrale</vt:lpstr>
      <vt:lpstr>Scrum Bistrot</vt:lpstr>
      <vt:lpstr>Problema &amp; Soluzione</vt:lpstr>
      <vt:lpstr>Funzionalità chiave </vt:lpstr>
      <vt:lpstr>Obiettivi principali</vt:lpstr>
      <vt:lpstr>Presentazione standard di PowerPoint</vt:lpstr>
      <vt:lpstr>Presentazione standard di PowerPoint</vt:lpstr>
      <vt:lpstr>Presentazione standard di PowerPoint</vt:lpstr>
      <vt:lpstr>Target &amp; Vantaggi competitivi</vt:lpstr>
      <vt:lpstr>Roadmap di sviluppo</vt:lpstr>
      <vt:lpstr>Membri &amp; Ruoli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user14_14_2</cp:lastModifiedBy>
  <cp:revision>24</cp:revision>
  <dcterms:created xsi:type="dcterms:W3CDTF">2013-01-27T09:14:16Z</dcterms:created>
  <dcterms:modified xsi:type="dcterms:W3CDTF">2025-07-03T20:28:02Z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2025-07-02T18:47:06Z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92b546b8-afa7-4a1c-8812-0fac120967c4</vt:lpwstr>
  </property>
  <property fmtid="{D5CDD505-2E9C-101B-9397-08002B2CF9AE}" pid="7" name="MSIP_Label_defa4170-0d19-0005-0004-bc88714345d2_ActionId">
    <vt:lpwstr>4a9e7ad5-67bd-4639-bcb9-ab45c7793810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