
<file path=[Content_Types].xml><?xml version="1.0" encoding="utf-8"?>
<Types xmlns="http://schemas.openxmlformats.org/package/2006/content-types">
  <Default ContentType="application/x-fontdata" Extension="fntdata"/>
  <Default ContentType="image/png" Extension="png"/>
  <Default ContentType="application/vnd.openxmlformats-package.relationships+xml" Extension="rels"/>
  <Default ContentType="application/xml" Extension="xml"/>
  <Override ContentType="application/vnd.openxmlformats-officedocument.presentationml.notesMaster+xml" PartName="/ppt/notesMasters/notesMaster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Proxima Nova"/>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roximaNova-regular.fntdata"/><Relationship Id="rId21" Type="http://schemas.openxmlformats.org/officeDocument/2006/relationships/slide" Target="slides/slide16.xml"/><Relationship Id="rId24" Type="http://schemas.openxmlformats.org/officeDocument/2006/relationships/font" Target="fonts/ProximaNova-italic.fntdata"/><Relationship Id="rId23" Type="http://schemas.openxmlformats.org/officeDocument/2006/relationships/font" Target="fonts/ProximaNova-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6f3a9b5b7a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6f3a9b5b7a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7e1e3ff2ac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e1e3ff2ac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7e1e3ff2ac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e1e3ff2ac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7e1e3ff2ac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7e1e3ff2ac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7e1e3ff2ac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e1e3ff2ac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7e1e3ff2ac_1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7e1e3ff2ac_1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7e1e3ff2ac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7e1e3ff2ac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7e1e3ff2ac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7e1e3ff2ac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6f3a9b5b7a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f3a9b5b7a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6f3a9b5b7a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6f3a9b5b7a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6f3a9b5b7a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6f3a9b5b7a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6f3a9b5b7a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6f3a9b5b7a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6f3a9b5b7a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f3a9b5b7a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6f3a9b5b7a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6f3a9b5b7a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7e1e3ff147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e1e3ff147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7e1e3ff2a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e1e3ff2a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Proxima Nova"/>
                <a:ea typeface="Proxima Nova"/>
                <a:cs typeface="Proxima Nova"/>
                <a:sym typeface="Proxima Nova"/>
              </a:defRPr>
            </a:lvl1pPr>
            <a:lvl2pPr lvl="1" rtl="0" algn="r">
              <a:buNone/>
              <a:defRPr sz="1000">
                <a:solidFill>
                  <a:schemeClr val="dk1"/>
                </a:solidFill>
                <a:latin typeface="Proxima Nova"/>
                <a:ea typeface="Proxima Nova"/>
                <a:cs typeface="Proxima Nova"/>
                <a:sym typeface="Proxima Nova"/>
              </a:defRPr>
            </a:lvl2pPr>
            <a:lvl3pPr lvl="2" rtl="0" algn="r">
              <a:buNone/>
              <a:defRPr sz="1000">
                <a:solidFill>
                  <a:schemeClr val="dk1"/>
                </a:solidFill>
                <a:latin typeface="Proxima Nova"/>
                <a:ea typeface="Proxima Nova"/>
                <a:cs typeface="Proxima Nova"/>
                <a:sym typeface="Proxima Nova"/>
              </a:defRPr>
            </a:lvl3pPr>
            <a:lvl4pPr lvl="3" rtl="0" algn="r">
              <a:buNone/>
              <a:defRPr sz="1000">
                <a:solidFill>
                  <a:schemeClr val="dk1"/>
                </a:solidFill>
                <a:latin typeface="Proxima Nova"/>
                <a:ea typeface="Proxima Nova"/>
                <a:cs typeface="Proxima Nova"/>
                <a:sym typeface="Proxima Nova"/>
              </a:defRPr>
            </a:lvl4pPr>
            <a:lvl5pPr lvl="4" rtl="0" algn="r">
              <a:buNone/>
              <a:defRPr sz="1000">
                <a:solidFill>
                  <a:schemeClr val="dk1"/>
                </a:solidFill>
                <a:latin typeface="Proxima Nova"/>
                <a:ea typeface="Proxima Nova"/>
                <a:cs typeface="Proxima Nova"/>
                <a:sym typeface="Proxima Nova"/>
              </a:defRPr>
            </a:lvl5pPr>
            <a:lvl6pPr lvl="5" rtl="0" algn="r">
              <a:buNone/>
              <a:defRPr sz="1000">
                <a:solidFill>
                  <a:schemeClr val="dk1"/>
                </a:solidFill>
                <a:latin typeface="Proxima Nova"/>
                <a:ea typeface="Proxima Nova"/>
                <a:cs typeface="Proxima Nova"/>
                <a:sym typeface="Proxima Nova"/>
              </a:defRPr>
            </a:lvl6pPr>
            <a:lvl7pPr lvl="6" rtl="0" algn="r">
              <a:buNone/>
              <a:defRPr sz="1000">
                <a:solidFill>
                  <a:schemeClr val="dk1"/>
                </a:solidFill>
                <a:latin typeface="Proxima Nova"/>
                <a:ea typeface="Proxima Nova"/>
                <a:cs typeface="Proxima Nova"/>
                <a:sym typeface="Proxima Nova"/>
              </a:defRPr>
            </a:lvl7pPr>
            <a:lvl8pPr lvl="7" rtl="0" algn="r">
              <a:buNone/>
              <a:defRPr sz="1000">
                <a:solidFill>
                  <a:schemeClr val="dk1"/>
                </a:solidFill>
                <a:latin typeface="Proxima Nova"/>
                <a:ea typeface="Proxima Nova"/>
                <a:cs typeface="Proxima Nova"/>
                <a:sym typeface="Proxima Nova"/>
              </a:defRPr>
            </a:lvl8pPr>
            <a:lvl9pPr lvl="8" rtl="0"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6.png"/><Relationship Id="rId5"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425250" y="1314650"/>
            <a:ext cx="8293500" cy="1588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it"/>
              <a:t>Visual Analytics - Final Project</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it">
                <a:solidFill>
                  <a:srgbClr val="FFFFFF"/>
                </a:solidFill>
                <a:latin typeface="Arial"/>
                <a:ea typeface="Arial"/>
                <a:cs typeface="Arial"/>
                <a:sym typeface="Arial"/>
              </a:rPr>
              <a:t>Visualizing USA road accidents</a:t>
            </a:r>
            <a:endParaRPr>
              <a:solidFill>
                <a:srgbClr val="FFFFFF"/>
              </a:solidFill>
              <a:latin typeface="Arial"/>
              <a:ea typeface="Arial"/>
              <a:cs typeface="Arial"/>
              <a:sym typeface="Arial"/>
            </a:endParaRPr>
          </a:p>
          <a:p>
            <a:pPr indent="0" lvl="0" marL="0" rtl="0" algn="ctr">
              <a:spcBef>
                <a:spcPts val="0"/>
              </a:spcBef>
              <a:spcAft>
                <a:spcPts val="0"/>
              </a:spcAft>
              <a:buNone/>
            </a:pPr>
            <a:r>
              <a:t/>
            </a:r>
            <a:endParaRPr/>
          </a:p>
        </p:txBody>
      </p:sp>
      <p:sp>
        <p:nvSpPr>
          <p:cNvPr id="61" name="Google Shape;61;p13"/>
          <p:cNvSpPr txBox="1"/>
          <p:nvPr>
            <p:ph idx="1" type="subTitle"/>
          </p:nvPr>
        </p:nvSpPr>
        <p:spPr>
          <a:xfrm>
            <a:off x="3085950" y="4425000"/>
            <a:ext cx="3117000" cy="40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it" sz="1400"/>
              <a:t>Alessio Fiorenza, Federica Di Marco</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52525"/>
        </a:solidFill>
      </p:bgPr>
    </p:bg>
    <p:spTree>
      <p:nvGrpSpPr>
        <p:cNvPr id="152" name="Shape 152"/>
        <p:cNvGrpSpPr/>
        <p:nvPr/>
      </p:nvGrpSpPr>
      <p:grpSpPr>
        <a:xfrm>
          <a:off x="0" y="0"/>
          <a:ext cx="0" cy="0"/>
          <a:chOff x="0" y="0"/>
          <a:chExt cx="0" cy="0"/>
        </a:xfrm>
      </p:grpSpPr>
      <p:sp>
        <p:nvSpPr>
          <p:cNvPr id="153" name="Google Shape;15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2400">
                <a:solidFill>
                  <a:schemeClr val="lt1"/>
                </a:solidFill>
                <a:latin typeface="Arial"/>
                <a:ea typeface="Arial"/>
                <a:cs typeface="Arial"/>
                <a:sym typeface="Arial"/>
              </a:rPr>
              <a:t>Severity – Weather conditions correlation</a:t>
            </a:r>
            <a:endParaRPr sz="2400">
              <a:solidFill>
                <a:schemeClr val="lt1"/>
              </a:solidFill>
              <a:latin typeface="Arial"/>
              <a:ea typeface="Arial"/>
              <a:cs typeface="Arial"/>
              <a:sym typeface="Arial"/>
            </a:endParaRPr>
          </a:p>
          <a:p>
            <a:pPr indent="0" lvl="0" marL="0" rtl="0" algn="l">
              <a:spcBef>
                <a:spcPts val="0"/>
              </a:spcBef>
              <a:spcAft>
                <a:spcPts val="0"/>
              </a:spcAft>
              <a:buNone/>
            </a:pPr>
            <a:r>
              <a:t/>
            </a:r>
            <a:endParaRPr>
              <a:solidFill>
                <a:schemeClr val="lt1"/>
              </a:solidFill>
            </a:endParaRPr>
          </a:p>
        </p:txBody>
      </p:sp>
      <p:sp>
        <p:nvSpPr>
          <p:cNvPr id="154" name="Google Shape;154;p22"/>
          <p:cNvSpPr txBox="1"/>
          <p:nvPr/>
        </p:nvSpPr>
        <p:spPr>
          <a:xfrm>
            <a:off x="311700" y="1152475"/>
            <a:ext cx="8520600" cy="10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a:solidFill>
                  <a:srgbClr val="CCCCCC"/>
                </a:solidFill>
              </a:rPr>
              <a:t>In this group, two different views (PC and </a:t>
            </a:r>
            <a:r>
              <a:rPr lang="it">
                <a:solidFill>
                  <a:srgbClr val="CCCCCC"/>
                </a:solidFill>
              </a:rPr>
              <a:t>PCA</a:t>
            </a:r>
            <a:r>
              <a:rPr lang="it">
                <a:solidFill>
                  <a:srgbClr val="CCCCCC"/>
                </a:solidFill>
              </a:rPr>
              <a:t>) support the analysis of the </a:t>
            </a:r>
            <a:r>
              <a:rPr b="1" lang="it">
                <a:solidFill>
                  <a:srgbClr val="CCCCCC"/>
                </a:solidFill>
              </a:rPr>
              <a:t>car accidents</a:t>
            </a:r>
            <a:r>
              <a:rPr lang="it">
                <a:solidFill>
                  <a:srgbClr val="CCCCCC"/>
                </a:solidFill>
              </a:rPr>
              <a:t> and of its correlation to weather conditions and days of the week throughout the whole year. Moreover there is another view (SC) that represent the total amount of accidents during that year on different weather conditions.</a:t>
            </a:r>
            <a:endParaRPr>
              <a:solidFill>
                <a:srgbClr val="CCCCCC"/>
              </a:solidFill>
            </a:endParaRPr>
          </a:p>
          <a:p>
            <a:pPr indent="0" lvl="0" marL="0" rtl="0" algn="l">
              <a:lnSpc>
                <a:spcPct val="115000"/>
              </a:lnSpc>
              <a:spcBef>
                <a:spcPts val="1200"/>
              </a:spcBef>
              <a:spcAft>
                <a:spcPts val="1600"/>
              </a:spcAft>
              <a:buNone/>
            </a:pPr>
            <a:r>
              <a:t/>
            </a:r>
            <a:endParaRPr sz="1800">
              <a:solidFill>
                <a:srgbClr val="616161"/>
              </a:solidFill>
              <a:latin typeface="Proxima Nova"/>
              <a:ea typeface="Proxima Nova"/>
              <a:cs typeface="Proxima Nova"/>
              <a:sym typeface="Proxima Nova"/>
            </a:endParaRPr>
          </a:p>
        </p:txBody>
      </p:sp>
      <p:pic>
        <p:nvPicPr>
          <p:cNvPr id="155" name="Google Shape;155;p22"/>
          <p:cNvPicPr preferRelativeResize="0"/>
          <p:nvPr/>
        </p:nvPicPr>
        <p:blipFill rotWithShape="1">
          <a:blip r:embed="rId3">
            <a:alphaModFix/>
          </a:blip>
          <a:srcRect b="3745" l="4661" r="794" t="5345"/>
          <a:stretch/>
        </p:blipFill>
        <p:spPr>
          <a:xfrm>
            <a:off x="3631925" y="2370700"/>
            <a:ext cx="2241200" cy="1943225"/>
          </a:xfrm>
          <a:prstGeom prst="rect">
            <a:avLst/>
          </a:prstGeom>
          <a:noFill/>
          <a:ln cap="flat" cmpd="sng" w="28575">
            <a:solidFill>
              <a:srgbClr val="202020"/>
            </a:solidFill>
            <a:prstDash val="solid"/>
            <a:round/>
            <a:headEnd len="sm" w="sm" type="none"/>
            <a:tailEnd len="sm" w="sm" type="none"/>
          </a:ln>
        </p:spPr>
      </p:pic>
      <p:pic>
        <p:nvPicPr>
          <p:cNvPr id="156" name="Google Shape;156;p22"/>
          <p:cNvPicPr preferRelativeResize="0"/>
          <p:nvPr/>
        </p:nvPicPr>
        <p:blipFill rotWithShape="1">
          <a:blip r:embed="rId4">
            <a:alphaModFix/>
          </a:blip>
          <a:srcRect b="0" l="2095" r="0" t="10273"/>
          <a:stretch/>
        </p:blipFill>
        <p:spPr>
          <a:xfrm>
            <a:off x="5984425" y="2370700"/>
            <a:ext cx="2973774" cy="1953725"/>
          </a:xfrm>
          <a:prstGeom prst="rect">
            <a:avLst/>
          </a:prstGeom>
          <a:noFill/>
          <a:ln cap="flat" cmpd="sng" w="28575">
            <a:solidFill>
              <a:srgbClr val="202020"/>
            </a:solidFill>
            <a:prstDash val="solid"/>
            <a:round/>
            <a:headEnd len="sm" w="sm" type="none"/>
            <a:tailEnd len="sm" w="sm" type="none"/>
          </a:ln>
        </p:spPr>
      </p:pic>
      <p:pic>
        <p:nvPicPr>
          <p:cNvPr id="157" name="Google Shape;157;p22"/>
          <p:cNvPicPr preferRelativeResize="0"/>
          <p:nvPr/>
        </p:nvPicPr>
        <p:blipFill rotWithShape="1">
          <a:blip r:embed="rId5">
            <a:alphaModFix/>
          </a:blip>
          <a:srcRect b="0" l="6576" r="0" t="5544"/>
          <a:stretch/>
        </p:blipFill>
        <p:spPr>
          <a:xfrm>
            <a:off x="165850" y="2375950"/>
            <a:ext cx="3364476" cy="1943225"/>
          </a:xfrm>
          <a:prstGeom prst="rect">
            <a:avLst/>
          </a:prstGeom>
          <a:noFill/>
          <a:ln cap="flat" cmpd="sng" w="28575">
            <a:solidFill>
              <a:srgbClr val="202020"/>
            </a:solidFill>
            <a:prstDash val="solid"/>
            <a:round/>
            <a:headEnd len="sm" w="sm" type="none"/>
            <a:tailEnd len="sm" w="sm" type="none"/>
          </a:ln>
        </p:spPr>
      </p:pic>
      <p:sp>
        <p:nvSpPr>
          <p:cNvPr id="158" name="Google Shape;15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52525"/>
        </a:solidFill>
      </p:bgPr>
    </p:bg>
    <p:spTree>
      <p:nvGrpSpPr>
        <p:cNvPr id="162" name="Shape 162"/>
        <p:cNvGrpSpPr/>
        <p:nvPr/>
      </p:nvGrpSpPr>
      <p:grpSpPr>
        <a:xfrm>
          <a:off x="0" y="0"/>
          <a:ext cx="0" cy="0"/>
          <a:chOff x="0" y="0"/>
          <a:chExt cx="0" cy="0"/>
        </a:xfrm>
      </p:grpSpPr>
      <p:sp>
        <p:nvSpPr>
          <p:cNvPr id="163" name="Google Shape;16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2400">
                <a:solidFill>
                  <a:schemeClr val="lt1"/>
                </a:solidFill>
                <a:latin typeface="Arial"/>
                <a:ea typeface="Arial"/>
                <a:cs typeface="Arial"/>
                <a:sym typeface="Arial"/>
              </a:rPr>
              <a:t>Parallel Coordinates</a:t>
            </a:r>
            <a:endParaRPr sz="2400">
              <a:solidFill>
                <a:schemeClr val="lt1"/>
              </a:solidFill>
              <a:latin typeface="Arial"/>
              <a:ea typeface="Arial"/>
              <a:cs typeface="Arial"/>
              <a:sym typeface="Aria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sz="2100">
              <a:solidFill>
                <a:schemeClr val="lt1"/>
              </a:solidFill>
              <a:latin typeface="Arial"/>
              <a:ea typeface="Arial"/>
              <a:cs typeface="Arial"/>
              <a:sym typeface="Arial"/>
            </a:endParaRPr>
          </a:p>
        </p:txBody>
      </p:sp>
      <p:sp>
        <p:nvSpPr>
          <p:cNvPr id="164" name="Google Shape;164;p23"/>
          <p:cNvSpPr txBox="1"/>
          <p:nvPr/>
        </p:nvSpPr>
        <p:spPr>
          <a:xfrm>
            <a:off x="311700" y="1152475"/>
            <a:ext cx="3623400" cy="24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solidFill>
                  <a:srgbClr val="CCCCCC"/>
                </a:solidFill>
                <a:latin typeface="Proxima Nova"/>
                <a:ea typeface="Proxima Nova"/>
                <a:cs typeface="Proxima Nova"/>
                <a:sym typeface="Proxima Nova"/>
              </a:rPr>
              <a:t>Another view coordinated with the U.S. map, is the parallel coordinates one.</a:t>
            </a:r>
            <a:endParaRPr>
              <a:solidFill>
                <a:srgbClr val="CCCCCC"/>
              </a:solidFill>
              <a:latin typeface="Proxima Nova"/>
              <a:ea typeface="Proxima Nova"/>
              <a:cs typeface="Proxima Nova"/>
              <a:sym typeface="Proxima Nova"/>
            </a:endParaRPr>
          </a:p>
          <a:p>
            <a:pPr indent="0" lvl="0" marL="0" rtl="0" algn="l">
              <a:lnSpc>
                <a:spcPct val="115000"/>
              </a:lnSpc>
              <a:spcBef>
                <a:spcPts val="1600"/>
              </a:spcBef>
              <a:spcAft>
                <a:spcPts val="0"/>
              </a:spcAft>
              <a:buNone/>
            </a:pPr>
            <a:r>
              <a:rPr lang="it">
                <a:solidFill>
                  <a:srgbClr val="CCCCCC"/>
                </a:solidFill>
              </a:rPr>
              <a:t>It displays </a:t>
            </a:r>
            <a:r>
              <a:rPr b="1" lang="it">
                <a:solidFill>
                  <a:srgbClr val="CCCCCC"/>
                </a:solidFill>
              </a:rPr>
              <a:t>accidents’ severity</a:t>
            </a:r>
            <a:r>
              <a:rPr lang="it">
                <a:solidFill>
                  <a:srgbClr val="CCCCCC"/>
                </a:solidFill>
              </a:rPr>
              <a:t>, with day of accident, temperature, wind chill, visibility and precipitation.</a:t>
            </a:r>
            <a:endParaRPr>
              <a:solidFill>
                <a:srgbClr val="CCCCCC"/>
              </a:solidFill>
            </a:endParaRPr>
          </a:p>
          <a:p>
            <a:pPr indent="0" lvl="0" marL="0" rtl="0" algn="l">
              <a:lnSpc>
                <a:spcPct val="115000"/>
              </a:lnSpc>
              <a:spcBef>
                <a:spcPts val="1200"/>
              </a:spcBef>
              <a:spcAft>
                <a:spcPts val="0"/>
              </a:spcAft>
              <a:buNone/>
            </a:pPr>
            <a:r>
              <a:rPr lang="it">
                <a:solidFill>
                  <a:srgbClr val="CCCCCC"/>
                </a:solidFill>
              </a:rPr>
              <a:t>It is possible to select a </a:t>
            </a:r>
            <a:r>
              <a:rPr b="1" lang="it">
                <a:solidFill>
                  <a:srgbClr val="CCCCCC"/>
                </a:solidFill>
              </a:rPr>
              <a:t>severity</a:t>
            </a:r>
            <a:r>
              <a:rPr lang="it">
                <a:solidFill>
                  <a:srgbClr val="CCCCCC"/>
                </a:solidFill>
              </a:rPr>
              <a:t> and only the accidents with that severity will be shown.</a:t>
            </a:r>
            <a:endParaRPr>
              <a:solidFill>
                <a:srgbClr val="CCCCCC"/>
              </a:solidFill>
            </a:endParaRPr>
          </a:p>
          <a:p>
            <a:pPr indent="0" lvl="0" marL="0" rtl="0" algn="l">
              <a:lnSpc>
                <a:spcPct val="115000"/>
              </a:lnSpc>
              <a:spcBef>
                <a:spcPts val="1200"/>
              </a:spcBef>
              <a:spcAft>
                <a:spcPts val="0"/>
              </a:spcAft>
              <a:buNone/>
            </a:pPr>
            <a:r>
              <a:t/>
            </a:r>
            <a:endParaRPr>
              <a:solidFill>
                <a:srgbClr val="FF9900"/>
              </a:solidFill>
            </a:endParaRPr>
          </a:p>
          <a:p>
            <a:pPr indent="0" lvl="0" marL="0" rtl="0" algn="l">
              <a:spcBef>
                <a:spcPts val="1200"/>
              </a:spcBef>
              <a:spcAft>
                <a:spcPts val="1600"/>
              </a:spcAft>
              <a:buNone/>
            </a:pPr>
            <a:r>
              <a:t/>
            </a:r>
            <a:endParaRPr sz="1800">
              <a:solidFill>
                <a:srgbClr val="616161"/>
              </a:solidFill>
              <a:latin typeface="Proxima Nova"/>
              <a:ea typeface="Proxima Nova"/>
              <a:cs typeface="Proxima Nova"/>
              <a:sym typeface="Proxima Nova"/>
            </a:endParaRPr>
          </a:p>
        </p:txBody>
      </p:sp>
      <p:pic>
        <p:nvPicPr>
          <p:cNvPr id="165" name="Google Shape;165;p23"/>
          <p:cNvPicPr preferRelativeResize="0"/>
          <p:nvPr/>
        </p:nvPicPr>
        <p:blipFill rotWithShape="1">
          <a:blip r:embed="rId3">
            <a:alphaModFix/>
          </a:blip>
          <a:srcRect b="0" l="1623" r="0" t="7054"/>
          <a:stretch/>
        </p:blipFill>
        <p:spPr>
          <a:xfrm>
            <a:off x="4127200" y="1052300"/>
            <a:ext cx="4824699" cy="1774800"/>
          </a:xfrm>
          <a:prstGeom prst="rect">
            <a:avLst/>
          </a:prstGeom>
          <a:noFill/>
          <a:ln>
            <a:noFill/>
          </a:ln>
        </p:spPr>
      </p:pic>
      <p:pic>
        <p:nvPicPr>
          <p:cNvPr id="166" name="Google Shape;166;p23"/>
          <p:cNvPicPr preferRelativeResize="0"/>
          <p:nvPr/>
        </p:nvPicPr>
        <p:blipFill rotWithShape="1">
          <a:blip r:embed="rId4">
            <a:alphaModFix/>
          </a:blip>
          <a:srcRect b="9" l="0" r="0" t="5793"/>
          <a:stretch/>
        </p:blipFill>
        <p:spPr>
          <a:xfrm>
            <a:off x="4087500" y="2969901"/>
            <a:ext cx="4904099" cy="1797025"/>
          </a:xfrm>
          <a:prstGeom prst="rect">
            <a:avLst/>
          </a:prstGeom>
          <a:noFill/>
          <a:ln>
            <a:noFill/>
          </a:ln>
        </p:spPr>
      </p:pic>
      <p:sp>
        <p:nvSpPr>
          <p:cNvPr id="167" name="Google Shape;167;p23"/>
          <p:cNvSpPr txBox="1"/>
          <p:nvPr/>
        </p:nvSpPr>
        <p:spPr>
          <a:xfrm>
            <a:off x="311700" y="3513025"/>
            <a:ext cx="3623400" cy="106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solidFill>
                  <a:srgbClr val="CCCCCC"/>
                </a:solidFill>
              </a:rPr>
              <a:t>When a state gets selected on the map road accidents of that state get colored in</a:t>
            </a:r>
            <a:r>
              <a:rPr lang="it">
                <a:solidFill>
                  <a:srgbClr val="4A86E8"/>
                </a:solidFill>
              </a:rPr>
              <a:t> </a:t>
            </a:r>
            <a:r>
              <a:rPr lang="it">
                <a:solidFill>
                  <a:srgbClr val="FF9900"/>
                </a:solidFill>
              </a:rPr>
              <a:t>orange.</a:t>
            </a:r>
            <a:endParaRPr>
              <a:solidFill>
                <a:srgbClr val="FF9900"/>
              </a:solidFill>
            </a:endParaRPr>
          </a:p>
        </p:txBody>
      </p:sp>
      <p:sp>
        <p:nvSpPr>
          <p:cNvPr id="168" name="Google Shape;168;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par>
                                <p:cTn fill="hold" nodeType="with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52525"/>
        </a:solidFill>
      </p:bgPr>
    </p:bg>
    <p:spTree>
      <p:nvGrpSpPr>
        <p:cNvPr id="172" name="Shape 172"/>
        <p:cNvGrpSpPr/>
        <p:nvPr/>
      </p:nvGrpSpPr>
      <p:grpSpPr>
        <a:xfrm>
          <a:off x="0" y="0"/>
          <a:ext cx="0" cy="0"/>
          <a:chOff x="0" y="0"/>
          <a:chExt cx="0" cy="0"/>
        </a:xfrm>
      </p:grpSpPr>
      <p:sp>
        <p:nvSpPr>
          <p:cNvPr id="173" name="Google Shape;17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2400">
                <a:solidFill>
                  <a:schemeClr val="lt1"/>
                </a:solidFill>
              </a:rPr>
              <a:t>PCA Scatter Plot</a:t>
            </a:r>
            <a:endParaRPr sz="2400">
              <a:solidFill>
                <a:schemeClr val="lt1"/>
              </a:solidFill>
            </a:endParaRPr>
          </a:p>
          <a:p>
            <a:pPr indent="0" lvl="0" marL="0" rtl="0" algn="l">
              <a:spcBef>
                <a:spcPts val="0"/>
              </a:spcBef>
              <a:spcAft>
                <a:spcPts val="0"/>
              </a:spcAft>
              <a:buNone/>
            </a:pPr>
            <a:r>
              <a:t/>
            </a:r>
            <a:endParaRPr sz="2100">
              <a:solidFill>
                <a:schemeClr val="lt1"/>
              </a:solidFill>
              <a:latin typeface="Arial"/>
              <a:ea typeface="Arial"/>
              <a:cs typeface="Arial"/>
              <a:sym typeface="Arial"/>
            </a:endParaRPr>
          </a:p>
        </p:txBody>
      </p:sp>
      <p:sp>
        <p:nvSpPr>
          <p:cNvPr id="174" name="Google Shape;174;p24"/>
          <p:cNvSpPr txBox="1"/>
          <p:nvPr/>
        </p:nvSpPr>
        <p:spPr>
          <a:xfrm>
            <a:off x="311700" y="1152475"/>
            <a:ext cx="36501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200">
                <a:solidFill>
                  <a:srgbClr val="CCCCCC"/>
                </a:solidFill>
              </a:rPr>
              <a:t>Accidents data are fed to a PCA algorithm and the first two components are displayed in a scatter plot.</a:t>
            </a:r>
            <a:endParaRPr sz="1200">
              <a:solidFill>
                <a:srgbClr val="CCCCCC"/>
              </a:solidFill>
            </a:endParaRPr>
          </a:p>
          <a:p>
            <a:pPr indent="0" lvl="0" marL="0" rtl="0" algn="l">
              <a:lnSpc>
                <a:spcPct val="115000"/>
              </a:lnSpc>
              <a:spcBef>
                <a:spcPts val="1200"/>
              </a:spcBef>
              <a:spcAft>
                <a:spcPts val="0"/>
              </a:spcAft>
              <a:buNone/>
            </a:pPr>
            <a:r>
              <a:rPr lang="it" sz="1200">
                <a:solidFill>
                  <a:srgbClr val="CCCCCC"/>
                </a:solidFill>
              </a:rPr>
              <a:t>Points are colored according to their class:</a:t>
            </a:r>
            <a:endParaRPr sz="1200">
              <a:solidFill>
                <a:srgbClr val="CCCCCC"/>
              </a:solidFill>
            </a:endParaRPr>
          </a:p>
          <a:p>
            <a:pPr indent="-304800" lvl="0" marL="457200" rtl="0" algn="l">
              <a:lnSpc>
                <a:spcPct val="115000"/>
              </a:lnSpc>
              <a:spcBef>
                <a:spcPts val="1400"/>
              </a:spcBef>
              <a:spcAft>
                <a:spcPts val="0"/>
              </a:spcAft>
              <a:buClr>
                <a:srgbClr val="CCCCCC"/>
              </a:buClr>
              <a:buSzPts val="1200"/>
              <a:buChar char="●"/>
            </a:pPr>
            <a:r>
              <a:rPr b="1" i="1" lang="it" sz="1200">
                <a:solidFill>
                  <a:srgbClr val="CCCCCC"/>
                </a:solidFill>
              </a:rPr>
              <a:t>Weekdays </a:t>
            </a:r>
            <a:r>
              <a:rPr lang="it" sz="1200">
                <a:solidFill>
                  <a:srgbClr val="CCCCCC"/>
                </a:solidFill>
              </a:rPr>
              <a:t>accidents with </a:t>
            </a:r>
            <a:r>
              <a:rPr b="1" lang="it" sz="1200">
                <a:solidFill>
                  <a:srgbClr val="CCCCCC"/>
                </a:solidFill>
              </a:rPr>
              <a:t>severity &lt; 3 </a:t>
            </a:r>
            <a:endParaRPr b="1" sz="1200">
              <a:solidFill>
                <a:srgbClr val="CCCCCC"/>
              </a:solidFill>
            </a:endParaRPr>
          </a:p>
          <a:p>
            <a:pPr indent="-304800" lvl="0" marL="457200" rtl="0" algn="l">
              <a:lnSpc>
                <a:spcPct val="115000"/>
              </a:lnSpc>
              <a:spcBef>
                <a:spcPts val="0"/>
              </a:spcBef>
              <a:spcAft>
                <a:spcPts val="0"/>
              </a:spcAft>
              <a:buClr>
                <a:srgbClr val="CCCCCC"/>
              </a:buClr>
              <a:buSzPts val="1200"/>
              <a:buChar char="●"/>
            </a:pPr>
            <a:r>
              <a:rPr b="1" i="1" lang="it" sz="1200">
                <a:solidFill>
                  <a:srgbClr val="CCCCCC"/>
                </a:solidFill>
              </a:rPr>
              <a:t>Weekdays</a:t>
            </a:r>
            <a:r>
              <a:rPr lang="it" sz="1200">
                <a:solidFill>
                  <a:srgbClr val="CCCCCC"/>
                </a:solidFill>
              </a:rPr>
              <a:t> accidents with </a:t>
            </a:r>
            <a:r>
              <a:rPr b="1" lang="it" sz="1200">
                <a:solidFill>
                  <a:srgbClr val="CCCCCC"/>
                </a:solidFill>
              </a:rPr>
              <a:t>severity &gt; 2</a:t>
            </a:r>
            <a:endParaRPr b="1" sz="1200">
              <a:solidFill>
                <a:srgbClr val="CCCCCC"/>
              </a:solidFill>
            </a:endParaRPr>
          </a:p>
          <a:p>
            <a:pPr indent="-304800" lvl="0" marL="457200" rtl="0" algn="l">
              <a:lnSpc>
                <a:spcPct val="115000"/>
              </a:lnSpc>
              <a:spcBef>
                <a:spcPts val="0"/>
              </a:spcBef>
              <a:spcAft>
                <a:spcPts val="0"/>
              </a:spcAft>
              <a:buClr>
                <a:srgbClr val="CCCCCC"/>
              </a:buClr>
              <a:buSzPts val="1200"/>
              <a:buChar char="●"/>
            </a:pPr>
            <a:r>
              <a:rPr b="1" i="1" lang="it" sz="1200">
                <a:solidFill>
                  <a:srgbClr val="CCCCCC"/>
                </a:solidFill>
              </a:rPr>
              <a:t>Weekends</a:t>
            </a:r>
            <a:r>
              <a:rPr lang="it" sz="1200">
                <a:solidFill>
                  <a:srgbClr val="CCCCCC"/>
                </a:solidFill>
              </a:rPr>
              <a:t> accidents with </a:t>
            </a:r>
            <a:r>
              <a:rPr b="1" lang="it" sz="1200">
                <a:solidFill>
                  <a:srgbClr val="CCCCCC"/>
                </a:solidFill>
              </a:rPr>
              <a:t>severity &lt; 3 </a:t>
            </a:r>
            <a:endParaRPr b="1" sz="1200">
              <a:solidFill>
                <a:srgbClr val="CCCCCC"/>
              </a:solidFill>
            </a:endParaRPr>
          </a:p>
          <a:p>
            <a:pPr indent="-304800" lvl="0" marL="457200" rtl="0" algn="l">
              <a:lnSpc>
                <a:spcPct val="115000"/>
              </a:lnSpc>
              <a:spcBef>
                <a:spcPts val="0"/>
              </a:spcBef>
              <a:spcAft>
                <a:spcPts val="0"/>
              </a:spcAft>
              <a:buClr>
                <a:srgbClr val="CCCCCC"/>
              </a:buClr>
              <a:buSzPts val="1200"/>
              <a:buChar char="●"/>
            </a:pPr>
            <a:r>
              <a:rPr b="1" i="1" lang="it" sz="1200">
                <a:solidFill>
                  <a:srgbClr val="CCCCCC"/>
                </a:solidFill>
              </a:rPr>
              <a:t>Weekends </a:t>
            </a:r>
            <a:r>
              <a:rPr lang="it" sz="1200">
                <a:solidFill>
                  <a:srgbClr val="CCCCCC"/>
                </a:solidFill>
              </a:rPr>
              <a:t>accidents with </a:t>
            </a:r>
            <a:r>
              <a:rPr b="1" lang="it" sz="1200">
                <a:solidFill>
                  <a:srgbClr val="CCCCCC"/>
                </a:solidFill>
              </a:rPr>
              <a:t>severity  &gt; 2 </a:t>
            </a:r>
            <a:endParaRPr b="1" sz="1200">
              <a:solidFill>
                <a:srgbClr val="CCCCCC"/>
              </a:solidFill>
            </a:endParaRPr>
          </a:p>
          <a:p>
            <a:pPr indent="-228600" lvl="0" marL="228600" rtl="0" algn="l">
              <a:lnSpc>
                <a:spcPct val="115000"/>
              </a:lnSpc>
              <a:spcBef>
                <a:spcPts val="1400"/>
              </a:spcBef>
              <a:spcAft>
                <a:spcPts val="0"/>
              </a:spcAft>
              <a:buNone/>
            </a:pPr>
            <a:r>
              <a:rPr lang="it" sz="1200">
                <a:solidFill>
                  <a:srgbClr val="CCCCCC"/>
                </a:solidFill>
              </a:rPr>
              <a:t> </a:t>
            </a:r>
            <a:endParaRPr sz="1200">
              <a:solidFill>
                <a:srgbClr val="CCCCCC"/>
              </a:solidFill>
            </a:endParaRPr>
          </a:p>
          <a:p>
            <a:pPr indent="0" lvl="0" marL="0" rtl="0" algn="l">
              <a:lnSpc>
                <a:spcPct val="115000"/>
              </a:lnSpc>
              <a:spcBef>
                <a:spcPts val="1200"/>
              </a:spcBef>
              <a:spcAft>
                <a:spcPts val="0"/>
              </a:spcAft>
              <a:buNone/>
            </a:pPr>
            <a:r>
              <a:rPr lang="it" sz="1200">
                <a:solidFill>
                  <a:srgbClr val="CCCCCC"/>
                </a:solidFill>
              </a:rPr>
              <a:t>It is interesting to see that accidents tend to form </a:t>
            </a:r>
            <a:r>
              <a:rPr b="1" i="1" lang="it" sz="1200">
                <a:solidFill>
                  <a:srgbClr val="CCCCCC"/>
                </a:solidFill>
              </a:rPr>
              <a:t>clusters</a:t>
            </a:r>
            <a:r>
              <a:rPr lang="it" sz="1200">
                <a:solidFill>
                  <a:srgbClr val="CCCCCC"/>
                </a:solidFill>
              </a:rPr>
              <a:t> in the projection thus probably also in higher dimensions.</a:t>
            </a:r>
            <a:endParaRPr sz="1200">
              <a:solidFill>
                <a:srgbClr val="CCCCCC"/>
              </a:solidFill>
            </a:endParaRPr>
          </a:p>
          <a:p>
            <a:pPr indent="0" lvl="0" marL="0" rtl="0" algn="l">
              <a:lnSpc>
                <a:spcPct val="115000"/>
              </a:lnSpc>
              <a:spcBef>
                <a:spcPts val="1200"/>
              </a:spcBef>
              <a:spcAft>
                <a:spcPts val="1600"/>
              </a:spcAft>
              <a:buNone/>
            </a:pPr>
            <a:r>
              <a:t/>
            </a:r>
            <a:endParaRPr sz="1200">
              <a:solidFill>
                <a:srgbClr val="CCCCCC"/>
              </a:solidFill>
              <a:latin typeface="Proxima Nova"/>
              <a:ea typeface="Proxima Nova"/>
              <a:cs typeface="Proxima Nova"/>
              <a:sym typeface="Proxima Nova"/>
            </a:endParaRPr>
          </a:p>
        </p:txBody>
      </p:sp>
      <p:pic>
        <p:nvPicPr>
          <p:cNvPr id="175" name="Google Shape;175;p24"/>
          <p:cNvPicPr preferRelativeResize="0"/>
          <p:nvPr/>
        </p:nvPicPr>
        <p:blipFill rotWithShape="1">
          <a:blip r:embed="rId3">
            <a:alphaModFix/>
          </a:blip>
          <a:srcRect b="1473" l="1247" r="491" t="4673"/>
          <a:stretch/>
        </p:blipFill>
        <p:spPr>
          <a:xfrm>
            <a:off x="4367225" y="926525"/>
            <a:ext cx="4176900" cy="3585925"/>
          </a:xfrm>
          <a:prstGeom prst="rect">
            <a:avLst/>
          </a:prstGeom>
          <a:noFill/>
          <a:ln>
            <a:noFill/>
          </a:ln>
        </p:spPr>
      </p:pic>
      <p:sp>
        <p:nvSpPr>
          <p:cNvPr id="176" name="Google Shape;176;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52525"/>
        </a:solidFill>
      </p:bgPr>
    </p:bg>
    <p:spTree>
      <p:nvGrpSpPr>
        <p:cNvPr id="180" name="Shape 180"/>
        <p:cNvGrpSpPr/>
        <p:nvPr/>
      </p:nvGrpSpPr>
      <p:grpSpPr>
        <a:xfrm>
          <a:off x="0" y="0"/>
          <a:ext cx="0" cy="0"/>
          <a:chOff x="0" y="0"/>
          <a:chExt cx="0" cy="0"/>
        </a:xfrm>
      </p:grpSpPr>
      <p:sp>
        <p:nvSpPr>
          <p:cNvPr id="181" name="Google Shape;181;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2400">
                <a:solidFill>
                  <a:schemeClr val="lt1"/>
                </a:solidFill>
                <a:latin typeface="Arial"/>
                <a:ea typeface="Arial"/>
                <a:cs typeface="Arial"/>
                <a:sym typeface="Arial"/>
              </a:rPr>
              <a:t>Scatter Plot</a:t>
            </a:r>
            <a:endParaRPr sz="2400">
              <a:solidFill>
                <a:schemeClr val="lt1"/>
              </a:solidFill>
            </a:endParaRPr>
          </a:p>
        </p:txBody>
      </p:sp>
      <p:sp>
        <p:nvSpPr>
          <p:cNvPr id="182" name="Google Shape;182;p25"/>
          <p:cNvSpPr txBox="1"/>
          <p:nvPr/>
        </p:nvSpPr>
        <p:spPr>
          <a:xfrm>
            <a:off x="311700" y="1152475"/>
            <a:ext cx="8520600" cy="8289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1400"/>
              </a:spcBef>
              <a:spcAft>
                <a:spcPts val="0"/>
              </a:spcAft>
              <a:buClr>
                <a:srgbClr val="CCCCCC"/>
              </a:buClr>
              <a:buSzPts val="1200"/>
              <a:buChar char="●"/>
            </a:pPr>
            <a:r>
              <a:rPr lang="it" sz="1200">
                <a:solidFill>
                  <a:srgbClr val="CCCCCC"/>
                </a:solidFill>
              </a:rPr>
              <a:t>Accidents are grouped by the different weather conditions. </a:t>
            </a:r>
            <a:endParaRPr sz="1200">
              <a:solidFill>
                <a:srgbClr val="CCCCCC"/>
              </a:solidFill>
            </a:endParaRPr>
          </a:p>
          <a:p>
            <a:pPr indent="-304800" lvl="0" marL="457200" rtl="0" algn="l">
              <a:lnSpc>
                <a:spcPct val="115000"/>
              </a:lnSpc>
              <a:spcBef>
                <a:spcPts val="0"/>
              </a:spcBef>
              <a:spcAft>
                <a:spcPts val="0"/>
              </a:spcAft>
              <a:buClr>
                <a:srgbClr val="CCCCCC"/>
              </a:buClr>
              <a:buSzPts val="1200"/>
              <a:buChar char="●"/>
            </a:pPr>
            <a:r>
              <a:rPr lang="it" sz="1200">
                <a:solidFill>
                  <a:srgbClr val="CCCCCC"/>
                </a:solidFill>
              </a:rPr>
              <a:t>The total amount of accidents are colored through different colors based on weather conditions.</a:t>
            </a:r>
            <a:endParaRPr sz="1200">
              <a:solidFill>
                <a:srgbClr val="CCCCCC"/>
              </a:solidFill>
            </a:endParaRPr>
          </a:p>
          <a:p>
            <a:pPr indent="0" lvl="0" marL="0" rtl="0" algn="l">
              <a:lnSpc>
                <a:spcPct val="115000"/>
              </a:lnSpc>
              <a:spcBef>
                <a:spcPts val="1400"/>
              </a:spcBef>
              <a:spcAft>
                <a:spcPts val="1600"/>
              </a:spcAft>
              <a:buNone/>
            </a:pPr>
            <a:r>
              <a:t/>
            </a:r>
            <a:endParaRPr sz="1200">
              <a:solidFill>
                <a:srgbClr val="CCCCCC"/>
              </a:solidFill>
            </a:endParaRPr>
          </a:p>
        </p:txBody>
      </p:sp>
      <p:pic>
        <p:nvPicPr>
          <p:cNvPr id="183" name="Google Shape;183;p25"/>
          <p:cNvPicPr preferRelativeResize="0"/>
          <p:nvPr/>
        </p:nvPicPr>
        <p:blipFill rotWithShape="1">
          <a:blip r:embed="rId3">
            <a:alphaModFix/>
          </a:blip>
          <a:srcRect b="0" l="0" r="0" t="8147"/>
          <a:stretch/>
        </p:blipFill>
        <p:spPr>
          <a:xfrm>
            <a:off x="1517437" y="2028325"/>
            <a:ext cx="5925975" cy="2624575"/>
          </a:xfrm>
          <a:prstGeom prst="rect">
            <a:avLst/>
          </a:prstGeom>
          <a:noFill/>
          <a:ln>
            <a:noFill/>
          </a:ln>
        </p:spPr>
      </p:pic>
      <p:sp>
        <p:nvSpPr>
          <p:cNvPr id="184" name="Google Shape;184;p25"/>
          <p:cNvSpPr txBox="1"/>
          <p:nvPr/>
        </p:nvSpPr>
        <p:spPr>
          <a:xfrm>
            <a:off x="311700" y="2075425"/>
            <a:ext cx="1304100" cy="222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200">
                <a:solidFill>
                  <a:schemeClr val="lt1"/>
                </a:solidFill>
              </a:rPr>
              <a:t>Accidents tend to be greater with clear and overcast weather condition. This is justified since during a year this conditions are the most common. </a:t>
            </a:r>
            <a:endParaRPr sz="1200">
              <a:solidFill>
                <a:schemeClr val="lt1"/>
              </a:solidFill>
            </a:endParaRPr>
          </a:p>
        </p:txBody>
      </p:sp>
      <p:sp>
        <p:nvSpPr>
          <p:cNvPr id="185" name="Google Shape;185;p25"/>
          <p:cNvSpPr/>
          <p:nvPr/>
        </p:nvSpPr>
        <p:spPr>
          <a:xfrm>
            <a:off x="6320425" y="3634950"/>
            <a:ext cx="831300" cy="651300"/>
          </a:xfrm>
          <a:prstGeom prst="rect">
            <a:avLst/>
          </a:prstGeom>
          <a:no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6" name="Google Shape;186;p25"/>
          <p:cNvCxnSpPr/>
          <p:nvPr/>
        </p:nvCxnSpPr>
        <p:spPr>
          <a:xfrm rot="10800000">
            <a:off x="7211975" y="3960600"/>
            <a:ext cx="530700" cy="0"/>
          </a:xfrm>
          <a:prstGeom prst="straightConnector1">
            <a:avLst/>
          </a:prstGeom>
          <a:noFill/>
          <a:ln cap="flat" cmpd="sng" w="9525">
            <a:solidFill>
              <a:srgbClr val="4BA173"/>
            </a:solidFill>
            <a:prstDash val="solid"/>
            <a:round/>
            <a:headEnd len="med" w="med" type="none"/>
            <a:tailEnd len="med" w="med" type="triangle"/>
          </a:ln>
        </p:spPr>
      </p:cxnSp>
      <p:sp>
        <p:nvSpPr>
          <p:cNvPr id="187" name="Google Shape;187;p25"/>
          <p:cNvSpPr txBox="1"/>
          <p:nvPr/>
        </p:nvSpPr>
        <p:spPr>
          <a:xfrm>
            <a:off x="7708525" y="3781225"/>
            <a:ext cx="1248300" cy="418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it" sz="1100">
                <a:solidFill>
                  <a:srgbClr val="FFFFFF"/>
                </a:solidFill>
              </a:rPr>
              <a:t>Groups can be zoomed</a:t>
            </a:r>
            <a:endParaRPr sz="1100">
              <a:solidFill>
                <a:srgbClr val="FFFFFF"/>
              </a:solidFill>
            </a:endParaRPr>
          </a:p>
        </p:txBody>
      </p:sp>
      <p:sp>
        <p:nvSpPr>
          <p:cNvPr id="188" name="Google Shape;188;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par>
                                <p:cTn fill="hold" nodeType="with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par>
                                <p:cTn fill="hold" nodeType="with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52525"/>
        </a:solidFill>
      </p:bgPr>
    </p:bg>
    <p:spTree>
      <p:nvGrpSpPr>
        <p:cNvPr id="192" name="Shape 192"/>
        <p:cNvGrpSpPr/>
        <p:nvPr/>
      </p:nvGrpSpPr>
      <p:grpSpPr>
        <a:xfrm>
          <a:off x="0" y="0"/>
          <a:ext cx="0" cy="0"/>
          <a:chOff x="0" y="0"/>
          <a:chExt cx="0" cy="0"/>
        </a:xfrm>
      </p:grpSpPr>
      <p:sp>
        <p:nvSpPr>
          <p:cNvPr id="193" name="Google Shape;19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2400">
                <a:solidFill>
                  <a:schemeClr val="lt1"/>
                </a:solidFill>
                <a:latin typeface="Arial"/>
                <a:ea typeface="Arial"/>
                <a:cs typeface="Arial"/>
                <a:sym typeface="Arial"/>
              </a:rPr>
              <a:t>Discarded Views</a:t>
            </a:r>
            <a:endParaRPr sz="2400">
              <a:solidFill>
                <a:schemeClr val="lt1"/>
              </a:solidFill>
              <a:latin typeface="Arial"/>
              <a:ea typeface="Arial"/>
              <a:cs typeface="Arial"/>
              <a:sym typeface="Arial"/>
            </a:endParaRPr>
          </a:p>
          <a:p>
            <a:pPr indent="0" lvl="0" marL="0" rtl="0" algn="l">
              <a:lnSpc>
                <a:spcPct val="115000"/>
              </a:lnSpc>
              <a:spcBef>
                <a:spcPts val="0"/>
              </a:spcBef>
              <a:spcAft>
                <a:spcPts val="0"/>
              </a:spcAft>
              <a:buNone/>
            </a:pPr>
            <a:r>
              <a:t/>
            </a:r>
            <a:endParaRPr sz="2400">
              <a:solidFill>
                <a:schemeClr val="lt1"/>
              </a:solidFill>
              <a:latin typeface="Arial"/>
              <a:ea typeface="Arial"/>
              <a:cs typeface="Arial"/>
              <a:sym typeface="Arial"/>
            </a:endParaRPr>
          </a:p>
          <a:p>
            <a:pPr indent="0" lvl="0" marL="0" rtl="0" algn="l">
              <a:lnSpc>
                <a:spcPct val="115000"/>
              </a:lnSpc>
              <a:spcBef>
                <a:spcPts val="0"/>
              </a:spcBef>
              <a:spcAft>
                <a:spcPts val="0"/>
              </a:spcAft>
              <a:buNone/>
            </a:pPr>
            <a:r>
              <a:rPr lang="it" sz="1800">
                <a:solidFill>
                  <a:srgbClr val="D9D9D9"/>
                </a:solidFill>
              </a:rPr>
              <a:t>During the development, we dropped several designs</a:t>
            </a:r>
            <a:endParaRPr sz="1800">
              <a:solidFill>
                <a:srgbClr val="D9D9D9"/>
              </a:solidFill>
            </a:endParaRPr>
          </a:p>
          <a:p>
            <a:pPr indent="-342900" lvl="0" marL="457200" rtl="0" algn="l">
              <a:lnSpc>
                <a:spcPct val="115000"/>
              </a:lnSpc>
              <a:spcBef>
                <a:spcPts val="1600"/>
              </a:spcBef>
              <a:spcAft>
                <a:spcPts val="0"/>
              </a:spcAft>
              <a:buClr>
                <a:srgbClr val="CCCCCC"/>
              </a:buClr>
              <a:buSzPts val="1800"/>
              <a:buChar char="●"/>
            </a:pPr>
            <a:r>
              <a:rPr lang="it" sz="1800">
                <a:solidFill>
                  <a:srgbClr val="CCCCCC"/>
                </a:solidFill>
              </a:rPr>
              <a:t>Time-series  chart</a:t>
            </a:r>
            <a:endParaRPr sz="1800">
              <a:solidFill>
                <a:srgbClr val="CCCCCC"/>
              </a:solidFill>
            </a:endParaRPr>
          </a:p>
          <a:p>
            <a:pPr indent="-317500" lvl="1" marL="914400" rtl="0" algn="l">
              <a:lnSpc>
                <a:spcPct val="115000"/>
              </a:lnSpc>
              <a:spcBef>
                <a:spcPts val="0"/>
              </a:spcBef>
              <a:spcAft>
                <a:spcPts val="0"/>
              </a:spcAft>
              <a:buClr>
                <a:srgbClr val="CCCCCC"/>
              </a:buClr>
              <a:buSzPts val="1400"/>
              <a:buChar char="○"/>
            </a:pPr>
            <a:r>
              <a:rPr lang="it" sz="1400">
                <a:solidFill>
                  <a:srgbClr val="CCCCCC"/>
                </a:solidFill>
              </a:rPr>
              <a:t>Not enough insights</a:t>
            </a:r>
            <a:endParaRPr sz="1400">
              <a:solidFill>
                <a:srgbClr val="CCCCCC"/>
              </a:solidFill>
            </a:endParaRPr>
          </a:p>
          <a:p>
            <a:pPr indent="-342900" lvl="0" marL="457200" rtl="0" algn="l">
              <a:lnSpc>
                <a:spcPct val="115000"/>
              </a:lnSpc>
              <a:spcBef>
                <a:spcPts val="0"/>
              </a:spcBef>
              <a:spcAft>
                <a:spcPts val="0"/>
              </a:spcAft>
              <a:buClr>
                <a:srgbClr val="CCCCCC"/>
              </a:buClr>
              <a:buSzPts val="1800"/>
              <a:buChar char="●"/>
            </a:pPr>
            <a:r>
              <a:rPr lang="it" sz="1800">
                <a:solidFill>
                  <a:srgbClr val="CCCCCC"/>
                </a:solidFill>
              </a:rPr>
              <a:t>Radar chart to show the causes of the accidents in one state </a:t>
            </a:r>
            <a:endParaRPr sz="1800">
              <a:solidFill>
                <a:srgbClr val="CCCCCC"/>
              </a:solidFill>
            </a:endParaRPr>
          </a:p>
          <a:p>
            <a:pPr indent="-317500" lvl="1" marL="914400" rtl="0" algn="l">
              <a:lnSpc>
                <a:spcPct val="115000"/>
              </a:lnSpc>
              <a:spcBef>
                <a:spcPts val="0"/>
              </a:spcBef>
              <a:spcAft>
                <a:spcPts val="0"/>
              </a:spcAft>
              <a:buClr>
                <a:srgbClr val="CCCCCC"/>
              </a:buClr>
              <a:buSzPts val="1400"/>
              <a:buChar char="○"/>
            </a:pPr>
            <a:r>
              <a:rPr lang="it" sz="1400">
                <a:solidFill>
                  <a:srgbClr val="CCCCCC"/>
                </a:solidFill>
              </a:rPr>
              <a:t>Just a focus on one state at time, lack of a general overview of all states</a:t>
            </a:r>
            <a:endParaRPr sz="1400">
              <a:solidFill>
                <a:srgbClr val="CCCCCC"/>
              </a:solidFill>
            </a:endParaRPr>
          </a:p>
          <a:p>
            <a:pPr indent="0" lvl="0" marL="0" rtl="0" algn="l">
              <a:spcBef>
                <a:spcPts val="1600"/>
              </a:spcBef>
              <a:spcAft>
                <a:spcPts val="0"/>
              </a:spcAft>
              <a:buNone/>
            </a:pPr>
            <a:r>
              <a:t/>
            </a:r>
            <a:endParaRPr>
              <a:solidFill>
                <a:schemeClr val="lt1"/>
              </a:solidFill>
            </a:endParaRPr>
          </a:p>
          <a:p>
            <a:pPr indent="0" lvl="0" marL="0" rtl="0" algn="l">
              <a:spcBef>
                <a:spcPts val="0"/>
              </a:spcBef>
              <a:spcAft>
                <a:spcPts val="0"/>
              </a:spcAft>
              <a:buNone/>
            </a:pPr>
            <a:r>
              <a:t/>
            </a:r>
            <a:endParaRPr sz="2100">
              <a:solidFill>
                <a:schemeClr val="lt1"/>
              </a:solidFill>
              <a:latin typeface="Arial"/>
              <a:ea typeface="Arial"/>
              <a:cs typeface="Arial"/>
              <a:sym typeface="Arial"/>
            </a:endParaRPr>
          </a:p>
        </p:txBody>
      </p:sp>
      <p:sp>
        <p:nvSpPr>
          <p:cNvPr id="194" name="Google Shape;194;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7"/>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it" sz="3000"/>
              <a:t>DEMO</a:t>
            </a:r>
            <a:endParaRPr sz="3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8"/>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it" sz="3000"/>
              <a:t>Thanks, questions are welcome</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2400">
                <a:solidFill>
                  <a:schemeClr val="lt1"/>
                </a:solidFill>
                <a:latin typeface="Arial"/>
                <a:ea typeface="Arial"/>
                <a:cs typeface="Arial"/>
                <a:sym typeface="Arial"/>
              </a:rPr>
              <a:t>A year of road accidents in the USA</a:t>
            </a:r>
            <a:endParaRPr sz="2400">
              <a:solidFill>
                <a:schemeClr val="lt1"/>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7" name="Google Shape;67;p14"/>
          <p:cNvSpPr txBox="1"/>
          <p:nvPr>
            <p:ph idx="1" type="body"/>
          </p:nvPr>
        </p:nvSpPr>
        <p:spPr>
          <a:xfrm>
            <a:off x="311700" y="1152475"/>
            <a:ext cx="8520600" cy="173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solidFill>
                  <a:srgbClr val="CCCCCC"/>
                </a:solidFill>
                <a:latin typeface="Arial"/>
                <a:ea typeface="Arial"/>
                <a:cs typeface="Arial"/>
                <a:sym typeface="Arial"/>
              </a:rPr>
              <a:t>Every year, more than 6 million road accidents happen in the USA.  </a:t>
            </a:r>
            <a:endParaRPr>
              <a:solidFill>
                <a:srgbClr val="CCCCCC"/>
              </a:solidFill>
              <a:latin typeface="Arial"/>
              <a:ea typeface="Arial"/>
              <a:cs typeface="Arial"/>
              <a:sym typeface="Arial"/>
            </a:endParaRPr>
          </a:p>
          <a:p>
            <a:pPr indent="0" lvl="0" marL="0" rtl="0" algn="l">
              <a:spcBef>
                <a:spcPts val="1200"/>
              </a:spcBef>
              <a:spcAft>
                <a:spcPts val="0"/>
              </a:spcAft>
              <a:buNone/>
            </a:pPr>
            <a:r>
              <a:rPr lang="it">
                <a:solidFill>
                  <a:srgbClr val="CCCCCC"/>
                </a:solidFill>
                <a:latin typeface="Arial"/>
                <a:ea typeface="Arial"/>
                <a:cs typeface="Arial"/>
                <a:sym typeface="Arial"/>
              </a:rPr>
              <a:t>Main focus of this work:</a:t>
            </a:r>
            <a:endParaRPr>
              <a:solidFill>
                <a:srgbClr val="CCCCCC"/>
              </a:solidFill>
              <a:latin typeface="Arial"/>
              <a:ea typeface="Arial"/>
              <a:cs typeface="Arial"/>
              <a:sym typeface="Arial"/>
            </a:endParaRPr>
          </a:p>
          <a:p>
            <a:pPr indent="-342900" lvl="0" marL="457200" rtl="0" algn="l">
              <a:spcBef>
                <a:spcPts val="1200"/>
              </a:spcBef>
              <a:spcAft>
                <a:spcPts val="0"/>
              </a:spcAft>
              <a:buClr>
                <a:srgbClr val="CCCCCC"/>
              </a:buClr>
              <a:buSzPts val="1800"/>
              <a:buFont typeface="Arial"/>
              <a:buChar char="●"/>
            </a:pPr>
            <a:r>
              <a:rPr lang="it">
                <a:solidFill>
                  <a:srgbClr val="CCCCCC"/>
                </a:solidFill>
                <a:latin typeface="Arial"/>
                <a:ea typeface="Arial"/>
                <a:cs typeface="Arial"/>
                <a:sym typeface="Arial"/>
              </a:rPr>
              <a:t>show how the number of road accidents per state change month to month.</a:t>
            </a:r>
            <a:endParaRPr>
              <a:solidFill>
                <a:srgbClr val="CCCCCC"/>
              </a:solidFill>
              <a:latin typeface="Arial"/>
              <a:ea typeface="Arial"/>
              <a:cs typeface="Arial"/>
              <a:sym typeface="Arial"/>
            </a:endParaRPr>
          </a:p>
          <a:p>
            <a:pPr indent="-342900" lvl="0" marL="457200" rtl="0" algn="l">
              <a:spcBef>
                <a:spcPts val="0"/>
              </a:spcBef>
              <a:spcAft>
                <a:spcPts val="0"/>
              </a:spcAft>
              <a:buClr>
                <a:srgbClr val="CCCCCC"/>
              </a:buClr>
              <a:buSzPts val="1800"/>
              <a:buFont typeface="Arial"/>
              <a:buChar char="●"/>
            </a:pPr>
            <a:r>
              <a:rPr lang="it">
                <a:solidFill>
                  <a:srgbClr val="CCCCCC"/>
                </a:solidFill>
                <a:latin typeface="Arial"/>
                <a:ea typeface="Arial"/>
                <a:cs typeface="Arial"/>
                <a:sym typeface="Arial"/>
              </a:rPr>
              <a:t>display patterns in severity and its relationship with weather conditions.</a:t>
            </a:r>
            <a:endParaRPr>
              <a:solidFill>
                <a:srgbClr val="CCCCCC"/>
              </a:solidFill>
            </a:endParaRPr>
          </a:p>
        </p:txBody>
      </p:sp>
      <p:pic>
        <p:nvPicPr>
          <p:cNvPr id="68" name="Google Shape;68;p14"/>
          <p:cNvPicPr preferRelativeResize="0"/>
          <p:nvPr/>
        </p:nvPicPr>
        <p:blipFill>
          <a:blip r:embed="rId3">
            <a:alphaModFix/>
          </a:blip>
          <a:stretch>
            <a:fillRect/>
          </a:stretch>
        </p:blipFill>
        <p:spPr>
          <a:xfrm>
            <a:off x="2967038" y="3021825"/>
            <a:ext cx="3209925" cy="1581150"/>
          </a:xfrm>
          <a:prstGeom prst="rect">
            <a:avLst/>
          </a:prstGeom>
          <a:noFill/>
          <a:ln>
            <a:noFill/>
          </a:ln>
        </p:spPr>
      </p:pic>
      <p:sp>
        <p:nvSpPr>
          <p:cNvPr id="69" name="Google Shape;6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73" name="Shape 73"/>
        <p:cNvGrpSpPr/>
        <p:nvPr/>
      </p:nvGrpSpPr>
      <p:grpSpPr>
        <a:xfrm>
          <a:off x="0" y="0"/>
          <a:ext cx="0" cy="0"/>
          <a:chOff x="0" y="0"/>
          <a:chExt cx="0" cy="0"/>
        </a:xfrm>
      </p:grpSpPr>
      <p:sp>
        <p:nvSpPr>
          <p:cNvPr id="74" name="Google Shape;74;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2400">
                <a:solidFill>
                  <a:schemeClr val="lt1"/>
                </a:solidFill>
                <a:latin typeface="Arial"/>
                <a:ea typeface="Arial"/>
                <a:cs typeface="Arial"/>
                <a:sym typeface="Arial"/>
              </a:rPr>
              <a:t>The Dataset</a:t>
            </a:r>
            <a:endParaRPr sz="2400">
              <a:solidFill>
                <a:schemeClr val="lt1"/>
              </a:solidFill>
              <a:latin typeface="Arial"/>
              <a:ea typeface="Arial"/>
              <a:cs typeface="Arial"/>
              <a:sym typeface="Arial"/>
            </a:endParaRPr>
          </a:p>
          <a:p>
            <a:pPr indent="0" lvl="0" marL="0" rtl="0" algn="l">
              <a:lnSpc>
                <a:spcPct val="115000"/>
              </a:lnSpc>
              <a:spcBef>
                <a:spcPts val="0"/>
              </a:spcBef>
              <a:spcAft>
                <a:spcPts val="0"/>
              </a:spcAft>
              <a:buNone/>
            </a:pPr>
            <a:r>
              <a:t/>
            </a:r>
            <a:endParaRPr sz="2400">
              <a:solidFill>
                <a:schemeClr val="lt1"/>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5" name="Google Shape;75;p15"/>
          <p:cNvSpPr txBox="1"/>
          <p:nvPr>
            <p:ph idx="1" type="body"/>
          </p:nvPr>
        </p:nvSpPr>
        <p:spPr>
          <a:xfrm>
            <a:off x="311700" y="1152475"/>
            <a:ext cx="8520600" cy="89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it">
                <a:solidFill>
                  <a:srgbClr val="CCCCCC"/>
                </a:solidFill>
                <a:latin typeface="Arial"/>
                <a:ea typeface="Arial"/>
                <a:cs typeface="Arial"/>
                <a:sym typeface="Arial"/>
              </a:rPr>
              <a:t>We got our data from the www.kaggle.com website, and represents the set of road accidents from February 2016 to March 2019.</a:t>
            </a:r>
            <a:endParaRPr>
              <a:solidFill>
                <a:srgbClr val="CCCCCC"/>
              </a:solidFill>
            </a:endParaRPr>
          </a:p>
        </p:txBody>
      </p:sp>
      <p:pic>
        <p:nvPicPr>
          <p:cNvPr id="76" name="Google Shape;76;p15"/>
          <p:cNvPicPr preferRelativeResize="0"/>
          <p:nvPr/>
        </p:nvPicPr>
        <p:blipFill>
          <a:blip r:embed="rId3">
            <a:alphaModFix/>
          </a:blip>
          <a:stretch>
            <a:fillRect/>
          </a:stretch>
        </p:blipFill>
        <p:spPr>
          <a:xfrm>
            <a:off x="1022338" y="2048875"/>
            <a:ext cx="7099313" cy="2789826"/>
          </a:xfrm>
          <a:prstGeom prst="rect">
            <a:avLst/>
          </a:prstGeom>
          <a:noFill/>
          <a:ln>
            <a:noFill/>
          </a:ln>
        </p:spPr>
      </p:pic>
      <p:sp>
        <p:nvSpPr>
          <p:cNvPr id="77" name="Google Shape;77;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81" name="Shape 81"/>
        <p:cNvGrpSpPr/>
        <p:nvPr/>
      </p:nvGrpSpPr>
      <p:grpSpPr>
        <a:xfrm>
          <a:off x="0" y="0"/>
          <a:ext cx="0" cy="0"/>
          <a:chOff x="0" y="0"/>
          <a:chExt cx="0" cy="0"/>
        </a:xfrm>
      </p:grpSpPr>
      <p:sp>
        <p:nvSpPr>
          <p:cNvPr id="82" name="Google Shape;8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2400">
                <a:solidFill>
                  <a:schemeClr val="lt1"/>
                </a:solidFill>
                <a:latin typeface="Arial"/>
                <a:ea typeface="Arial"/>
                <a:cs typeface="Arial"/>
                <a:sym typeface="Arial"/>
              </a:rPr>
              <a:t>Preprocessing on data</a:t>
            </a:r>
            <a:endParaRPr sz="2400">
              <a:solidFill>
                <a:schemeClr val="lt1"/>
              </a:solidFill>
              <a:latin typeface="Arial"/>
              <a:ea typeface="Arial"/>
              <a:cs typeface="Arial"/>
              <a:sym typeface="Arial"/>
            </a:endParaRPr>
          </a:p>
          <a:p>
            <a:pPr indent="0" lvl="0" marL="0" rtl="0" algn="l">
              <a:lnSpc>
                <a:spcPct val="115000"/>
              </a:lnSpc>
              <a:spcBef>
                <a:spcPts val="0"/>
              </a:spcBef>
              <a:spcAft>
                <a:spcPts val="0"/>
              </a:spcAft>
              <a:buNone/>
            </a:pPr>
            <a:r>
              <a:t/>
            </a:r>
            <a:endParaRPr sz="2400">
              <a:solidFill>
                <a:schemeClr val="lt1"/>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3" name="Google Shape;83;p16"/>
          <p:cNvSpPr txBox="1"/>
          <p:nvPr>
            <p:ph idx="1" type="body"/>
          </p:nvPr>
        </p:nvSpPr>
        <p:spPr>
          <a:xfrm>
            <a:off x="311700" y="1152475"/>
            <a:ext cx="8520600" cy="276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solidFill>
                  <a:srgbClr val="CCCCCC"/>
                </a:solidFill>
                <a:latin typeface="Arial"/>
                <a:ea typeface="Arial"/>
                <a:cs typeface="Arial"/>
                <a:sym typeface="Arial"/>
              </a:rPr>
              <a:t>The dataset contains about 2.25 million record, each one of those with 49 attributes.</a:t>
            </a:r>
            <a:endParaRPr>
              <a:solidFill>
                <a:srgbClr val="CCCCCC"/>
              </a:solidFill>
              <a:latin typeface="Arial"/>
              <a:ea typeface="Arial"/>
              <a:cs typeface="Arial"/>
              <a:sym typeface="Arial"/>
            </a:endParaRPr>
          </a:p>
          <a:p>
            <a:pPr indent="0" lvl="0" marL="0" rtl="0" algn="l">
              <a:spcBef>
                <a:spcPts val="1200"/>
              </a:spcBef>
              <a:spcAft>
                <a:spcPts val="0"/>
              </a:spcAft>
              <a:buNone/>
            </a:pPr>
            <a:r>
              <a:rPr lang="it">
                <a:solidFill>
                  <a:srgbClr val="CCCCCC"/>
                </a:solidFill>
                <a:latin typeface="Arial"/>
                <a:ea typeface="Arial"/>
                <a:cs typeface="Arial"/>
                <a:sym typeface="Arial"/>
              </a:rPr>
              <a:t>We couldn’t just load via js, so we did some pre-processing.</a:t>
            </a:r>
            <a:endParaRPr>
              <a:solidFill>
                <a:srgbClr val="CCCCCC"/>
              </a:solidFill>
              <a:latin typeface="Arial"/>
              <a:ea typeface="Arial"/>
              <a:cs typeface="Arial"/>
              <a:sym typeface="Arial"/>
            </a:endParaRPr>
          </a:p>
          <a:p>
            <a:pPr indent="-342900" lvl="0" marL="457200" rtl="0" algn="l">
              <a:spcBef>
                <a:spcPts val="1200"/>
              </a:spcBef>
              <a:spcAft>
                <a:spcPts val="0"/>
              </a:spcAft>
              <a:buClr>
                <a:srgbClr val="CCCCCC"/>
              </a:buClr>
              <a:buSzPts val="1800"/>
              <a:buFont typeface="Arial"/>
              <a:buChar char="●"/>
            </a:pPr>
            <a:r>
              <a:rPr lang="it">
                <a:solidFill>
                  <a:srgbClr val="CCCCCC"/>
                </a:solidFill>
                <a:latin typeface="Arial"/>
                <a:ea typeface="Arial"/>
                <a:cs typeface="Arial"/>
                <a:sym typeface="Arial"/>
              </a:rPr>
              <a:t>Grouped accidents by severity and considered just the 2018 year</a:t>
            </a:r>
            <a:endParaRPr>
              <a:solidFill>
                <a:srgbClr val="CCCCCC"/>
              </a:solidFill>
              <a:latin typeface="Arial"/>
              <a:ea typeface="Arial"/>
              <a:cs typeface="Arial"/>
              <a:sym typeface="Arial"/>
            </a:endParaRPr>
          </a:p>
          <a:p>
            <a:pPr indent="-342900" lvl="0" marL="457200" rtl="0" algn="l">
              <a:spcBef>
                <a:spcPts val="0"/>
              </a:spcBef>
              <a:spcAft>
                <a:spcPts val="0"/>
              </a:spcAft>
              <a:buClr>
                <a:srgbClr val="CCCCCC"/>
              </a:buClr>
              <a:buSzPts val="1800"/>
              <a:buFont typeface="Arial"/>
              <a:buChar char="●"/>
            </a:pPr>
            <a:r>
              <a:rPr lang="it">
                <a:solidFill>
                  <a:srgbClr val="CCCCCC"/>
                </a:solidFill>
                <a:latin typeface="Arial"/>
                <a:ea typeface="Arial"/>
                <a:cs typeface="Arial"/>
                <a:sym typeface="Arial"/>
              </a:rPr>
              <a:t>Queried the data and grouped by month, state, day and night</a:t>
            </a:r>
            <a:endParaRPr>
              <a:solidFill>
                <a:srgbClr val="CCCCCC"/>
              </a:solidFill>
              <a:latin typeface="Arial"/>
              <a:ea typeface="Arial"/>
              <a:cs typeface="Arial"/>
              <a:sym typeface="Arial"/>
            </a:endParaRPr>
          </a:p>
          <a:p>
            <a:pPr indent="-342900" lvl="0" marL="457200" rtl="0" algn="l">
              <a:spcBef>
                <a:spcPts val="0"/>
              </a:spcBef>
              <a:spcAft>
                <a:spcPts val="0"/>
              </a:spcAft>
              <a:buClr>
                <a:srgbClr val="CCCCCC"/>
              </a:buClr>
              <a:buSzPts val="1800"/>
              <a:buFont typeface="Arial"/>
              <a:buChar char="●"/>
            </a:pPr>
            <a:r>
              <a:rPr lang="it">
                <a:solidFill>
                  <a:srgbClr val="CCCCCC"/>
                </a:solidFill>
                <a:latin typeface="Arial"/>
                <a:ea typeface="Arial"/>
                <a:cs typeface="Arial"/>
                <a:sym typeface="Arial"/>
              </a:rPr>
              <a:t>Sampled about a thousand records in order to visualize single instances on the PCA plot and the Parallel Coordinates.</a:t>
            </a:r>
            <a:endParaRPr>
              <a:solidFill>
                <a:srgbClr val="CCCCCC"/>
              </a:solidFill>
              <a:latin typeface="Arial"/>
              <a:ea typeface="Arial"/>
              <a:cs typeface="Arial"/>
              <a:sym typeface="Arial"/>
            </a:endParaRPr>
          </a:p>
        </p:txBody>
      </p:sp>
      <p:sp>
        <p:nvSpPr>
          <p:cNvPr id="84" name="Google Shape;8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2400">
                <a:solidFill>
                  <a:schemeClr val="lt1"/>
                </a:solidFill>
                <a:latin typeface="Arial"/>
                <a:ea typeface="Arial"/>
                <a:cs typeface="Arial"/>
                <a:sym typeface="Arial"/>
              </a:rPr>
              <a:t>Visual Environment</a:t>
            </a:r>
            <a:endParaRPr sz="2400">
              <a:solidFill>
                <a:schemeClr val="lt1"/>
              </a:solidFill>
              <a:latin typeface="Arial"/>
              <a:ea typeface="Arial"/>
              <a:cs typeface="Arial"/>
              <a:sym typeface="Arial"/>
            </a:endParaRPr>
          </a:p>
          <a:p>
            <a:pPr indent="0" lvl="0" marL="0" rtl="0" algn="l">
              <a:lnSpc>
                <a:spcPct val="115000"/>
              </a:lnSpc>
              <a:spcBef>
                <a:spcPts val="0"/>
              </a:spcBef>
              <a:spcAft>
                <a:spcPts val="0"/>
              </a:spcAft>
              <a:buNone/>
            </a:pPr>
            <a:r>
              <a:t/>
            </a:r>
            <a:endParaRPr sz="2400">
              <a:solidFill>
                <a:schemeClr val="lt1"/>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0" name="Google Shape;90;p17"/>
          <p:cNvSpPr txBox="1"/>
          <p:nvPr>
            <p:ph idx="1" type="body"/>
          </p:nvPr>
        </p:nvSpPr>
        <p:spPr>
          <a:xfrm>
            <a:off x="311700" y="1152475"/>
            <a:ext cx="8520600" cy="100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400">
                <a:solidFill>
                  <a:srgbClr val="CCCCCC"/>
                </a:solidFill>
                <a:latin typeface="Arial"/>
                <a:ea typeface="Arial"/>
                <a:cs typeface="Arial"/>
                <a:sym typeface="Arial"/>
              </a:rPr>
              <a:t>This work consists of five views, grouped in two semantic groups:</a:t>
            </a:r>
            <a:r>
              <a:rPr lang="it" sz="1400">
                <a:solidFill>
                  <a:srgbClr val="CCCCCC"/>
                </a:solidFill>
                <a:latin typeface="Arial"/>
                <a:ea typeface="Arial"/>
                <a:cs typeface="Arial"/>
                <a:sym typeface="Arial"/>
              </a:rPr>
              <a:t> </a:t>
            </a:r>
            <a:endParaRPr sz="1400">
              <a:solidFill>
                <a:srgbClr val="CCCCCC"/>
              </a:solidFill>
              <a:latin typeface="Arial"/>
              <a:ea typeface="Arial"/>
              <a:cs typeface="Arial"/>
              <a:sym typeface="Arial"/>
            </a:endParaRPr>
          </a:p>
          <a:p>
            <a:pPr indent="-317500" lvl="0" marL="457200" rtl="0" algn="l">
              <a:spcBef>
                <a:spcPts val="1200"/>
              </a:spcBef>
              <a:spcAft>
                <a:spcPts val="0"/>
              </a:spcAft>
              <a:buClr>
                <a:srgbClr val="CCCCCC"/>
              </a:buClr>
              <a:buSzPts val="1400"/>
              <a:buFont typeface="Arial"/>
              <a:buChar char="●"/>
            </a:pPr>
            <a:r>
              <a:rPr lang="it" sz="1400">
                <a:solidFill>
                  <a:srgbClr val="CCCCCC"/>
                </a:solidFill>
                <a:latin typeface="Arial"/>
                <a:ea typeface="Arial"/>
                <a:cs typeface="Arial"/>
                <a:sym typeface="Arial"/>
              </a:rPr>
              <a:t>States patterns across time</a:t>
            </a:r>
            <a:endParaRPr sz="1400">
              <a:solidFill>
                <a:srgbClr val="CCCCCC"/>
              </a:solidFill>
            </a:endParaRPr>
          </a:p>
          <a:p>
            <a:pPr indent="-317500" lvl="0" marL="457200" rtl="0" algn="l">
              <a:spcBef>
                <a:spcPts val="0"/>
              </a:spcBef>
              <a:spcAft>
                <a:spcPts val="0"/>
              </a:spcAft>
              <a:buClr>
                <a:srgbClr val="CCCCCC"/>
              </a:buClr>
              <a:buSzPts val="1400"/>
              <a:buFont typeface="Arial"/>
              <a:buChar char="●"/>
            </a:pPr>
            <a:r>
              <a:rPr lang="it" sz="1400">
                <a:solidFill>
                  <a:srgbClr val="CCCCCC"/>
                </a:solidFill>
                <a:latin typeface="Arial"/>
                <a:ea typeface="Arial"/>
                <a:cs typeface="Arial"/>
                <a:sym typeface="Arial"/>
              </a:rPr>
              <a:t>Road accidents severity and correlation to weather conditions</a:t>
            </a:r>
            <a:endParaRPr sz="1400">
              <a:solidFill>
                <a:srgbClr val="CCCCCC"/>
              </a:solidFill>
            </a:endParaRPr>
          </a:p>
        </p:txBody>
      </p:sp>
      <p:sp>
        <p:nvSpPr>
          <p:cNvPr id="91" name="Google Shape;91;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pic>
        <p:nvPicPr>
          <p:cNvPr id="92" name="Google Shape;92;p17"/>
          <p:cNvPicPr preferRelativeResize="0"/>
          <p:nvPr/>
        </p:nvPicPr>
        <p:blipFill>
          <a:blip r:embed="rId3">
            <a:alphaModFix/>
          </a:blip>
          <a:stretch>
            <a:fillRect/>
          </a:stretch>
        </p:blipFill>
        <p:spPr>
          <a:xfrm>
            <a:off x="1702263" y="2178600"/>
            <a:ext cx="5739474" cy="28081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52525"/>
        </a:solidFill>
      </p:bgPr>
    </p:bg>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2400">
                <a:solidFill>
                  <a:schemeClr val="lt1"/>
                </a:solidFill>
                <a:latin typeface="Arial"/>
                <a:ea typeface="Arial"/>
                <a:cs typeface="Arial"/>
                <a:sym typeface="Arial"/>
              </a:rPr>
              <a:t>State patterns</a:t>
            </a:r>
            <a:endParaRPr sz="2400">
              <a:solidFill>
                <a:schemeClr val="lt1"/>
              </a:solidFill>
              <a:latin typeface="Arial"/>
              <a:ea typeface="Arial"/>
              <a:cs typeface="Arial"/>
              <a:sym typeface="Arial"/>
            </a:endParaRPr>
          </a:p>
          <a:p>
            <a:pPr indent="0" lvl="0" marL="0" rtl="0" algn="l">
              <a:lnSpc>
                <a:spcPct val="115000"/>
              </a:lnSpc>
              <a:spcBef>
                <a:spcPts val="0"/>
              </a:spcBef>
              <a:spcAft>
                <a:spcPts val="0"/>
              </a:spcAft>
              <a:buNone/>
            </a:pPr>
            <a:r>
              <a:t/>
            </a:r>
            <a:endParaRPr sz="2400">
              <a:solidFill>
                <a:schemeClr val="lt1"/>
              </a:solidFill>
              <a:latin typeface="Arial"/>
              <a:ea typeface="Arial"/>
              <a:cs typeface="Arial"/>
              <a:sym typeface="Arial"/>
            </a:endParaRPr>
          </a:p>
          <a:p>
            <a:pPr indent="0" lvl="0" marL="0" rtl="0" algn="l">
              <a:lnSpc>
                <a:spcPct val="115000"/>
              </a:lnSpc>
              <a:spcBef>
                <a:spcPts val="0"/>
              </a:spcBef>
              <a:spcAft>
                <a:spcPts val="0"/>
              </a:spcAft>
              <a:buNone/>
            </a:pPr>
            <a:r>
              <a:t/>
            </a:r>
            <a:endParaRPr sz="2400">
              <a:solidFill>
                <a:schemeClr val="lt1"/>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8" name="Google Shape;98;p18"/>
          <p:cNvSpPr txBox="1"/>
          <p:nvPr>
            <p:ph idx="1" type="body"/>
          </p:nvPr>
        </p:nvSpPr>
        <p:spPr>
          <a:xfrm>
            <a:off x="311700" y="1152475"/>
            <a:ext cx="8520600" cy="151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400">
                <a:solidFill>
                  <a:srgbClr val="CCCCCC"/>
                </a:solidFill>
                <a:latin typeface="Arial"/>
                <a:ea typeface="Arial"/>
                <a:cs typeface="Arial"/>
                <a:sym typeface="Arial"/>
              </a:rPr>
              <a:t>The first group of views, has the goal to visualize for each state, month by month, the </a:t>
            </a:r>
            <a:r>
              <a:rPr b="1" lang="it" sz="1400">
                <a:solidFill>
                  <a:srgbClr val="CCCCCC"/>
                </a:solidFill>
                <a:latin typeface="Arial"/>
                <a:ea typeface="Arial"/>
                <a:cs typeface="Arial"/>
                <a:sym typeface="Arial"/>
              </a:rPr>
              <a:t>amount of road accidents</a:t>
            </a:r>
            <a:r>
              <a:rPr lang="it" sz="1400">
                <a:solidFill>
                  <a:srgbClr val="CCCCCC"/>
                </a:solidFill>
                <a:latin typeface="Arial"/>
                <a:ea typeface="Arial"/>
                <a:cs typeface="Arial"/>
                <a:sym typeface="Arial"/>
              </a:rPr>
              <a:t>. </a:t>
            </a:r>
            <a:endParaRPr sz="1400">
              <a:solidFill>
                <a:srgbClr val="CCCCCC"/>
              </a:solidFill>
              <a:latin typeface="Arial"/>
              <a:ea typeface="Arial"/>
              <a:cs typeface="Arial"/>
              <a:sym typeface="Arial"/>
            </a:endParaRPr>
          </a:p>
          <a:p>
            <a:pPr indent="0" lvl="0" marL="0" rtl="0" algn="l">
              <a:spcBef>
                <a:spcPts val="1200"/>
              </a:spcBef>
              <a:spcAft>
                <a:spcPts val="1200"/>
              </a:spcAft>
              <a:buNone/>
            </a:pPr>
            <a:r>
              <a:rPr lang="it" sz="1400">
                <a:solidFill>
                  <a:srgbClr val="CCCCCC"/>
                </a:solidFill>
                <a:latin typeface="Arial"/>
                <a:ea typeface="Arial"/>
                <a:cs typeface="Arial"/>
                <a:sym typeface="Arial"/>
              </a:rPr>
              <a:t>This is done both </a:t>
            </a:r>
            <a:r>
              <a:rPr i="1" lang="it" sz="1400">
                <a:solidFill>
                  <a:srgbClr val="CCCCCC"/>
                </a:solidFill>
                <a:latin typeface="Arial"/>
                <a:ea typeface="Arial"/>
                <a:cs typeface="Arial"/>
                <a:sym typeface="Arial"/>
              </a:rPr>
              <a:t>qualitatively</a:t>
            </a:r>
            <a:r>
              <a:rPr lang="it" sz="1400">
                <a:solidFill>
                  <a:srgbClr val="CCCCCC"/>
                </a:solidFill>
                <a:latin typeface="Arial"/>
                <a:ea typeface="Arial"/>
                <a:cs typeface="Arial"/>
                <a:sym typeface="Arial"/>
              </a:rPr>
              <a:t> (through an heatmap), and </a:t>
            </a:r>
            <a:r>
              <a:rPr i="1" lang="it" sz="1400">
                <a:solidFill>
                  <a:srgbClr val="CCCCCC"/>
                </a:solidFill>
                <a:latin typeface="Arial"/>
                <a:ea typeface="Arial"/>
                <a:cs typeface="Arial"/>
                <a:sym typeface="Arial"/>
              </a:rPr>
              <a:t>quantitatively</a:t>
            </a:r>
            <a:r>
              <a:rPr lang="it" sz="1400">
                <a:solidFill>
                  <a:srgbClr val="CCCCCC"/>
                </a:solidFill>
                <a:latin typeface="Arial"/>
                <a:ea typeface="Arial"/>
                <a:cs typeface="Arial"/>
                <a:sym typeface="Arial"/>
              </a:rPr>
              <a:t> (via a stacked bar chart, separating day by night).</a:t>
            </a:r>
            <a:endParaRPr sz="1400">
              <a:solidFill>
                <a:srgbClr val="CCCCCC"/>
              </a:solidFill>
              <a:latin typeface="Arial"/>
              <a:ea typeface="Arial"/>
              <a:cs typeface="Arial"/>
              <a:sym typeface="Arial"/>
            </a:endParaRPr>
          </a:p>
        </p:txBody>
      </p:sp>
      <p:pic>
        <p:nvPicPr>
          <p:cNvPr id="99" name="Google Shape;99;p18"/>
          <p:cNvPicPr preferRelativeResize="0"/>
          <p:nvPr/>
        </p:nvPicPr>
        <p:blipFill>
          <a:blip r:embed="rId3">
            <a:alphaModFix/>
          </a:blip>
          <a:stretch>
            <a:fillRect/>
          </a:stretch>
        </p:blipFill>
        <p:spPr>
          <a:xfrm>
            <a:off x="570600" y="2431575"/>
            <a:ext cx="2942050" cy="2407126"/>
          </a:xfrm>
          <a:prstGeom prst="rect">
            <a:avLst/>
          </a:prstGeom>
          <a:noFill/>
          <a:ln>
            <a:noFill/>
          </a:ln>
        </p:spPr>
      </p:pic>
      <p:pic>
        <p:nvPicPr>
          <p:cNvPr id="100" name="Google Shape;100;p18"/>
          <p:cNvPicPr preferRelativeResize="0"/>
          <p:nvPr/>
        </p:nvPicPr>
        <p:blipFill>
          <a:blip r:embed="rId4">
            <a:alphaModFix/>
          </a:blip>
          <a:stretch>
            <a:fillRect/>
          </a:stretch>
        </p:blipFill>
        <p:spPr>
          <a:xfrm>
            <a:off x="3842925" y="2667775"/>
            <a:ext cx="4668767" cy="2170925"/>
          </a:xfrm>
          <a:prstGeom prst="rect">
            <a:avLst/>
          </a:prstGeom>
          <a:noFill/>
          <a:ln>
            <a:noFill/>
          </a:ln>
        </p:spPr>
      </p:pic>
      <p:sp>
        <p:nvSpPr>
          <p:cNvPr id="101" name="Google Shape;101;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52525"/>
        </a:solidFill>
      </p:bgPr>
    </p:bg>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2400">
                <a:solidFill>
                  <a:schemeClr val="lt1"/>
                </a:solidFill>
              </a:rPr>
              <a:t>Qualitative analysis</a:t>
            </a:r>
            <a:endParaRPr sz="2400">
              <a:solidFill>
                <a:schemeClr val="lt1"/>
              </a:solidFill>
            </a:endParaRPr>
          </a:p>
        </p:txBody>
      </p:sp>
      <p:sp>
        <p:nvSpPr>
          <p:cNvPr id="107" name="Google Shape;107;p19"/>
          <p:cNvSpPr txBox="1"/>
          <p:nvPr/>
        </p:nvSpPr>
        <p:spPr>
          <a:xfrm>
            <a:off x="3986600" y="4201975"/>
            <a:ext cx="2135700" cy="30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solidFill>
                  <a:srgbClr val="CCCCCC"/>
                </a:solidFill>
              </a:rPr>
              <a:t>Louisiana is having a lot of road accidents wrt its annual mean</a:t>
            </a:r>
            <a:endParaRPr sz="1000">
              <a:solidFill>
                <a:srgbClr val="CCCCCC"/>
              </a:solidFill>
            </a:endParaRPr>
          </a:p>
        </p:txBody>
      </p:sp>
      <p:cxnSp>
        <p:nvCxnSpPr>
          <p:cNvPr id="108" name="Google Shape;108;p19"/>
          <p:cNvCxnSpPr/>
          <p:nvPr/>
        </p:nvCxnSpPr>
        <p:spPr>
          <a:xfrm>
            <a:off x="4325450" y="3866575"/>
            <a:ext cx="135000" cy="310800"/>
          </a:xfrm>
          <a:prstGeom prst="straightConnector1">
            <a:avLst/>
          </a:prstGeom>
          <a:noFill/>
          <a:ln cap="flat" cmpd="sng" w="9525">
            <a:solidFill>
              <a:schemeClr val="dk2"/>
            </a:solidFill>
            <a:prstDash val="solid"/>
            <a:round/>
            <a:headEnd len="med" w="med" type="none"/>
            <a:tailEnd len="med" w="med" type="triangle"/>
          </a:ln>
        </p:spPr>
      </p:cxnSp>
      <p:cxnSp>
        <p:nvCxnSpPr>
          <p:cNvPr id="109" name="Google Shape;109;p19"/>
          <p:cNvCxnSpPr/>
          <p:nvPr/>
        </p:nvCxnSpPr>
        <p:spPr>
          <a:xfrm flipH="1">
            <a:off x="2959875" y="1483525"/>
            <a:ext cx="631800" cy="309000"/>
          </a:xfrm>
          <a:prstGeom prst="straightConnector1">
            <a:avLst/>
          </a:prstGeom>
          <a:noFill/>
          <a:ln cap="flat" cmpd="sng" w="9525">
            <a:solidFill>
              <a:schemeClr val="dk2"/>
            </a:solidFill>
            <a:prstDash val="solid"/>
            <a:round/>
            <a:headEnd len="med" w="med" type="none"/>
            <a:tailEnd len="med" w="med" type="triangle"/>
          </a:ln>
        </p:spPr>
      </p:cxnSp>
      <p:sp>
        <p:nvSpPr>
          <p:cNvPr id="110" name="Google Shape;110;p19"/>
          <p:cNvSpPr txBox="1"/>
          <p:nvPr/>
        </p:nvSpPr>
        <p:spPr>
          <a:xfrm>
            <a:off x="3356300" y="1250375"/>
            <a:ext cx="1908600" cy="32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solidFill>
                  <a:srgbClr val="CCCCCC"/>
                </a:solidFill>
              </a:rPr>
              <a:t>Montana in May there are not a lots of road accidents</a:t>
            </a:r>
            <a:endParaRPr sz="1000">
              <a:solidFill>
                <a:srgbClr val="CCCCCC"/>
              </a:solidFill>
            </a:endParaRPr>
          </a:p>
        </p:txBody>
      </p:sp>
      <p:cxnSp>
        <p:nvCxnSpPr>
          <p:cNvPr id="111" name="Google Shape;111;p19"/>
          <p:cNvCxnSpPr/>
          <p:nvPr/>
        </p:nvCxnSpPr>
        <p:spPr>
          <a:xfrm>
            <a:off x="1078625" y="4509175"/>
            <a:ext cx="667200" cy="142500"/>
          </a:xfrm>
          <a:prstGeom prst="straightConnector1">
            <a:avLst/>
          </a:prstGeom>
          <a:noFill/>
          <a:ln cap="flat" cmpd="sng" w="9525">
            <a:solidFill>
              <a:schemeClr val="dk2"/>
            </a:solidFill>
            <a:prstDash val="solid"/>
            <a:round/>
            <a:headEnd len="med" w="med" type="none"/>
            <a:tailEnd len="med" w="med" type="triangle"/>
          </a:ln>
        </p:spPr>
      </p:cxnSp>
      <p:sp>
        <p:nvSpPr>
          <p:cNvPr id="112" name="Google Shape;112;p19"/>
          <p:cNvSpPr txBox="1"/>
          <p:nvPr/>
        </p:nvSpPr>
        <p:spPr>
          <a:xfrm>
            <a:off x="427925" y="4125775"/>
            <a:ext cx="1317900" cy="30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1100">
                <a:solidFill>
                  <a:srgbClr val="CCCCCC"/>
                </a:solidFill>
              </a:rPr>
              <a:t>Slider to switch between months</a:t>
            </a:r>
            <a:endParaRPr sz="1100">
              <a:solidFill>
                <a:srgbClr val="CCCCCC"/>
              </a:solidFill>
            </a:endParaRPr>
          </a:p>
        </p:txBody>
      </p:sp>
      <p:sp>
        <p:nvSpPr>
          <p:cNvPr id="113" name="Google Shape;113;p19"/>
          <p:cNvSpPr txBox="1"/>
          <p:nvPr/>
        </p:nvSpPr>
        <p:spPr>
          <a:xfrm>
            <a:off x="6730400" y="1704975"/>
            <a:ext cx="2289900" cy="213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100">
                <a:solidFill>
                  <a:srgbClr val="CCCCCC"/>
                </a:solidFill>
              </a:rPr>
              <a:t>Each state is colored according to a </a:t>
            </a:r>
            <a:r>
              <a:rPr b="1" lang="it" sz="1100">
                <a:solidFill>
                  <a:srgbClr val="CCCCCC"/>
                </a:solidFill>
              </a:rPr>
              <a:t>state-dependent</a:t>
            </a:r>
            <a:r>
              <a:rPr lang="it" sz="1100">
                <a:solidFill>
                  <a:srgbClr val="CCCCCC"/>
                </a:solidFill>
              </a:rPr>
              <a:t> heat map.</a:t>
            </a:r>
            <a:endParaRPr sz="1100">
              <a:solidFill>
                <a:srgbClr val="CCCCCC"/>
              </a:solidFill>
            </a:endParaRPr>
          </a:p>
          <a:p>
            <a:pPr indent="0" lvl="0" marL="0" rtl="0" algn="l">
              <a:spcBef>
                <a:spcPts val="0"/>
              </a:spcBef>
              <a:spcAft>
                <a:spcPts val="0"/>
              </a:spcAft>
              <a:buNone/>
            </a:pPr>
            <a:r>
              <a:t/>
            </a:r>
            <a:endParaRPr sz="1100"/>
          </a:p>
          <a:p>
            <a:pPr indent="0" lvl="0" marL="0" rtl="0" algn="l">
              <a:spcBef>
                <a:spcPts val="0"/>
              </a:spcBef>
              <a:spcAft>
                <a:spcPts val="0"/>
              </a:spcAft>
              <a:buNone/>
            </a:pPr>
            <a:r>
              <a:rPr lang="it" sz="1100">
                <a:solidFill>
                  <a:srgbClr val="CCCCCC"/>
                </a:solidFill>
              </a:rPr>
              <a:t>It represents the </a:t>
            </a:r>
            <a:r>
              <a:rPr b="1" lang="it" sz="1100">
                <a:solidFill>
                  <a:srgbClr val="CCCCCC"/>
                </a:solidFill>
              </a:rPr>
              <a:t>difference</a:t>
            </a:r>
            <a:r>
              <a:rPr lang="it" sz="1100">
                <a:solidFill>
                  <a:srgbClr val="CCCCCC"/>
                </a:solidFill>
              </a:rPr>
              <a:t> between the number of road accidents in that month, and the </a:t>
            </a:r>
            <a:r>
              <a:rPr b="1" lang="it" sz="1100">
                <a:solidFill>
                  <a:srgbClr val="CCCCCC"/>
                </a:solidFill>
              </a:rPr>
              <a:t>mean</a:t>
            </a:r>
            <a:r>
              <a:rPr lang="it" sz="1100">
                <a:solidFill>
                  <a:srgbClr val="CCCCCC"/>
                </a:solidFill>
              </a:rPr>
              <a:t> value for the whole year.</a:t>
            </a:r>
            <a:endParaRPr sz="1100">
              <a:solidFill>
                <a:srgbClr val="CCCCCC"/>
              </a:solidFill>
            </a:endParaRPr>
          </a:p>
        </p:txBody>
      </p:sp>
      <p:sp>
        <p:nvSpPr>
          <p:cNvPr id="114" name="Google Shape;114;p19"/>
          <p:cNvSpPr txBox="1"/>
          <p:nvPr/>
        </p:nvSpPr>
        <p:spPr>
          <a:xfrm>
            <a:off x="5829875" y="2395588"/>
            <a:ext cx="631800" cy="32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solidFill>
                  <a:srgbClr val="CCCCCC"/>
                </a:solidFill>
              </a:rPr>
              <a:t>mean</a:t>
            </a:r>
            <a:endParaRPr sz="1200">
              <a:solidFill>
                <a:srgbClr val="CCCCCC"/>
              </a:solidFill>
            </a:endParaRPr>
          </a:p>
        </p:txBody>
      </p:sp>
      <p:sp>
        <p:nvSpPr>
          <p:cNvPr id="115" name="Google Shape;115;p19"/>
          <p:cNvSpPr txBox="1"/>
          <p:nvPr/>
        </p:nvSpPr>
        <p:spPr>
          <a:xfrm>
            <a:off x="5983250" y="1650900"/>
            <a:ext cx="527700" cy="35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200"/>
              <a:t> </a:t>
            </a:r>
            <a:r>
              <a:rPr lang="it" sz="1200">
                <a:solidFill>
                  <a:srgbClr val="CCCCCC"/>
                </a:solidFill>
              </a:rPr>
              <a:t>low</a:t>
            </a:r>
            <a:endParaRPr sz="1200">
              <a:solidFill>
                <a:srgbClr val="CCCCCC"/>
              </a:solidFill>
            </a:endParaRPr>
          </a:p>
        </p:txBody>
      </p:sp>
      <p:sp>
        <p:nvSpPr>
          <p:cNvPr id="116" name="Google Shape;116;p19"/>
          <p:cNvSpPr txBox="1"/>
          <p:nvPr/>
        </p:nvSpPr>
        <p:spPr>
          <a:xfrm>
            <a:off x="5983250" y="3107563"/>
            <a:ext cx="527700" cy="35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200">
                <a:solidFill>
                  <a:srgbClr val="CCCCCC"/>
                </a:solidFill>
              </a:rPr>
              <a:t>high</a:t>
            </a:r>
            <a:endParaRPr sz="1200">
              <a:solidFill>
                <a:srgbClr val="CCCCCC"/>
              </a:solidFill>
            </a:endParaRPr>
          </a:p>
        </p:txBody>
      </p:sp>
      <p:cxnSp>
        <p:nvCxnSpPr>
          <p:cNvPr id="117" name="Google Shape;117;p19"/>
          <p:cNvCxnSpPr/>
          <p:nvPr/>
        </p:nvCxnSpPr>
        <p:spPr>
          <a:xfrm rot="10800000">
            <a:off x="6640350" y="3452725"/>
            <a:ext cx="364800" cy="575700"/>
          </a:xfrm>
          <a:prstGeom prst="straightConnector1">
            <a:avLst/>
          </a:prstGeom>
          <a:noFill/>
          <a:ln cap="flat" cmpd="sng" w="9525">
            <a:solidFill>
              <a:schemeClr val="dk2"/>
            </a:solidFill>
            <a:prstDash val="solid"/>
            <a:round/>
            <a:headEnd len="med" w="med" type="none"/>
            <a:tailEnd len="med" w="med" type="triangle"/>
          </a:ln>
        </p:spPr>
      </p:cxnSp>
      <p:sp>
        <p:nvSpPr>
          <p:cNvPr id="118" name="Google Shape;118;p19"/>
          <p:cNvSpPr txBox="1"/>
          <p:nvPr/>
        </p:nvSpPr>
        <p:spPr>
          <a:xfrm>
            <a:off x="6122300" y="3961275"/>
            <a:ext cx="2702400" cy="3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100">
                <a:solidFill>
                  <a:srgbClr val="CCCCCC"/>
                </a:solidFill>
              </a:rPr>
              <a:t>Means greater or equal to 2*stdDev</a:t>
            </a:r>
            <a:endParaRPr sz="1100">
              <a:solidFill>
                <a:srgbClr val="CCCCCC"/>
              </a:solidFill>
            </a:endParaRPr>
          </a:p>
        </p:txBody>
      </p:sp>
      <p:cxnSp>
        <p:nvCxnSpPr>
          <p:cNvPr id="119" name="Google Shape;119;p19"/>
          <p:cNvCxnSpPr/>
          <p:nvPr/>
        </p:nvCxnSpPr>
        <p:spPr>
          <a:xfrm flipH="1">
            <a:off x="6510950" y="1250375"/>
            <a:ext cx="223500" cy="469800"/>
          </a:xfrm>
          <a:prstGeom prst="straightConnector1">
            <a:avLst/>
          </a:prstGeom>
          <a:noFill/>
          <a:ln cap="flat" cmpd="sng" w="9525">
            <a:solidFill>
              <a:schemeClr val="dk2"/>
            </a:solidFill>
            <a:prstDash val="solid"/>
            <a:round/>
            <a:headEnd len="med" w="med" type="none"/>
            <a:tailEnd len="med" w="med" type="triangle"/>
          </a:ln>
        </p:spPr>
      </p:cxnSp>
      <p:sp>
        <p:nvSpPr>
          <p:cNvPr id="120" name="Google Shape;120;p19"/>
          <p:cNvSpPr txBox="1"/>
          <p:nvPr/>
        </p:nvSpPr>
        <p:spPr>
          <a:xfrm>
            <a:off x="6201250" y="967475"/>
            <a:ext cx="1834800" cy="35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100">
                <a:solidFill>
                  <a:srgbClr val="CCCCCC"/>
                </a:solidFill>
              </a:rPr>
              <a:t>less or equal to -2*stdDev</a:t>
            </a:r>
            <a:endParaRPr sz="1100">
              <a:solidFill>
                <a:srgbClr val="CCCCCC"/>
              </a:solidFill>
            </a:endParaRPr>
          </a:p>
        </p:txBody>
      </p:sp>
      <p:pic>
        <p:nvPicPr>
          <p:cNvPr id="121" name="Google Shape;121;p19"/>
          <p:cNvPicPr preferRelativeResize="0"/>
          <p:nvPr/>
        </p:nvPicPr>
        <p:blipFill rotWithShape="1">
          <a:blip r:embed="rId3">
            <a:alphaModFix/>
          </a:blip>
          <a:srcRect b="0" l="6707" r="0" t="6200"/>
          <a:stretch/>
        </p:blipFill>
        <p:spPr>
          <a:xfrm>
            <a:off x="6401550" y="1792526"/>
            <a:ext cx="223500" cy="1791525"/>
          </a:xfrm>
          <a:prstGeom prst="rect">
            <a:avLst/>
          </a:prstGeom>
          <a:noFill/>
          <a:ln>
            <a:noFill/>
          </a:ln>
        </p:spPr>
      </p:pic>
      <p:pic>
        <p:nvPicPr>
          <p:cNvPr id="122" name="Google Shape;122;p19"/>
          <p:cNvPicPr preferRelativeResize="0"/>
          <p:nvPr/>
        </p:nvPicPr>
        <p:blipFill>
          <a:blip r:embed="rId4">
            <a:alphaModFix/>
          </a:blip>
          <a:stretch>
            <a:fillRect/>
          </a:stretch>
        </p:blipFill>
        <p:spPr>
          <a:xfrm>
            <a:off x="1741125" y="1636400"/>
            <a:ext cx="4242125" cy="2689774"/>
          </a:xfrm>
          <a:prstGeom prst="rect">
            <a:avLst/>
          </a:prstGeom>
          <a:noFill/>
          <a:ln>
            <a:noFill/>
          </a:ln>
        </p:spPr>
      </p:pic>
      <p:pic>
        <p:nvPicPr>
          <p:cNvPr id="123" name="Google Shape;123;p19"/>
          <p:cNvPicPr preferRelativeResize="0"/>
          <p:nvPr/>
        </p:nvPicPr>
        <p:blipFill rotWithShape="1">
          <a:blip r:embed="rId5">
            <a:alphaModFix/>
          </a:blip>
          <a:srcRect b="0" l="1864" r="0" t="21396"/>
          <a:stretch/>
        </p:blipFill>
        <p:spPr>
          <a:xfrm>
            <a:off x="1765250" y="4509175"/>
            <a:ext cx="4294200" cy="326400"/>
          </a:xfrm>
          <a:prstGeom prst="rect">
            <a:avLst/>
          </a:prstGeom>
          <a:noFill/>
          <a:ln>
            <a:noFill/>
          </a:ln>
        </p:spPr>
      </p:pic>
      <p:sp>
        <p:nvSpPr>
          <p:cNvPr id="124" name="Google Shape;124;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52525"/>
        </a:solidFill>
      </p:bgPr>
    </p:bg>
    <p:spTree>
      <p:nvGrpSpPr>
        <p:cNvPr id="128" name="Shape 128"/>
        <p:cNvGrpSpPr/>
        <p:nvPr/>
      </p:nvGrpSpPr>
      <p:grpSpPr>
        <a:xfrm>
          <a:off x="0" y="0"/>
          <a:ext cx="0" cy="0"/>
          <a:chOff x="0" y="0"/>
          <a:chExt cx="0" cy="0"/>
        </a:xfrm>
      </p:grpSpPr>
      <p:sp>
        <p:nvSpPr>
          <p:cNvPr id="129" name="Google Shape;12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2400">
                <a:solidFill>
                  <a:schemeClr val="lt1"/>
                </a:solidFill>
              </a:rPr>
              <a:t>Quantitative</a:t>
            </a:r>
            <a:r>
              <a:rPr lang="it" sz="2400">
                <a:solidFill>
                  <a:schemeClr val="lt1"/>
                </a:solidFill>
              </a:rPr>
              <a:t> analysis</a:t>
            </a:r>
            <a:endParaRPr sz="2400">
              <a:solidFill>
                <a:schemeClr val="lt1"/>
              </a:solidFill>
            </a:endParaRPr>
          </a:p>
        </p:txBody>
      </p:sp>
      <p:sp>
        <p:nvSpPr>
          <p:cNvPr id="130" name="Google Shape;130;p20"/>
          <p:cNvSpPr txBox="1"/>
          <p:nvPr>
            <p:ph idx="1" type="body"/>
          </p:nvPr>
        </p:nvSpPr>
        <p:spPr>
          <a:xfrm>
            <a:off x="311700" y="1152475"/>
            <a:ext cx="8520600" cy="173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400">
                <a:solidFill>
                  <a:srgbClr val="CCCCCC"/>
                </a:solidFill>
                <a:latin typeface="Arial"/>
                <a:ea typeface="Arial"/>
                <a:cs typeface="Arial"/>
                <a:sym typeface="Arial"/>
              </a:rPr>
              <a:t>An </a:t>
            </a:r>
            <a:r>
              <a:rPr b="1" lang="it" sz="1400">
                <a:solidFill>
                  <a:srgbClr val="CCCCCC"/>
                </a:solidFill>
                <a:latin typeface="Arial"/>
                <a:ea typeface="Arial"/>
                <a:cs typeface="Arial"/>
                <a:sym typeface="Arial"/>
              </a:rPr>
              <a:t>histogram</a:t>
            </a:r>
            <a:r>
              <a:rPr lang="it" sz="1400">
                <a:solidFill>
                  <a:srgbClr val="CCCCCC"/>
                </a:solidFill>
                <a:latin typeface="Arial"/>
                <a:ea typeface="Arial"/>
                <a:cs typeface="Arial"/>
                <a:sym typeface="Arial"/>
              </a:rPr>
              <a:t> is used to plot the </a:t>
            </a:r>
            <a:r>
              <a:rPr i="1" lang="it" sz="1400">
                <a:solidFill>
                  <a:srgbClr val="CCCCCC"/>
                </a:solidFill>
                <a:latin typeface="Arial"/>
                <a:ea typeface="Arial"/>
                <a:cs typeface="Arial"/>
                <a:sym typeface="Arial"/>
              </a:rPr>
              <a:t>exact number of car accidents</a:t>
            </a:r>
            <a:r>
              <a:rPr lang="it" sz="1400">
                <a:solidFill>
                  <a:srgbClr val="CCCCCC"/>
                </a:solidFill>
                <a:latin typeface="Arial"/>
                <a:ea typeface="Arial"/>
                <a:cs typeface="Arial"/>
                <a:sym typeface="Arial"/>
              </a:rPr>
              <a:t> in a particular month (dependent by the slider) dividing day and night for each state.</a:t>
            </a:r>
            <a:endParaRPr sz="1400">
              <a:solidFill>
                <a:srgbClr val="CCCCCC"/>
              </a:solidFill>
              <a:latin typeface="Arial"/>
              <a:ea typeface="Arial"/>
              <a:cs typeface="Arial"/>
              <a:sym typeface="Arial"/>
            </a:endParaRPr>
          </a:p>
          <a:p>
            <a:pPr indent="0" lvl="0" marL="457200" rtl="0" algn="l">
              <a:spcBef>
                <a:spcPts val="1200"/>
              </a:spcBef>
              <a:spcAft>
                <a:spcPts val="1200"/>
              </a:spcAft>
              <a:buNone/>
            </a:pPr>
            <a:r>
              <a:t/>
            </a:r>
            <a:endParaRPr sz="1400">
              <a:solidFill>
                <a:srgbClr val="CCCCCC"/>
              </a:solidFill>
              <a:latin typeface="Arial"/>
              <a:ea typeface="Arial"/>
              <a:cs typeface="Arial"/>
              <a:sym typeface="Arial"/>
            </a:endParaRPr>
          </a:p>
        </p:txBody>
      </p:sp>
      <p:pic>
        <p:nvPicPr>
          <p:cNvPr id="131" name="Google Shape;131;p20"/>
          <p:cNvPicPr preferRelativeResize="0"/>
          <p:nvPr/>
        </p:nvPicPr>
        <p:blipFill rotWithShape="1">
          <a:blip r:embed="rId3">
            <a:alphaModFix/>
          </a:blip>
          <a:srcRect b="0" l="0" r="0" t="8433"/>
          <a:stretch/>
        </p:blipFill>
        <p:spPr>
          <a:xfrm>
            <a:off x="311700" y="1816525"/>
            <a:ext cx="6112724" cy="3043575"/>
          </a:xfrm>
          <a:prstGeom prst="rect">
            <a:avLst/>
          </a:prstGeom>
          <a:noFill/>
          <a:ln>
            <a:noFill/>
          </a:ln>
        </p:spPr>
      </p:pic>
      <p:cxnSp>
        <p:nvCxnSpPr>
          <p:cNvPr id="132" name="Google Shape;132;p20"/>
          <p:cNvCxnSpPr/>
          <p:nvPr/>
        </p:nvCxnSpPr>
        <p:spPr>
          <a:xfrm flipH="1">
            <a:off x="991725" y="2986638"/>
            <a:ext cx="242100" cy="521700"/>
          </a:xfrm>
          <a:prstGeom prst="straightConnector1">
            <a:avLst/>
          </a:prstGeom>
          <a:noFill/>
          <a:ln cap="flat" cmpd="sng" w="9525">
            <a:solidFill>
              <a:schemeClr val="dk2"/>
            </a:solidFill>
            <a:prstDash val="solid"/>
            <a:round/>
            <a:headEnd len="med" w="med" type="none"/>
            <a:tailEnd len="med" w="med" type="triangle"/>
          </a:ln>
        </p:spPr>
      </p:cxnSp>
      <p:sp>
        <p:nvSpPr>
          <p:cNvPr id="133" name="Google Shape;133;p20"/>
          <p:cNvSpPr txBox="1"/>
          <p:nvPr/>
        </p:nvSpPr>
        <p:spPr>
          <a:xfrm>
            <a:off x="821725" y="2461325"/>
            <a:ext cx="2842500" cy="48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100">
                <a:solidFill>
                  <a:schemeClr val="lt1"/>
                </a:solidFill>
              </a:rPr>
              <a:t>On mouseover, on a particular state on the heatmap, the bar is highlighted. </a:t>
            </a:r>
            <a:endParaRPr sz="1100">
              <a:solidFill>
                <a:schemeClr val="lt1"/>
              </a:solidFill>
            </a:endParaRPr>
          </a:p>
          <a:p>
            <a:pPr indent="0" lvl="0" marL="0" rtl="0" algn="l">
              <a:spcBef>
                <a:spcPts val="0"/>
              </a:spcBef>
              <a:spcAft>
                <a:spcPts val="0"/>
              </a:spcAft>
              <a:buNone/>
            </a:pPr>
            <a:r>
              <a:t/>
            </a:r>
            <a:endParaRPr sz="1100">
              <a:solidFill>
                <a:schemeClr val="lt1"/>
              </a:solidFill>
            </a:endParaRPr>
          </a:p>
        </p:txBody>
      </p:sp>
      <p:sp>
        <p:nvSpPr>
          <p:cNvPr id="134" name="Google Shape;134;p20"/>
          <p:cNvSpPr/>
          <p:nvPr/>
        </p:nvSpPr>
        <p:spPr>
          <a:xfrm flipH="1" rot="10800000">
            <a:off x="1868175" y="4239300"/>
            <a:ext cx="119100" cy="762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5" name="Google Shape;135;p20"/>
          <p:cNvCxnSpPr/>
          <p:nvPr/>
        </p:nvCxnSpPr>
        <p:spPr>
          <a:xfrm flipH="1">
            <a:off x="2121925" y="3588213"/>
            <a:ext cx="242100" cy="521700"/>
          </a:xfrm>
          <a:prstGeom prst="straightConnector1">
            <a:avLst/>
          </a:prstGeom>
          <a:noFill/>
          <a:ln cap="flat" cmpd="sng" w="9525">
            <a:solidFill>
              <a:schemeClr val="dk2"/>
            </a:solidFill>
            <a:prstDash val="solid"/>
            <a:round/>
            <a:headEnd len="med" w="med" type="none"/>
            <a:tailEnd len="med" w="med" type="triangle"/>
          </a:ln>
        </p:spPr>
      </p:cxnSp>
      <p:pic>
        <p:nvPicPr>
          <p:cNvPr id="136" name="Google Shape;136;p20"/>
          <p:cNvPicPr preferRelativeResize="0"/>
          <p:nvPr/>
        </p:nvPicPr>
        <p:blipFill>
          <a:blip r:embed="rId4">
            <a:alphaModFix/>
          </a:blip>
          <a:stretch>
            <a:fillRect/>
          </a:stretch>
        </p:blipFill>
        <p:spPr>
          <a:xfrm>
            <a:off x="1987277" y="4139752"/>
            <a:ext cx="273763" cy="99550"/>
          </a:xfrm>
          <a:prstGeom prst="rect">
            <a:avLst/>
          </a:prstGeom>
          <a:noFill/>
          <a:ln>
            <a:noFill/>
          </a:ln>
        </p:spPr>
      </p:pic>
      <p:sp>
        <p:nvSpPr>
          <p:cNvPr id="137" name="Google Shape;137;p20"/>
          <p:cNvSpPr txBox="1"/>
          <p:nvPr/>
        </p:nvSpPr>
        <p:spPr>
          <a:xfrm>
            <a:off x="1811150" y="3123569"/>
            <a:ext cx="3337500" cy="63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100">
                <a:solidFill>
                  <a:schemeClr val="lt1"/>
                </a:solidFill>
              </a:rPr>
              <a:t>If a bar is hovered, a label shows the exact number of day/night accidents</a:t>
            </a:r>
            <a:endParaRPr sz="1100">
              <a:solidFill>
                <a:schemeClr val="lt1"/>
              </a:solidFill>
            </a:endParaRPr>
          </a:p>
        </p:txBody>
      </p:sp>
      <p:sp>
        <p:nvSpPr>
          <p:cNvPr id="138" name="Google Shape;138;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52525"/>
        </a:solidFill>
      </p:bgPr>
    </p:bg>
    <p:spTree>
      <p:nvGrpSpPr>
        <p:cNvPr id="142" name="Shape 142"/>
        <p:cNvGrpSpPr/>
        <p:nvPr/>
      </p:nvGrpSpPr>
      <p:grpSpPr>
        <a:xfrm>
          <a:off x="0" y="0"/>
          <a:ext cx="0" cy="0"/>
          <a:chOff x="0" y="0"/>
          <a:chExt cx="0" cy="0"/>
        </a:xfrm>
      </p:grpSpPr>
      <p:sp>
        <p:nvSpPr>
          <p:cNvPr id="143" name="Google Shape;14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2400">
                <a:solidFill>
                  <a:schemeClr val="lt1"/>
                </a:solidFill>
              </a:rPr>
              <a:t>Quantitative</a:t>
            </a:r>
            <a:r>
              <a:rPr lang="it" sz="2400">
                <a:solidFill>
                  <a:schemeClr val="lt1"/>
                </a:solidFill>
              </a:rPr>
              <a:t> analysis</a:t>
            </a:r>
            <a:endParaRPr sz="2400">
              <a:solidFill>
                <a:schemeClr val="lt1"/>
              </a:solidFill>
            </a:endParaRPr>
          </a:p>
        </p:txBody>
      </p:sp>
      <p:sp>
        <p:nvSpPr>
          <p:cNvPr id="144" name="Google Shape;144;p21"/>
          <p:cNvSpPr txBox="1"/>
          <p:nvPr>
            <p:ph idx="1" type="body"/>
          </p:nvPr>
        </p:nvSpPr>
        <p:spPr>
          <a:xfrm>
            <a:off x="311700" y="1152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400">
                <a:solidFill>
                  <a:srgbClr val="CCCCCC"/>
                </a:solidFill>
                <a:latin typeface="Arial"/>
                <a:ea typeface="Arial"/>
                <a:cs typeface="Arial"/>
                <a:sym typeface="Arial"/>
              </a:rPr>
              <a:t>It is possible to select on the legend “Day” or “Night” to show just those road accidents:</a:t>
            </a:r>
            <a:endParaRPr sz="1400">
              <a:solidFill>
                <a:srgbClr val="CCCCCC"/>
              </a:solidFill>
              <a:latin typeface="Arial"/>
              <a:ea typeface="Arial"/>
              <a:cs typeface="Arial"/>
              <a:sym typeface="Arial"/>
            </a:endParaRPr>
          </a:p>
          <a:p>
            <a:pPr indent="0" lvl="0" marL="0" rtl="0" algn="l">
              <a:spcBef>
                <a:spcPts val="0"/>
              </a:spcBef>
              <a:spcAft>
                <a:spcPts val="0"/>
              </a:spcAft>
              <a:buNone/>
            </a:pPr>
            <a:r>
              <a:t/>
            </a:r>
            <a:endParaRPr sz="1350">
              <a:solidFill>
                <a:srgbClr val="CCCCCC"/>
              </a:solidFill>
              <a:latin typeface="Arial"/>
              <a:ea typeface="Arial"/>
              <a:cs typeface="Arial"/>
              <a:sym typeface="Arial"/>
            </a:endParaRPr>
          </a:p>
          <a:p>
            <a:pPr indent="0" lvl="0" marL="457200" rtl="0" algn="l">
              <a:spcBef>
                <a:spcPts val="1200"/>
              </a:spcBef>
              <a:spcAft>
                <a:spcPts val="1200"/>
              </a:spcAft>
              <a:buNone/>
            </a:pPr>
            <a:r>
              <a:t/>
            </a:r>
            <a:endParaRPr sz="1400">
              <a:solidFill>
                <a:srgbClr val="CCCCCC"/>
              </a:solidFill>
              <a:latin typeface="Arial"/>
              <a:ea typeface="Arial"/>
              <a:cs typeface="Arial"/>
              <a:sym typeface="Arial"/>
            </a:endParaRPr>
          </a:p>
        </p:txBody>
      </p:sp>
      <p:pic>
        <p:nvPicPr>
          <p:cNvPr id="145" name="Google Shape;145;p21"/>
          <p:cNvPicPr preferRelativeResize="0"/>
          <p:nvPr/>
        </p:nvPicPr>
        <p:blipFill rotWithShape="1">
          <a:blip r:embed="rId3">
            <a:alphaModFix/>
          </a:blip>
          <a:srcRect b="3061" l="1675" r="2003" t="6880"/>
          <a:stretch/>
        </p:blipFill>
        <p:spPr>
          <a:xfrm>
            <a:off x="311700" y="1725175"/>
            <a:ext cx="6280375" cy="2594299"/>
          </a:xfrm>
          <a:prstGeom prst="rect">
            <a:avLst/>
          </a:prstGeom>
          <a:noFill/>
          <a:ln>
            <a:noFill/>
          </a:ln>
        </p:spPr>
      </p:pic>
      <p:cxnSp>
        <p:nvCxnSpPr>
          <p:cNvPr id="146" name="Google Shape;146;p21"/>
          <p:cNvCxnSpPr/>
          <p:nvPr/>
        </p:nvCxnSpPr>
        <p:spPr>
          <a:xfrm flipH="1" rot="10800000">
            <a:off x="5839625" y="2719500"/>
            <a:ext cx="330600" cy="490800"/>
          </a:xfrm>
          <a:prstGeom prst="straightConnector1">
            <a:avLst/>
          </a:prstGeom>
          <a:noFill/>
          <a:ln cap="flat" cmpd="sng" w="9525">
            <a:solidFill>
              <a:schemeClr val="dk2"/>
            </a:solidFill>
            <a:prstDash val="solid"/>
            <a:round/>
            <a:headEnd len="med" w="med" type="none"/>
            <a:tailEnd len="med" w="med" type="triangle"/>
          </a:ln>
        </p:spPr>
      </p:cxnSp>
      <p:sp>
        <p:nvSpPr>
          <p:cNvPr id="147" name="Google Shape;147;p21"/>
          <p:cNvSpPr txBox="1"/>
          <p:nvPr/>
        </p:nvSpPr>
        <p:spPr>
          <a:xfrm>
            <a:off x="4667750" y="3170250"/>
            <a:ext cx="3065100" cy="6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100">
                <a:solidFill>
                  <a:schemeClr val="lt1"/>
                </a:solidFill>
              </a:rPr>
              <a:t>On click, the bars will be sorted in a decreasing way with respect to the number of accidents. </a:t>
            </a:r>
            <a:endParaRPr sz="1100">
              <a:solidFill>
                <a:schemeClr val="lt1"/>
              </a:solidFill>
            </a:endParaRPr>
          </a:p>
          <a:p>
            <a:pPr indent="0" lvl="0" marL="0" rtl="0" algn="l">
              <a:spcBef>
                <a:spcPts val="0"/>
              </a:spcBef>
              <a:spcAft>
                <a:spcPts val="0"/>
              </a:spcAft>
              <a:buNone/>
            </a:pPr>
            <a:r>
              <a:t/>
            </a:r>
            <a:endParaRPr sz="1100">
              <a:solidFill>
                <a:schemeClr val="lt1"/>
              </a:solidFill>
            </a:endParaRPr>
          </a:p>
          <a:p>
            <a:pPr indent="0" lvl="0" marL="0" rtl="0" algn="l">
              <a:spcBef>
                <a:spcPts val="0"/>
              </a:spcBef>
              <a:spcAft>
                <a:spcPts val="0"/>
              </a:spcAft>
              <a:buNone/>
            </a:pPr>
            <a:r>
              <a:t/>
            </a:r>
            <a:endParaRPr sz="1100">
              <a:solidFill>
                <a:schemeClr val="lt1"/>
              </a:solidFill>
            </a:endParaRPr>
          </a:p>
        </p:txBody>
      </p:sp>
      <p:sp>
        <p:nvSpPr>
          <p:cNvPr id="148" name="Google Shape;148;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