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atamaran"/>
      <p:regular r:id="rId29"/>
      <p:bold r:id="rId30"/>
    </p:embeddedFont>
    <p:embeddedFont>
      <p:font typeface="Ralew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atamara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font" Target="fonts/Catamaran-bold.fntdata"/><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everyone and welcome to this project presentation titled XGNNs where we aim to present our model-level explanation of GNS by employing RL.</a:t>
            </a:r>
            <a:endParaRPr/>
          </a:p>
        </p:txBody>
      </p:sp>
      <p:sp>
        <p:nvSpPr>
          <p:cNvPr id="188" name="Google Shape;1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46c6751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particular, here, as an example, we are given a set of graphs that are predicted to belong to 3° class </a:t>
            </a:r>
            <a:endParaRPr/>
          </a:p>
        </p:txBody>
      </p:sp>
      <p:sp>
        <p:nvSpPr>
          <p:cNvPr id="288" name="Google Shape;288;g2a46c67515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46c67515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and we would like to individuate the motif that in this case, can be individuated visually, to be the set of 3 nodes. </a:t>
            </a:r>
            <a:endParaRPr>
              <a:solidFill>
                <a:schemeClr val="dk1"/>
              </a:solidFill>
            </a:endParaRPr>
          </a:p>
          <a:p>
            <a:pPr indent="0" lvl="0" marL="0" rtl="0" algn="l">
              <a:spcBef>
                <a:spcPts val="0"/>
              </a:spcBef>
              <a:spcAft>
                <a:spcPts val="0"/>
              </a:spcAft>
              <a:buNone/>
            </a:pPr>
            <a:r>
              <a:t/>
            </a:r>
            <a:endParaRPr/>
          </a:p>
        </p:txBody>
      </p:sp>
      <p:sp>
        <p:nvSpPr>
          <p:cNvPr id="302" name="Google Shape;302;g2a46c67515b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46c67515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However, again, we would like to obtain this, through actual Graph Generation, that will obtain a step-by-step fnal motif. Notice that during the generation, the graph will compute the next step in the graph based on the current graph and </a:t>
            </a:r>
            <a:endParaRPr/>
          </a:p>
        </p:txBody>
      </p:sp>
      <p:sp>
        <p:nvSpPr>
          <p:cNvPr id="319" name="Google Shape;319;g2a46c67515b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d80698f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Then, depending on both on how the generated </a:t>
            </a:r>
            <a:r>
              <a:rPr lang="en-US"/>
              <a:t>graph</a:t>
            </a:r>
            <a:r>
              <a:rPr lang="en-US"/>
              <a:t> will be predicted, and whether the new generation steps </a:t>
            </a:r>
            <a:r>
              <a:rPr lang="en-US"/>
              <a:t>violates</a:t>
            </a:r>
            <a:r>
              <a:rPr lang="en-US"/>
              <a:t> or not the graph rules imposed, we will reward with a positive or negative value.</a:t>
            </a:r>
            <a:endParaRPr/>
          </a:p>
        </p:txBody>
      </p:sp>
      <p:sp>
        <p:nvSpPr>
          <p:cNvPr id="343" name="Google Shape;343;g31d80698fe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graph generation will indeed modeled as a Reinforcement Learning problem, where: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State will be the partially generated Graph Gt. Notice that at the first step, the initial graph can be set either random or depending on the dataset: Indeed in our MUTAG Dataset example, we opted for the Carbon atom since its contained in every compound generally.</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 action at step t, is to generate the new graph based on the current one, by adding an edge or a new node by starting from any node in the graph to the union of the current graph and the candidate set C excluding the selected starting node. </a:t>
            </a:r>
            <a:endParaRPr>
              <a:solidFill>
                <a:schemeClr val="dk1"/>
              </a:solidFill>
            </a:endParaRPr>
          </a:p>
        </p:txBody>
      </p:sp>
      <p:sp>
        <p:nvSpPr>
          <p:cNvPr id="364" name="Google Shape;3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d80698fe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policy</a:t>
            </a:r>
            <a:endParaRPr/>
          </a:p>
        </p:txBody>
      </p:sp>
      <p:sp>
        <p:nvSpPr>
          <p:cNvPr id="381" name="Google Shape;381;g31d80698fe5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d80698f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31d80698fe5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de9da8f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31de9da8f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fab042d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policy</a:t>
            </a:r>
            <a:endParaRPr/>
          </a:p>
        </p:txBody>
      </p:sp>
      <p:sp>
        <p:nvSpPr>
          <p:cNvPr id="424" name="Google Shape;424;g31fab042da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059f064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policy</a:t>
            </a:r>
            <a:endParaRPr/>
          </a:p>
        </p:txBody>
      </p:sp>
      <p:sp>
        <p:nvSpPr>
          <p:cNvPr id="442" name="Google Shape;442;g32059f0642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00f4b36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policy</a:t>
            </a:r>
            <a:endParaRPr/>
          </a:p>
        </p:txBody>
      </p:sp>
      <p:sp>
        <p:nvSpPr>
          <p:cNvPr id="450" name="Google Shape;450;g3200f4b365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2059f064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policy</a:t>
            </a:r>
            <a:endParaRPr/>
          </a:p>
        </p:txBody>
      </p:sp>
      <p:sp>
        <p:nvSpPr>
          <p:cNvPr id="467" name="Google Shape;467;g32059f0642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Graphs neural networks (GNNs) were introduced by Gori et al and they learn node features by aggregating and combining neighbor information. They then become more prominent after the famous papers introducing the GCN and GAT that </a:t>
            </a:r>
            <a:r>
              <a:rPr lang="en-US"/>
              <a:t>became the main layer in GNNs. </a:t>
            </a:r>
            <a:endParaRPr/>
          </a:p>
          <a:p>
            <a:pPr indent="0" lvl="0" marL="0" rtl="0" algn="l">
              <a:spcBef>
                <a:spcPts val="0"/>
              </a:spcBef>
              <a:spcAft>
                <a:spcPts val="0"/>
              </a:spcAft>
              <a:buNone/>
            </a:pPr>
            <a:r>
              <a:rPr lang="en-US"/>
              <a:t>However, GNNs (as also is the case, more in general, for DL models) are mostly treated as black-boxes and lack human intelligible explanations.</a:t>
            </a:r>
            <a:endParaRPr/>
          </a:p>
          <a:p>
            <a:pPr indent="0" lvl="0" marL="0" rtl="0" algn="l">
              <a:spcBef>
                <a:spcPts val="0"/>
              </a:spcBef>
              <a:spcAft>
                <a:spcPts val="0"/>
              </a:spcAft>
              <a:buNone/>
            </a:pPr>
            <a:r>
              <a:t/>
            </a:r>
            <a:endParaRPr/>
          </a:p>
        </p:txBody>
      </p:sp>
      <p:sp>
        <p:nvSpPr>
          <p:cNvPr id="207" name="Google Shape;2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46c6751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In particular, recently several interpretation techniques has been proposed and they can be broadly categorized in two big families: example-level intepretations that explain the prediction for specific inputs by identifying important features within the model, and the Model-level ones that identify the general behaviour of the model by analyzing which input patterns lead to certain predictions. </a:t>
            </a:r>
            <a:endParaRPr/>
          </a:p>
        </p:txBody>
      </p:sp>
      <p:sp>
        <p:nvSpPr>
          <p:cNvPr id="216" name="Google Shape;216;g2a46c67515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46c6751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the latter is exaclty what we are going to exploit in this work.</a:t>
            </a:r>
            <a:endParaRPr/>
          </a:p>
        </p:txBody>
      </p:sp>
      <p:sp>
        <p:nvSpPr>
          <p:cNvPr id="225" name="Google Shape;225;g2a46c67515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46c6751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can formalize this more carefully by saying that we are given a trained GNN (that in our case can be of an type, being a GCN, GAT, GIN GraphSAGE, etc..) and a certain class tht we would like to know more about. In particular, we will try to investigate what are the patterns that are mostly recognizable of a certain class. The type of patterns that we will search for are the so called Network Motifs, that are simple building blocks of more complex graphs. And the final goal will be to individuate what is the graph motif that is maximizing the predicted probability for the wanted class. An important point here is that this graph motif will be built by leveraging on Graph Generation through and RL. </a:t>
            </a:r>
            <a:endParaRPr/>
          </a:p>
        </p:txBody>
      </p:sp>
      <p:sp>
        <p:nvSpPr>
          <p:cNvPr id="236" name="Google Shape;236;g2a46c67515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46c6751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this will be the presented general Model Architecture</a:t>
            </a:r>
            <a:endParaRPr/>
          </a:p>
        </p:txBody>
      </p:sp>
      <p:sp>
        <p:nvSpPr>
          <p:cNvPr id="248" name="Google Shape;248;g2a46c67515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46c6751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where we would like to interpret the GNN model results</a:t>
            </a:r>
            <a:endParaRPr/>
          </a:p>
        </p:txBody>
      </p:sp>
      <p:sp>
        <p:nvSpPr>
          <p:cNvPr id="258" name="Google Shape;258;g2a46c67515b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46c67515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provide more insights about what is the network motif that is underlying a certain class, that in this example is class 3.</a:t>
            </a:r>
            <a:endParaRPr/>
          </a:p>
        </p:txBody>
      </p:sp>
      <p:sp>
        <p:nvSpPr>
          <p:cNvPr id="273" name="Google Shape;273;g2a46c67515b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2" name="Shape 82"/>
        <p:cNvGrpSpPr/>
        <p:nvPr/>
      </p:nvGrpSpPr>
      <p:grpSpPr>
        <a:xfrm>
          <a:off x="0" y="0"/>
          <a:ext cx="0" cy="0"/>
          <a:chOff x="0" y="0"/>
          <a:chExt cx="0" cy="0"/>
        </a:xfrm>
      </p:grpSpPr>
      <p:sp>
        <p:nvSpPr>
          <p:cNvPr id="83" name="Google Shape;83;p1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5" name="Shape 85"/>
        <p:cNvGrpSpPr/>
        <p:nvPr/>
      </p:nvGrpSpPr>
      <p:grpSpPr>
        <a:xfrm>
          <a:off x="0" y="0"/>
          <a:ext cx="0" cy="0"/>
          <a:chOff x="0" y="0"/>
          <a:chExt cx="0" cy="0"/>
        </a:xfrm>
      </p:grpSpPr>
      <p:sp>
        <p:nvSpPr>
          <p:cNvPr id="86" name="Google Shape;86;p17"/>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8" name="Shape 88"/>
        <p:cNvGrpSpPr/>
        <p:nvPr/>
      </p:nvGrpSpPr>
      <p:grpSpPr>
        <a:xfrm>
          <a:off x="0" y="0"/>
          <a:ext cx="0" cy="0"/>
          <a:chOff x="0" y="0"/>
          <a:chExt cx="0" cy="0"/>
        </a:xfrm>
      </p:grpSpPr>
      <p:sp>
        <p:nvSpPr>
          <p:cNvPr id="89" name="Google Shape;89;p1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4" name="Shape 94"/>
        <p:cNvGrpSpPr/>
        <p:nvPr/>
      </p:nvGrpSpPr>
      <p:grpSpPr>
        <a:xfrm>
          <a:off x="0" y="0"/>
          <a:ext cx="0" cy="0"/>
          <a:chOff x="0" y="0"/>
          <a:chExt cx="0" cy="0"/>
        </a:xfrm>
      </p:grpSpPr>
      <p:sp>
        <p:nvSpPr>
          <p:cNvPr id="95" name="Google Shape;95;p20"/>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6" name="Shape 96"/>
        <p:cNvGrpSpPr/>
        <p:nvPr/>
      </p:nvGrpSpPr>
      <p:grpSpPr>
        <a:xfrm>
          <a:off x="0" y="0"/>
          <a:ext cx="0" cy="0"/>
          <a:chOff x="0" y="0"/>
          <a:chExt cx="0" cy="0"/>
        </a:xfrm>
      </p:grpSpPr>
      <p:sp>
        <p:nvSpPr>
          <p:cNvPr id="97" name="Google Shape;97;p2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1" name="Shape 101"/>
        <p:cNvGrpSpPr/>
        <p:nvPr/>
      </p:nvGrpSpPr>
      <p:grpSpPr>
        <a:xfrm>
          <a:off x="0" y="0"/>
          <a:ext cx="0" cy="0"/>
          <a:chOff x="0" y="0"/>
          <a:chExt cx="0" cy="0"/>
        </a:xfrm>
      </p:grpSpPr>
      <p:sp>
        <p:nvSpPr>
          <p:cNvPr id="102" name="Google Shape;102;p2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p23"/>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1" name="Shape 111"/>
        <p:cNvGrpSpPr/>
        <p:nvPr/>
      </p:nvGrpSpPr>
      <p:grpSpPr>
        <a:xfrm>
          <a:off x="0" y="0"/>
          <a:ext cx="0" cy="0"/>
          <a:chOff x="0" y="0"/>
          <a:chExt cx="0" cy="0"/>
        </a:xfrm>
      </p:grpSpPr>
      <p:sp>
        <p:nvSpPr>
          <p:cNvPr id="112" name="Google Shape;112;p2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5" name="Shape 115"/>
        <p:cNvGrpSpPr/>
        <p:nvPr/>
      </p:nvGrpSpPr>
      <p:grpSpPr>
        <a:xfrm>
          <a:off x="0" y="0"/>
          <a:ext cx="0" cy="0"/>
          <a:chOff x="0" y="0"/>
          <a:chExt cx="0" cy="0"/>
        </a:xfrm>
      </p:grpSpPr>
      <p:sp>
        <p:nvSpPr>
          <p:cNvPr id="116" name="Google Shape;116;p2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1" name="Shape 121"/>
        <p:cNvGrpSpPr/>
        <p:nvPr/>
      </p:nvGrpSpPr>
      <p:grpSpPr>
        <a:xfrm>
          <a:off x="0" y="0"/>
          <a:ext cx="0" cy="0"/>
          <a:chOff x="0" y="0"/>
          <a:chExt cx="0" cy="0"/>
        </a:xfrm>
      </p:grpSpPr>
      <p:sp>
        <p:nvSpPr>
          <p:cNvPr id="122" name="Google Shape;122;p2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8" name="Shape 138"/>
        <p:cNvGrpSpPr/>
        <p:nvPr/>
      </p:nvGrpSpPr>
      <p:grpSpPr>
        <a:xfrm>
          <a:off x="0" y="0"/>
          <a:ext cx="0" cy="0"/>
          <a:chOff x="0" y="0"/>
          <a:chExt cx="0" cy="0"/>
        </a:xfrm>
      </p:grpSpPr>
      <p:sp>
        <p:nvSpPr>
          <p:cNvPr id="139" name="Google Shape;139;p2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1" name="Shape 14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2" name="Shape 142"/>
        <p:cNvGrpSpPr/>
        <p:nvPr/>
      </p:nvGrpSpPr>
      <p:grpSpPr>
        <a:xfrm>
          <a:off x="0" y="0"/>
          <a:ext cx="0" cy="0"/>
          <a:chOff x="0" y="0"/>
          <a:chExt cx="0" cy="0"/>
        </a:xfrm>
      </p:grpSpPr>
      <p:sp>
        <p:nvSpPr>
          <p:cNvPr id="143" name="Google Shape;143;p30"/>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5" name="Shape 145"/>
        <p:cNvGrpSpPr/>
        <p:nvPr/>
      </p:nvGrpSpPr>
      <p:grpSpPr>
        <a:xfrm>
          <a:off x="0" y="0"/>
          <a:ext cx="0" cy="0"/>
          <a:chOff x="0" y="0"/>
          <a:chExt cx="0" cy="0"/>
        </a:xfrm>
      </p:grpSpPr>
      <p:sp>
        <p:nvSpPr>
          <p:cNvPr id="146" name="Google Shape;146;p3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1" name="Shape 151"/>
        <p:cNvGrpSpPr/>
        <p:nvPr/>
      </p:nvGrpSpPr>
      <p:grpSpPr>
        <a:xfrm>
          <a:off x="0" y="0"/>
          <a:ext cx="0" cy="0"/>
          <a:chOff x="0" y="0"/>
          <a:chExt cx="0" cy="0"/>
        </a:xfrm>
      </p:grpSpPr>
      <p:sp>
        <p:nvSpPr>
          <p:cNvPr id="152" name="Google Shape;152;p33"/>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3" name="Shape 153"/>
        <p:cNvGrpSpPr/>
        <p:nvPr/>
      </p:nvGrpSpPr>
      <p:grpSpPr>
        <a:xfrm>
          <a:off x="0" y="0"/>
          <a:ext cx="0" cy="0"/>
          <a:chOff x="0" y="0"/>
          <a:chExt cx="0" cy="0"/>
        </a:xfrm>
      </p:grpSpPr>
      <p:sp>
        <p:nvSpPr>
          <p:cNvPr id="154" name="Google Shape;154;p3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8" name="Shape 158"/>
        <p:cNvGrpSpPr/>
        <p:nvPr/>
      </p:nvGrpSpPr>
      <p:grpSpPr>
        <a:xfrm>
          <a:off x="0" y="0"/>
          <a:ext cx="0" cy="0"/>
          <a:chOff x="0" y="0"/>
          <a:chExt cx="0" cy="0"/>
        </a:xfrm>
      </p:grpSpPr>
      <p:sp>
        <p:nvSpPr>
          <p:cNvPr id="159" name="Google Shape;159;p3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3" name="Shape 163"/>
        <p:cNvGrpSpPr/>
        <p:nvPr/>
      </p:nvGrpSpPr>
      <p:grpSpPr>
        <a:xfrm>
          <a:off x="0" y="0"/>
          <a:ext cx="0" cy="0"/>
          <a:chOff x="0" y="0"/>
          <a:chExt cx="0" cy="0"/>
        </a:xfrm>
      </p:grpSpPr>
      <p:sp>
        <p:nvSpPr>
          <p:cNvPr id="164" name="Google Shape;164;p3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8" name="Shape 168"/>
        <p:cNvGrpSpPr/>
        <p:nvPr/>
      </p:nvGrpSpPr>
      <p:grpSpPr>
        <a:xfrm>
          <a:off x="0" y="0"/>
          <a:ext cx="0" cy="0"/>
          <a:chOff x="0" y="0"/>
          <a:chExt cx="0" cy="0"/>
        </a:xfrm>
      </p:grpSpPr>
      <p:sp>
        <p:nvSpPr>
          <p:cNvPr id="169" name="Google Shape;169;p37"/>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2" name="Shape 172"/>
        <p:cNvGrpSpPr/>
        <p:nvPr/>
      </p:nvGrpSpPr>
      <p:grpSpPr>
        <a:xfrm>
          <a:off x="0" y="0"/>
          <a:ext cx="0" cy="0"/>
          <a:chOff x="0" y="0"/>
          <a:chExt cx="0" cy="0"/>
        </a:xfrm>
      </p:grpSpPr>
      <p:sp>
        <p:nvSpPr>
          <p:cNvPr id="173" name="Google Shape;173;p3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8" name="Shape 178"/>
        <p:cNvGrpSpPr/>
        <p:nvPr/>
      </p:nvGrpSpPr>
      <p:grpSpPr>
        <a:xfrm>
          <a:off x="0" y="0"/>
          <a:ext cx="0" cy="0"/>
          <a:chOff x="0" y="0"/>
          <a:chExt cx="0" cy="0"/>
        </a:xfrm>
      </p:grpSpPr>
      <p:sp>
        <p:nvSpPr>
          <p:cNvPr id="179" name="Google Shape;179;p3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5" name="Shape 5"/>
        <p:cNvGrpSpPr/>
        <p:nvPr/>
      </p:nvGrpSpPr>
      <p:grpSpPr>
        <a:xfrm>
          <a:off x="0" y="0"/>
          <a:ext cx="0" cy="0"/>
          <a:chOff x="0" y="0"/>
          <a:chExt cx="0" cy="0"/>
        </a:xfrm>
      </p:grpSpPr>
      <p:sp>
        <p:nvSpPr>
          <p:cNvPr id="6" name="Google Shape;6;p1"/>
          <p:cNvSpPr/>
          <p:nvPr/>
        </p:nvSpPr>
        <p:spPr>
          <a:xfrm>
            <a:off x="0" y="0"/>
            <a:ext cx="9143640" cy="4874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pic>
        <p:nvPicPr>
          <p:cNvPr id="9" name="Google Shape;9;p1"/>
          <p:cNvPicPr preferRelativeResize="0"/>
          <p:nvPr/>
        </p:nvPicPr>
        <p:blipFill rotWithShape="1">
          <a:blip r:embed="rId1">
            <a:alphaModFix/>
          </a:blip>
          <a:srcRect b="0" l="0" r="0" t="0"/>
          <a:stretch/>
        </p:blipFill>
        <p:spPr>
          <a:xfrm>
            <a:off x="6259320" y="2453400"/>
            <a:ext cx="2884320" cy="2689920"/>
          </a:xfrm>
          <a:prstGeom prst="rect">
            <a:avLst/>
          </a:prstGeom>
          <a:noFill/>
          <a:ln>
            <a:noFill/>
          </a:ln>
        </p:spPr>
      </p:pic>
      <p:sp>
        <p:nvSpPr>
          <p:cNvPr id="10" name="Google Shape;10;p1"/>
          <p:cNvSpPr/>
          <p:nvPr/>
        </p:nvSpPr>
        <p:spPr>
          <a:xfrm>
            <a:off x="830520" y="1170000"/>
            <a:ext cx="548280" cy="8784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379160" y="1170000"/>
            <a:ext cx="548280" cy="8784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61" name="Shape 61"/>
        <p:cNvGrpSpPr/>
        <p:nvPr/>
      </p:nvGrpSpPr>
      <p:grpSpPr>
        <a:xfrm>
          <a:off x="0" y="0"/>
          <a:ext cx="0" cy="0"/>
          <a:chOff x="0" y="0"/>
          <a:chExt cx="0" cy="0"/>
        </a:xfrm>
      </p:grpSpPr>
      <p:sp>
        <p:nvSpPr>
          <p:cNvPr id="62" name="Google Shape;62;p14"/>
          <p:cNvSpPr/>
          <p:nvPr/>
        </p:nvSpPr>
        <p:spPr>
          <a:xfrm>
            <a:off x="0" y="0"/>
            <a:ext cx="9143640" cy="4874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4" name="Google Shape;64;p14"/>
          <p:cNvSpPr/>
          <p:nvPr/>
        </p:nvSpPr>
        <p:spPr>
          <a:xfrm>
            <a:off x="347760" y="198324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1</a:t>
            </a:r>
            <a:endParaRPr b="0" i="0" sz="4800" u="none" cap="none" strike="noStrike">
              <a:latin typeface="Arial"/>
              <a:ea typeface="Arial"/>
              <a:cs typeface="Arial"/>
              <a:sym typeface="Arial"/>
            </a:endParaRPr>
          </a:p>
        </p:txBody>
      </p:sp>
      <p:sp>
        <p:nvSpPr>
          <p:cNvPr id="65" name="Google Shape;65;p14"/>
          <p:cNvSpPr/>
          <p:nvPr/>
        </p:nvSpPr>
        <p:spPr>
          <a:xfrm>
            <a:off x="347760" y="293796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3</a:t>
            </a:r>
            <a:endParaRPr b="0" i="0" sz="4800" u="none" cap="none" strike="noStrike">
              <a:latin typeface="Arial"/>
              <a:ea typeface="Arial"/>
              <a:cs typeface="Arial"/>
              <a:sym typeface="Arial"/>
            </a:endParaRPr>
          </a:p>
        </p:txBody>
      </p:sp>
      <p:sp>
        <p:nvSpPr>
          <p:cNvPr id="66" name="Google Shape;66;p14"/>
          <p:cNvSpPr/>
          <p:nvPr/>
        </p:nvSpPr>
        <p:spPr>
          <a:xfrm>
            <a:off x="4167000" y="198324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2</a:t>
            </a:r>
            <a:endParaRPr b="0" i="0" sz="4800" u="none" cap="none" strike="noStrike">
              <a:latin typeface="Arial"/>
              <a:ea typeface="Arial"/>
              <a:cs typeface="Arial"/>
              <a:sym typeface="Arial"/>
            </a:endParaRPr>
          </a:p>
        </p:txBody>
      </p:sp>
      <p:sp>
        <p:nvSpPr>
          <p:cNvPr id="67" name="Google Shape;67;p14"/>
          <p:cNvSpPr/>
          <p:nvPr/>
        </p:nvSpPr>
        <p:spPr>
          <a:xfrm>
            <a:off x="4167000" y="293796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4</a:t>
            </a:r>
            <a:endParaRPr b="0" i="0" sz="4800" u="none" cap="none" strike="noStrike">
              <a:latin typeface="Arial"/>
              <a:ea typeface="Arial"/>
              <a:cs typeface="Arial"/>
              <a:sym typeface="Arial"/>
            </a:endParaRPr>
          </a:p>
        </p:txBody>
      </p:sp>
      <p:sp>
        <p:nvSpPr>
          <p:cNvPr id="68" name="Google Shape;68;p14"/>
          <p:cNvSpPr/>
          <p:nvPr/>
        </p:nvSpPr>
        <p:spPr>
          <a:xfrm>
            <a:off x="1414440" y="198324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69" name="Google Shape;69;p14"/>
          <p:cNvSpPr/>
          <p:nvPr/>
        </p:nvSpPr>
        <p:spPr>
          <a:xfrm>
            <a:off x="1414440" y="293796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70" name="Google Shape;70;p14"/>
          <p:cNvSpPr/>
          <p:nvPr/>
        </p:nvSpPr>
        <p:spPr>
          <a:xfrm>
            <a:off x="5233680" y="198324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71" name="Google Shape;71;p14"/>
          <p:cNvSpPr/>
          <p:nvPr/>
        </p:nvSpPr>
        <p:spPr>
          <a:xfrm>
            <a:off x="5233680" y="293796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72" name="Google Shape;72;p14"/>
          <p:cNvSpPr txBox="1"/>
          <p:nvPr>
            <p:ph type="title"/>
          </p:nvPr>
        </p:nvSpPr>
        <p:spPr>
          <a:xfrm>
            <a:off x="727560" y="861840"/>
            <a:ext cx="7688520" cy="534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14"/>
          <p:cNvSpPr/>
          <p:nvPr/>
        </p:nvSpPr>
        <p:spPr>
          <a:xfrm flipH="1" rot="10800000">
            <a:off x="827280" y="780120"/>
            <a:ext cx="372600" cy="4572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10800000">
            <a:off x="1200240" y="780120"/>
            <a:ext cx="372600" cy="4572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4"/>
          <p:cNvPicPr preferRelativeResize="0"/>
          <p:nvPr/>
        </p:nvPicPr>
        <p:blipFill rotWithShape="1">
          <a:blip r:embed="rId1">
            <a:alphaModFix/>
          </a:blip>
          <a:srcRect b="0" l="0" r="0" t="0"/>
          <a:stretch/>
        </p:blipFill>
        <p:spPr>
          <a:xfrm>
            <a:off x="7922520" y="2408040"/>
            <a:ext cx="1775880" cy="1656360"/>
          </a:xfrm>
          <a:prstGeom prst="rect">
            <a:avLst/>
          </a:prstGeom>
          <a:noFill/>
          <a:ln>
            <a:noFill/>
          </a:ln>
        </p:spPr>
      </p:pic>
      <p:sp>
        <p:nvSpPr>
          <p:cNvPr id="76" name="Google Shape;76;p14"/>
          <p:cNvSpPr/>
          <p:nvPr/>
        </p:nvSpPr>
        <p:spPr>
          <a:xfrm>
            <a:off x="347760" y="387540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5</a:t>
            </a:r>
            <a:endParaRPr b="0" i="0" sz="4800" u="none" cap="none" strike="noStrike">
              <a:latin typeface="Arial"/>
              <a:ea typeface="Arial"/>
              <a:cs typeface="Arial"/>
              <a:sym typeface="Arial"/>
            </a:endParaRPr>
          </a:p>
        </p:txBody>
      </p:sp>
      <p:sp>
        <p:nvSpPr>
          <p:cNvPr id="77" name="Google Shape;77;p14"/>
          <p:cNvSpPr/>
          <p:nvPr/>
        </p:nvSpPr>
        <p:spPr>
          <a:xfrm>
            <a:off x="4167000" y="387540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6</a:t>
            </a:r>
            <a:endParaRPr b="0" i="0" sz="4800" u="none" cap="none" strike="noStrike">
              <a:latin typeface="Arial"/>
              <a:ea typeface="Arial"/>
              <a:cs typeface="Arial"/>
              <a:sym typeface="Arial"/>
            </a:endParaRPr>
          </a:p>
        </p:txBody>
      </p:sp>
      <p:sp>
        <p:nvSpPr>
          <p:cNvPr id="78" name="Google Shape;78;p14"/>
          <p:cNvSpPr/>
          <p:nvPr/>
        </p:nvSpPr>
        <p:spPr>
          <a:xfrm>
            <a:off x="1414440" y="387540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79" name="Google Shape;79;p14"/>
          <p:cNvSpPr/>
          <p:nvPr/>
        </p:nvSpPr>
        <p:spPr>
          <a:xfrm>
            <a:off x="5233680" y="387540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80" name="Google Shape;80;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0"/>
            <a:ext cx="9143640" cy="487440"/>
          </a:xfrm>
          <a:prstGeom prst="rect">
            <a:avLst/>
          </a:prstGeom>
          <a:solidFill>
            <a:srgbClr val="E9ED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title"/>
          </p:nvPr>
        </p:nvSpPr>
        <p:spPr>
          <a:xfrm>
            <a:off x="727560" y="861840"/>
            <a:ext cx="7688520" cy="534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2" name="Google Shape;132;p27"/>
          <p:cNvSpPr txBox="1"/>
          <p:nvPr>
            <p:ph idx="1" type="body"/>
          </p:nvPr>
        </p:nvSpPr>
        <p:spPr>
          <a:xfrm>
            <a:off x="727560" y="1622160"/>
            <a:ext cx="7688520" cy="2260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3" name="Google Shape;133;p27"/>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34" name="Google Shape;134;p27"/>
          <p:cNvSpPr/>
          <p:nvPr/>
        </p:nvSpPr>
        <p:spPr>
          <a:xfrm>
            <a:off x="0" y="4129920"/>
            <a:ext cx="1326960" cy="10134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7"/>
          <p:cNvPicPr preferRelativeResize="0"/>
          <p:nvPr/>
        </p:nvPicPr>
        <p:blipFill rotWithShape="1">
          <a:blip r:embed="rId1">
            <a:alphaModFix/>
          </a:blip>
          <a:srcRect b="16522" l="7087" r="9620" t="14915"/>
          <a:stretch/>
        </p:blipFill>
        <p:spPr>
          <a:xfrm>
            <a:off x="99720" y="4626360"/>
            <a:ext cx="505440" cy="487440"/>
          </a:xfrm>
          <a:prstGeom prst="rect">
            <a:avLst/>
          </a:prstGeom>
          <a:noFill/>
          <a:ln>
            <a:noFill/>
          </a:ln>
        </p:spPr>
      </p:pic>
      <p:sp>
        <p:nvSpPr>
          <p:cNvPr id="136" name="Google Shape;136;p27"/>
          <p:cNvSpPr/>
          <p:nvPr/>
        </p:nvSpPr>
        <p:spPr>
          <a:xfrm flipH="1" rot="10800000">
            <a:off x="827280" y="780120"/>
            <a:ext cx="372600" cy="4572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flipH="1" rot="10800000">
            <a:off x="1200240" y="780120"/>
            <a:ext cx="372600" cy="4572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0" Type="http://schemas.openxmlformats.org/officeDocument/2006/relationships/image" Target="../media/image29.png"/><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25.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40"/>
          <p:cNvSpPr txBox="1"/>
          <p:nvPr/>
        </p:nvSpPr>
        <p:spPr>
          <a:xfrm>
            <a:off x="729360" y="1322280"/>
            <a:ext cx="7687800" cy="16642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500">
                <a:solidFill>
                  <a:srgbClr val="1A1A1A"/>
                </a:solidFill>
                <a:latin typeface="Catamaran"/>
                <a:ea typeface="Catamaran"/>
                <a:cs typeface="Catamaran"/>
                <a:sym typeface="Catamaran"/>
              </a:rPr>
              <a:t>XGNNs: Model-level Explanation of Graph Neural Networks with RL through Graph Generation</a:t>
            </a:r>
            <a:endParaRPr b="1" sz="2500">
              <a:solidFill>
                <a:srgbClr val="1A1A1A"/>
              </a:solidFill>
              <a:latin typeface="Catamaran"/>
              <a:ea typeface="Catamaran"/>
              <a:cs typeface="Catamaran"/>
              <a:sym typeface="Catamaran"/>
            </a:endParaRPr>
          </a:p>
        </p:txBody>
      </p:sp>
      <p:sp>
        <p:nvSpPr>
          <p:cNvPr id="191" name="Google Shape;191;p40"/>
          <p:cNvSpPr txBox="1"/>
          <p:nvPr/>
        </p:nvSpPr>
        <p:spPr>
          <a:xfrm>
            <a:off x="729720" y="3173040"/>
            <a:ext cx="7687800" cy="821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rgbClr val="595959"/>
                </a:solidFill>
                <a:latin typeface="Catamaran"/>
                <a:ea typeface="Catamaran"/>
                <a:cs typeface="Catamaran"/>
                <a:sym typeface="Catamaran"/>
              </a:rPr>
              <a:t>Francesco Danese - 1926188</a:t>
            </a:r>
            <a:endParaRPr sz="1600">
              <a:solidFill>
                <a:srgbClr val="595959"/>
              </a:solidFill>
              <a:latin typeface="Catamaran"/>
              <a:ea typeface="Catamaran"/>
              <a:cs typeface="Catamaran"/>
              <a:sym typeface="Catamaran"/>
            </a:endParaRPr>
          </a:p>
          <a:p>
            <a:pPr indent="0" lvl="0" marL="0" rtl="0" algn="l">
              <a:spcBef>
                <a:spcPts val="0"/>
              </a:spcBef>
              <a:spcAft>
                <a:spcPts val="0"/>
              </a:spcAft>
              <a:buClr>
                <a:schemeClr val="dk1"/>
              </a:buClr>
              <a:buFont typeface="Arial"/>
              <a:buNone/>
            </a:pPr>
            <a:r>
              <a:rPr lang="en-US" sz="1600">
                <a:solidFill>
                  <a:srgbClr val="595959"/>
                </a:solidFill>
                <a:latin typeface="Catamaran"/>
                <a:ea typeface="Catamaran"/>
                <a:cs typeface="Catamaran"/>
                <a:sym typeface="Catamaran"/>
              </a:rPr>
              <a:t>Alessio Borgi - 1952442</a:t>
            </a:r>
            <a:endParaRPr sz="1600">
              <a:solidFill>
                <a:schemeClr val="dk1"/>
              </a:solidFill>
            </a:endParaRPr>
          </a:p>
          <a:p>
            <a:pPr indent="0" lvl="0" marL="0" rtl="0" algn="l">
              <a:spcBef>
                <a:spcPts val="0"/>
              </a:spcBef>
              <a:spcAft>
                <a:spcPts val="0"/>
              </a:spcAft>
              <a:buClr>
                <a:schemeClr val="dk1"/>
              </a:buClr>
              <a:buFont typeface="Arial"/>
              <a:buNone/>
            </a:pPr>
            <a:r>
              <a:rPr lang="en-US" sz="1600">
                <a:solidFill>
                  <a:srgbClr val="595959"/>
                </a:solidFill>
                <a:latin typeface="Catamaran"/>
                <a:ea typeface="Catamaran"/>
                <a:cs typeface="Catamaran"/>
                <a:sym typeface="Catamaran"/>
              </a:rPr>
              <a:t> </a:t>
            </a:r>
            <a:endParaRPr sz="1600">
              <a:solidFill>
                <a:schemeClr val="dk1"/>
              </a:solidFill>
            </a:endParaRPr>
          </a:p>
          <a:p>
            <a:pPr indent="0" lvl="0" marL="0" rtl="0" algn="l">
              <a:spcBef>
                <a:spcPts val="0"/>
              </a:spcBef>
              <a:spcAft>
                <a:spcPts val="0"/>
              </a:spcAft>
              <a:buClr>
                <a:schemeClr val="dk1"/>
              </a:buClr>
              <a:buFont typeface="Arial"/>
              <a:buNone/>
            </a:pPr>
            <a:r>
              <a:rPr lang="en-US" sz="1200">
                <a:solidFill>
                  <a:srgbClr val="595959"/>
                </a:solidFill>
                <a:latin typeface="Catamaran"/>
                <a:ea typeface="Catamaran"/>
                <a:cs typeface="Catamaran"/>
                <a:sym typeface="Catamaran"/>
              </a:rPr>
              <a:t>Reinforcement Learning </a:t>
            </a:r>
            <a:endParaRPr sz="1200">
              <a:solidFill>
                <a:srgbClr val="595959"/>
              </a:solidFill>
              <a:latin typeface="Catamaran"/>
              <a:ea typeface="Catamaran"/>
              <a:cs typeface="Catamaran"/>
              <a:sym typeface="Catamaran"/>
            </a:endParaRPr>
          </a:p>
          <a:p>
            <a:pPr indent="0" lvl="0" marL="0" rtl="0" algn="l">
              <a:spcBef>
                <a:spcPts val="0"/>
              </a:spcBef>
              <a:spcAft>
                <a:spcPts val="0"/>
              </a:spcAft>
              <a:buClr>
                <a:schemeClr val="dk1"/>
              </a:buClr>
              <a:buFont typeface="Arial"/>
              <a:buNone/>
            </a:pPr>
            <a:r>
              <a:rPr lang="en-US" sz="1200">
                <a:solidFill>
                  <a:srgbClr val="595959"/>
                </a:solidFill>
                <a:latin typeface="Catamaran"/>
                <a:ea typeface="Catamaran"/>
                <a:cs typeface="Catamaran"/>
                <a:sym typeface="Catamaran"/>
              </a:rPr>
              <a:t>Professors: R. Capobianco, F. Di Valerio</a:t>
            </a:r>
            <a:endParaRPr sz="1200">
              <a:solidFill>
                <a:srgbClr val="595959"/>
              </a:solidFill>
              <a:latin typeface="Catamaran"/>
              <a:ea typeface="Catamaran"/>
              <a:cs typeface="Catamaran"/>
              <a:sym typeface="Catamaran"/>
            </a:endParaRPr>
          </a:p>
          <a:p>
            <a:pPr indent="0" lvl="0" marL="0" rtl="0" algn="l">
              <a:spcBef>
                <a:spcPts val="0"/>
              </a:spcBef>
              <a:spcAft>
                <a:spcPts val="0"/>
              </a:spcAft>
              <a:buClr>
                <a:schemeClr val="dk1"/>
              </a:buClr>
              <a:buFont typeface="Arial"/>
              <a:buNone/>
            </a:pPr>
            <a:r>
              <a:rPr lang="en-US" sz="1200">
                <a:solidFill>
                  <a:srgbClr val="595959"/>
                </a:solidFill>
                <a:latin typeface="Catamaran"/>
                <a:ea typeface="Catamaran"/>
                <a:cs typeface="Catamaran"/>
                <a:sym typeface="Catamaran"/>
              </a:rPr>
              <a:t>Sapienza University of Rome</a:t>
            </a:r>
            <a:endParaRPr sz="1200">
              <a:solidFill>
                <a:schemeClr val="dk1"/>
              </a:solidFill>
            </a:endParaRPr>
          </a:p>
          <a:p>
            <a:pPr indent="0" lvl="0" marL="0" marR="0" rtl="0" algn="l">
              <a:lnSpc>
                <a:spcPct val="100000"/>
              </a:lnSpc>
              <a:spcBef>
                <a:spcPts val="0"/>
              </a:spcBef>
              <a:spcAft>
                <a:spcPts val="0"/>
              </a:spcAft>
              <a:buNone/>
            </a:pPr>
            <a:r>
              <a:t/>
            </a:r>
            <a:endParaRPr sz="1600">
              <a:solidFill>
                <a:srgbClr val="595959"/>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192" name="Google Shape;192;p40"/>
          <p:cNvSpPr txBox="1"/>
          <p:nvPr/>
        </p:nvSpPr>
        <p:spPr>
          <a:xfrm>
            <a:off x="4852350" y="2143125"/>
            <a:ext cx="431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rtl="0" algn="l">
              <a:spcBef>
                <a:spcPts val="0"/>
              </a:spcBef>
              <a:spcAft>
                <a:spcPts val="0"/>
              </a:spcAft>
              <a:buClr>
                <a:schemeClr val="dk1"/>
              </a:buClr>
              <a:buFont typeface="Arial"/>
              <a:buNone/>
            </a:pPr>
            <a:r>
              <a:t/>
            </a:r>
            <a:endParaRPr b="1" sz="2000">
              <a:solidFill>
                <a:srgbClr val="1A1A1A"/>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2600">
              <a:solidFill>
                <a:srgbClr val="1A1A1A"/>
              </a:solidFill>
              <a:latin typeface="Catamaran"/>
              <a:ea typeface="Catamaran"/>
              <a:cs typeface="Catamaran"/>
              <a:sym typeface="Catamaran"/>
            </a:endParaRPr>
          </a:p>
        </p:txBody>
      </p:sp>
      <p:sp>
        <p:nvSpPr>
          <p:cNvPr id="291" name="Google Shape;291;p49"/>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292" name="Google Shape;292;p49"/>
          <p:cNvGrpSpPr/>
          <p:nvPr/>
        </p:nvGrpSpPr>
        <p:grpSpPr>
          <a:xfrm>
            <a:off x="1347549" y="1721625"/>
            <a:ext cx="5988701" cy="2553243"/>
            <a:chOff x="1577649" y="1805750"/>
            <a:chExt cx="5988701" cy="2553243"/>
          </a:xfrm>
        </p:grpSpPr>
        <p:pic>
          <p:nvPicPr>
            <p:cNvPr id="293" name="Google Shape;293;p49"/>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294" name="Google Shape;294;p49"/>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295" name="Google Shape;295;p49"/>
          <p:cNvSpPr/>
          <p:nvPr/>
        </p:nvSpPr>
        <p:spPr>
          <a:xfrm>
            <a:off x="5341875" y="1634350"/>
            <a:ext cx="20496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49"/>
          <p:cNvSpPr/>
          <p:nvPr/>
        </p:nvSpPr>
        <p:spPr>
          <a:xfrm>
            <a:off x="3716425" y="1636250"/>
            <a:ext cx="16254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7" name="Google Shape;297;p49"/>
          <p:cNvCxnSpPr/>
          <p:nvPr/>
        </p:nvCxnSpPr>
        <p:spPr>
          <a:xfrm>
            <a:off x="1839300" y="1915950"/>
            <a:ext cx="700800" cy="394200"/>
          </a:xfrm>
          <a:prstGeom prst="straightConnector1">
            <a:avLst/>
          </a:prstGeom>
          <a:noFill/>
          <a:ln cap="flat" cmpd="sng" w="38100">
            <a:solidFill>
              <a:srgbClr val="990000"/>
            </a:solidFill>
            <a:prstDash val="solid"/>
            <a:round/>
            <a:headEnd len="med" w="med" type="none"/>
            <a:tailEnd len="med" w="med" type="triangle"/>
          </a:ln>
        </p:spPr>
      </p:cxnSp>
      <p:sp>
        <p:nvSpPr>
          <p:cNvPr id="298" name="Google Shape;298;p49"/>
          <p:cNvSpPr txBox="1"/>
          <p:nvPr/>
        </p:nvSpPr>
        <p:spPr>
          <a:xfrm>
            <a:off x="0" y="1433425"/>
            <a:ext cx="1839300" cy="108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500">
                <a:solidFill>
                  <a:srgbClr val="595959"/>
                </a:solidFill>
                <a:latin typeface="Catamaran"/>
                <a:ea typeface="Catamaran"/>
                <a:cs typeface="Catamaran"/>
                <a:sym typeface="Catamaran"/>
              </a:rPr>
              <a:t>Given a set of graphs that are predicted to belong to the 3° class.</a:t>
            </a:r>
            <a:endParaRPr sz="1500">
              <a:solidFill>
                <a:srgbClr val="595959"/>
              </a:solidFill>
              <a:latin typeface="Catamaran"/>
              <a:ea typeface="Catamaran"/>
              <a:cs typeface="Catamaran"/>
              <a:sym typeface="Catamaran"/>
            </a:endParaRPr>
          </a:p>
        </p:txBody>
      </p:sp>
      <p:sp>
        <p:nvSpPr>
          <p:cNvPr id="299" name="Google Shape;299;p49"/>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rtl="0" algn="l">
              <a:spcBef>
                <a:spcPts val="0"/>
              </a:spcBef>
              <a:spcAft>
                <a:spcPts val="0"/>
              </a:spcAft>
              <a:buClr>
                <a:schemeClr val="dk1"/>
              </a:buClr>
              <a:buFont typeface="Arial"/>
              <a:buNone/>
            </a:pPr>
            <a:r>
              <a:t/>
            </a:r>
            <a:endParaRPr b="1" sz="2000">
              <a:solidFill>
                <a:srgbClr val="1A1A1A"/>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2600">
              <a:solidFill>
                <a:srgbClr val="1A1A1A"/>
              </a:solidFill>
              <a:latin typeface="Catamaran"/>
              <a:ea typeface="Catamaran"/>
              <a:cs typeface="Catamaran"/>
              <a:sym typeface="Catamaran"/>
            </a:endParaRPr>
          </a:p>
        </p:txBody>
      </p:sp>
      <p:sp>
        <p:nvSpPr>
          <p:cNvPr id="305" name="Google Shape;305;p50"/>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306" name="Google Shape;306;p50"/>
          <p:cNvGrpSpPr/>
          <p:nvPr/>
        </p:nvGrpSpPr>
        <p:grpSpPr>
          <a:xfrm>
            <a:off x="1347549" y="1721625"/>
            <a:ext cx="5988701" cy="2553243"/>
            <a:chOff x="1577649" y="1805750"/>
            <a:chExt cx="5988701" cy="2553243"/>
          </a:xfrm>
        </p:grpSpPr>
        <p:pic>
          <p:nvPicPr>
            <p:cNvPr id="307" name="Google Shape;307;p50"/>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308" name="Google Shape;308;p50"/>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309" name="Google Shape;309;p50"/>
          <p:cNvSpPr/>
          <p:nvPr/>
        </p:nvSpPr>
        <p:spPr>
          <a:xfrm>
            <a:off x="5341875" y="1634350"/>
            <a:ext cx="20496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50"/>
          <p:cNvSpPr/>
          <p:nvPr/>
        </p:nvSpPr>
        <p:spPr>
          <a:xfrm>
            <a:off x="3716425" y="1636250"/>
            <a:ext cx="16254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1" name="Google Shape;311;p50"/>
          <p:cNvCxnSpPr/>
          <p:nvPr/>
        </p:nvCxnSpPr>
        <p:spPr>
          <a:xfrm>
            <a:off x="1839300" y="1915950"/>
            <a:ext cx="700800" cy="394200"/>
          </a:xfrm>
          <a:prstGeom prst="straightConnector1">
            <a:avLst/>
          </a:prstGeom>
          <a:noFill/>
          <a:ln cap="flat" cmpd="sng" w="38100">
            <a:solidFill>
              <a:srgbClr val="990000"/>
            </a:solidFill>
            <a:prstDash val="solid"/>
            <a:round/>
            <a:headEnd len="med" w="med" type="none"/>
            <a:tailEnd len="med" w="med" type="triangle"/>
          </a:ln>
        </p:spPr>
      </p:cxnSp>
      <p:sp>
        <p:nvSpPr>
          <p:cNvPr id="312" name="Google Shape;312;p50"/>
          <p:cNvSpPr txBox="1"/>
          <p:nvPr/>
        </p:nvSpPr>
        <p:spPr>
          <a:xfrm>
            <a:off x="0" y="1433425"/>
            <a:ext cx="1839300" cy="108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500">
                <a:solidFill>
                  <a:srgbClr val="595959"/>
                </a:solidFill>
                <a:latin typeface="Catamaran"/>
                <a:ea typeface="Catamaran"/>
                <a:cs typeface="Catamaran"/>
                <a:sym typeface="Catamaran"/>
              </a:rPr>
              <a:t>Given a set of graphs that are predicted to belong to the 3° class.</a:t>
            </a:r>
            <a:endParaRPr sz="1500">
              <a:solidFill>
                <a:srgbClr val="595959"/>
              </a:solidFill>
              <a:latin typeface="Catamaran"/>
              <a:ea typeface="Catamaran"/>
              <a:cs typeface="Catamaran"/>
              <a:sym typeface="Catamaran"/>
            </a:endParaRPr>
          </a:p>
        </p:txBody>
      </p:sp>
      <p:sp>
        <p:nvSpPr>
          <p:cNvPr id="313" name="Google Shape;313;p50"/>
          <p:cNvSpPr txBox="1"/>
          <p:nvPr/>
        </p:nvSpPr>
        <p:spPr>
          <a:xfrm>
            <a:off x="0" y="3552300"/>
            <a:ext cx="1625400" cy="108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US" sz="1500">
                <a:solidFill>
                  <a:srgbClr val="595959"/>
                </a:solidFill>
                <a:latin typeface="Catamaran"/>
                <a:ea typeface="Catamaran"/>
                <a:cs typeface="Catamaran"/>
                <a:sym typeface="Catamaran"/>
              </a:rPr>
              <a:t>Individuate </a:t>
            </a:r>
            <a:endParaRPr sz="1500">
              <a:solidFill>
                <a:srgbClr val="595959"/>
              </a:solidFill>
              <a:latin typeface="Catamaran"/>
              <a:ea typeface="Catamaran"/>
              <a:cs typeface="Catamaran"/>
              <a:sym typeface="Catamaran"/>
            </a:endParaRPr>
          </a:p>
          <a:p>
            <a:pPr indent="0" lvl="0" marL="0" marR="0" rtl="0" algn="just">
              <a:lnSpc>
                <a:spcPct val="100000"/>
              </a:lnSpc>
              <a:spcBef>
                <a:spcPts val="0"/>
              </a:spcBef>
              <a:spcAft>
                <a:spcPts val="0"/>
              </a:spcAft>
              <a:buNone/>
            </a:pPr>
            <a:r>
              <a:rPr lang="en-US" sz="1500">
                <a:solidFill>
                  <a:srgbClr val="595959"/>
                </a:solidFill>
                <a:latin typeface="Catamaran"/>
                <a:ea typeface="Catamaran"/>
                <a:cs typeface="Catamaran"/>
                <a:sym typeface="Catamaran"/>
              </a:rPr>
              <a:t>graph motif </a:t>
            </a:r>
            <a:endParaRPr sz="1500">
              <a:solidFill>
                <a:srgbClr val="595959"/>
              </a:solidFill>
              <a:latin typeface="Catamaran"/>
              <a:ea typeface="Catamaran"/>
              <a:cs typeface="Catamaran"/>
              <a:sym typeface="Catamaran"/>
            </a:endParaRPr>
          </a:p>
        </p:txBody>
      </p:sp>
      <p:cxnSp>
        <p:nvCxnSpPr>
          <p:cNvPr id="314" name="Google Shape;314;p50"/>
          <p:cNvCxnSpPr/>
          <p:nvPr/>
        </p:nvCxnSpPr>
        <p:spPr>
          <a:xfrm flipH="1" rot="10800000">
            <a:off x="1051025" y="3308550"/>
            <a:ext cx="448200" cy="446700"/>
          </a:xfrm>
          <a:prstGeom prst="straightConnector1">
            <a:avLst/>
          </a:prstGeom>
          <a:noFill/>
          <a:ln cap="flat" cmpd="sng" w="38100">
            <a:solidFill>
              <a:srgbClr val="990000"/>
            </a:solidFill>
            <a:prstDash val="solid"/>
            <a:round/>
            <a:headEnd len="med" w="med" type="none"/>
            <a:tailEnd len="med" w="med" type="triangle"/>
          </a:ln>
        </p:spPr>
      </p:cxnSp>
      <p:sp>
        <p:nvSpPr>
          <p:cNvPr id="315" name="Google Shape;315;p50"/>
          <p:cNvSpPr txBox="1"/>
          <p:nvPr/>
        </p:nvSpPr>
        <p:spPr>
          <a:xfrm>
            <a:off x="853975" y="4335525"/>
            <a:ext cx="54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316" name="Google Shape;316;p50"/>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rtl="0" algn="l">
              <a:spcBef>
                <a:spcPts val="0"/>
              </a:spcBef>
              <a:spcAft>
                <a:spcPts val="0"/>
              </a:spcAft>
              <a:buClr>
                <a:schemeClr val="dk1"/>
              </a:buClr>
              <a:buFont typeface="Arial"/>
              <a:buNone/>
            </a:pPr>
            <a:r>
              <a:t/>
            </a:r>
            <a:endParaRPr b="1" sz="2000">
              <a:solidFill>
                <a:srgbClr val="1A1A1A"/>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2600">
              <a:solidFill>
                <a:srgbClr val="1A1A1A"/>
              </a:solidFill>
              <a:latin typeface="Catamaran"/>
              <a:ea typeface="Catamaran"/>
              <a:cs typeface="Catamaran"/>
              <a:sym typeface="Catamaran"/>
            </a:endParaRPr>
          </a:p>
        </p:txBody>
      </p:sp>
      <p:sp>
        <p:nvSpPr>
          <p:cNvPr id="322" name="Google Shape;322;p51"/>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323" name="Google Shape;323;p51"/>
          <p:cNvGrpSpPr/>
          <p:nvPr/>
        </p:nvGrpSpPr>
        <p:grpSpPr>
          <a:xfrm>
            <a:off x="1347549" y="1721625"/>
            <a:ext cx="5988701" cy="2553243"/>
            <a:chOff x="1577649" y="1805750"/>
            <a:chExt cx="5988701" cy="2553243"/>
          </a:xfrm>
        </p:grpSpPr>
        <p:pic>
          <p:nvPicPr>
            <p:cNvPr id="324" name="Google Shape;324;p51"/>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325" name="Google Shape;325;p51"/>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326" name="Google Shape;326;p51"/>
          <p:cNvSpPr/>
          <p:nvPr/>
        </p:nvSpPr>
        <p:spPr>
          <a:xfrm>
            <a:off x="6174825" y="1634350"/>
            <a:ext cx="12168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51"/>
          <p:cNvSpPr/>
          <p:nvPr/>
        </p:nvSpPr>
        <p:spPr>
          <a:xfrm>
            <a:off x="1343425" y="1634350"/>
            <a:ext cx="23025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51"/>
          <p:cNvSpPr/>
          <p:nvPr/>
        </p:nvSpPr>
        <p:spPr>
          <a:xfrm>
            <a:off x="3645925" y="1636200"/>
            <a:ext cx="2529000" cy="11772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9" name="Google Shape;329;p51"/>
          <p:cNvCxnSpPr/>
          <p:nvPr/>
        </p:nvCxnSpPr>
        <p:spPr>
          <a:xfrm rot="10800000">
            <a:off x="5413200" y="3984750"/>
            <a:ext cx="687000" cy="391500"/>
          </a:xfrm>
          <a:prstGeom prst="straightConnector1">
            <a:avLst/>
          </a:prstGeom>
          <a:noFill/>
          <a:ln cap="flat" cmpd="sng" w="38100">
            <a:solidFill>
              <a:srgbClr val="990000"/>
            </a:solidFill>
            <a:prstDash val="solid"/>
            <a:round/>
            <a:headEnd len="med" w="med" type="none"/>
            <a:tailEnd len="med" w="med" type="triangle"/>
          </a:ln>
        </p:spPr>
      </p:cxnSp>
      <p:sp>
        <p:nvSpPr>
          <p:cNvPr id="330" name="Google Shape;330;p51"/>
          <p:cNvSpPr txBox="1"/>
          <p:nvPr/>
        </p:nvSpPr>
        <p:spPr>
          <a:xfrm>
            <a:off x="5825300" y="4302538"/>
            <a:ext cx="2003400" cy="4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500">
                <a:solidFill>
                  <a:srgbClr val="595959"/>
                </a:solidFill>
                <a:latin typeface="Catamaran"/>
                <a:ea typeface="Catamaran"/>
                <a:cs typeface="Catamaran"/>
                <a:sym typeface="Catamaran"/>
              </a:rPr>
              <a:t>Step-By-Step graph motif generation</a:t>
            </a:r>
            <a:endParaRPr sz="1500">
              <a:solidFill>
                <a:srgbClr val="595959"/>
              </a:solidFill>
              <a:latin typeface="Catamaran"/>
              <a:ea typeface="Catamaran"/>
              <a:cs typeface="Catamaran"/>
              <a:sym typeface="Catamaran"/>
            </a:endParaRPr>
          </a:p>
        </p:txBody>
      </p:sp>
      <p:sp>
        <p:nvSpPr>
          <p:cNvPr id="331" name="Google Shape;331;p51"/>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cxnSp>
        <p:nvCxnSpPr>
          <p:cNvPr id="332" name="Google Shape;332;p51"/>
          <p:cNvCxnSpPr>
            <a:endCxn id="324" idx="2"/>
          </p:cNvCxnSpPr>
          <p:nvPr/>
        </p:nvCxnSpPr>
        <p:spPr>
          <a:xfrm flipH="1" rot="10800000">
            <a:off x="3770100" y="4274868"/>
            <a:ext cx="571800" cy="186600"/>
          </a:xfrm>
          <a:prstGeom prst="straightConnector1">
            <a:avLst/>
          </a:prstGeom>
          <a:noFill/>
          <a:ln cap="flat" cmpd="sng" w="38100">
            <a:solidFill>
              <a:srgbClr val="990000"/>
            </a:solidFill>
            <a:prstDash val="solid"/>
            <a:round/>
            <a:headEnd len="med" w="med" type="none"/>
            <a:tailEnd len="med" w="med" type="triangle"/>
          </a:ln>
        </p:spPr>
      </p:cxnSp>
      <p:sp>
        <p:nvSpPr>
          <p:cNvPr id="333" name="Google Shape;333;p51"/>
          <p:cNvSpPr txBox="1"/>
          <p:nvPr/>
        </p:nvSpPr>
        <p:spPr>
          <a:xfrm>
            <a:off x="2348950" y="4414150"/>
            <a:ext cx="2112600" cy="4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1500">
              <a:solidFill>
                <a:srgbClr val="595959"/>
              </a:solidFill>
              <a:latin typeface="Catamaran"/>
              <a:ea typeface="Catamaran"/>
              <a:cs typeface="Catamaran"/>
              <a:sym typeface="Catamaran"/>
            </a:endParaRPr>
          </a:p>
        </p:txBody>
      </p:sp>
      <p:pic>
        <p:nvPicPr>
          <p:cNvPr id="334" name="Google Shape;334;p51"/>
          <p:cNvPicPr preferRelativeResize="0"/>
          <p:nvPr/>
        </p:nvPicPr>
        <p:blipFill>
          <a:blip r:embed="rId4">
            <a:alphaModFix/>
          </a:blip>
          <a:stretch>
            <a:fillRect/>
          </a:stretch>
        </p:blipFill>
        <p:spPr>
          <a:xfrm>
            <a:off x="3163475" y="4486475"/>
            <a:ext cx="314284" cy="164988"/>
          </a:xfrm>
          <a:prstGeom prst="rect">
            <a:avLst/>
          </a:prstGeom>
          <a:noFill/>
          <a:ln>
            <a:noFill/>
          </a:ln>
        </p:spPr>
      </p:pic>
      <p:pic>
        <p:nvPicPr>
          <p:cNvPr id="335" name="Google Shape;335;p51"/>
          <p:cNvPicPr preferRelativeResize="0"/>
          <p:nvPr/>
        </p:nvPicPr>
        <p:blipFill>
          <a:blip r:embed="rId5">
            <a:alphaModFix/>
          </a:blip>
          <a:stretch>
            <a:fillRect/>
          </a:stretch>
        </p:blipFill>
        <p:spPr>
          <a:xfrm>
            <a:off x="3477750" y="4486475"/>
            <a:ext cx="318783" cy="186600"/>
          </a:xfrm>
          <a:prstGeom prst="rect">
            <a:avLst/>
          </a:prstGeom>
          <a:noFill/>
          <a:ln>
            <a:noFill/>
          </a:ln>
        </p:spPr>
      </p:pic>
      <p:pic>
        <p:nvPicPr>
          <p:cNvPr id="336" name="Google Shape;336;p51"/>
          <p:cNvPicPr preferRelativeResize="0"/>
          <p:nvPr/>
        </p:nvPicPr>
        <p:blipFill>
          <a:blip r:embed="rId6">
            <a:alphaModFix/>
          </a:blip>
          <a:stretch>
            <a:fillRect/>
          </a:stretch>
        </p:blipFill>
        <p:spPr>
          <a:xfrm>
            <a:off x="3796525" y="4486475"/>
            <a:ext cx="177714" cy="186600"/>
          </a:xfrm>
          <a:prstGeom prst="rect">
            <a:avLst/>
          </a:prstGeom>
          <a:noFill/>
          <a:ln>
            <a:noFill/>
          </a:ln>
        </p:spPr>
      </p:pic>
      <p:pic>
        <p:nvPicPr>
          <p:cNvPr id="337" name="Google Shape;337;p51"/>
          <p:cNvPicPr preferRelativeResize="0"/>
          <p:nvPr/>
        </p:nvPicPr>
        <p:blipFill>
          <a:blip r:embed="rId7">
            <a:alphaModFix/>
          </a:blip>
          <a:stretch>
            <a:fillRect/>
          </a:stretch>
        </p:blipFill>
        <p:spPr>
          <a:xfrm>
            <a:off x="3974250" y="4505900"/>
            <a:ext cx="62200" cy="147750"/>
          </a:xfrm>
          <a:prstGeom prst="rect">
            <a:avLst/>
          </a:prstGeom>
          <a:noFill/>
          <a:ln>
            <a:noFill/>
          </a:ln>
        </p:spPr>
      </p:pic>
      <p:sp>
        <p:nvSpPr>
          <p:cNvPr id="338" name="Google Shape;338;p51"/>
          <p:cNvSpPr txBox="1"/>
          <p:nvPr/>
        </p:nvSpPr>
        <p:spPr>
          <a:xfrm>
            <a:off x="5697025" y="754800"/>
            <a:ext cx="346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339" name="Google Shape;339;p51"/>
          <p:cNvSpPr txBox="1"/>
          <p:nvPr/>
        </p:nvSpPr>
        <p:spPr>
          <a:xfrm>
            <a:off x="4096800" y="4355363"/>
            <a:ext cx="2003400" cy="4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500">
                <a:solidFill>
                  <a:srgbClr val="595959"/>
                </a:solidFill>
                <a:latin typeface="Catamaran"/>
                <a:ea typeface="Catamaran"/>
                <a:cs typeface="Catamaran"/>
                <a:sym typeface="Catamaran"/>
              </a:rPr>
              <a:t>Partially generated graph at timestep t</a:t>
            </a:r>
            <a:endParaRPr sz="1500">
              <a:solidFill>
                <a:srgbClr val="595959"/>
              </a:solidFill>
              <a:latin typeface="Catamaran"/>
              <a:ea typeface="Catamaran"/>
              <a:cs typeface="Catamaran"/>
              <a:sym typeface="Catamaran"/>
            </a:endParaRPr>
          </a:p>
        </p:txBody>
      </p:sp>
      <p:cxnSp>
        <p:nvCxnSpPr>
          <p:cNvPr id="340" name="Google Shape;340;p51"/>
          <p:cNvCxnSpPr>
            <a:endCxn id="337" idx="1"/>
          </p:cNvCxnSpPr>
          <p:nvPr/>
        </p:nvCxnSpPr>
        <p:spPr>
          <a:xfrm rot="10800000">
            <a:off x="3974250" y="4579775"/>
            <a:ext cx="330600" cy="192000"/>
          </a:xfrm>
          <a:prstGeom prst="straightConnector1">
            <a:avLst/>
          </a:prstGeom>
          <a:noFill/>
          <a:ln cap="flat" cmpd="sng" w="38100">
            <a:solidFill>
              <a:srgbClr val="99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marR="0" rtl="0" algn="l">
              <a:lnSpc>
                <a:spcPct val="100000"/>
              </a:lnSpc>
              <a:spcBef>
                <a:spcPts val="0"/>
              </a:spcBef>
              <a:spcAft>
                <a:spcPts val="0"/>
              </a:spcAft>
              <a:buNone/>
            </a:pPr>
            <a:r>
              <a:t/>
            </a:r>
            <a:endParaRPr b="1" sz="2000">
              <a:solidFill>
                <a:srgbClr val="1A1A1A"/>
              </a:solidFill>
              <a:latin typeface="Catamaran"/>
              <a:ea typeface="Catamaran"/>
              <a:cs typeface="Catamaran"/>
              <a:sym typeface="Catamaran"/>
            </a:endParaRPr>
          </a:p>
        </p:txBody>
      </p:sp>
      <p:sp>
        <p:nvSpPr>
          <p:cNvPr id="346" name="Google Shape;346;p52"/>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347" name="Google Shape;347;p52"/>
          <p:cNvGrpSpPr/>
          <p:nvPr/>
        </p:nvGrpSpPr>
        <p:grpSpPr>
          <a:xfrm>
            <a:off x="1347549" y="1721625"/>
            <a:ext cx="5988701" cy="2553243"/>
            <a:chOff x="1577649" y="1805750"/>
            <a:chExt cx="5988701" cy="2553243"/>
          </a:xfrm>
        </p:grpSpPr>
        <p:pic>
          <p:nvPicPr>
            <p:cNvPr id="348" name="Google Shape;348;p52"/>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349" name="Google Shape;349;p52"/>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350" name="Google Shape;350;p52"/>
          <p:cNvSpPr/>
          <p:nvPr/>
        </p:nvSpPr>
        <p:spPr>
          <a:xfrm>
            <a:off x="1343425" y="1634350"/>
            <a:ext cx="23025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52"/>
          <p:cNvSpPr/>
          <p:nvPr/>
        </p:nvSpPr>
        <p:spPr>
          <a:xfrm>
            <a:off x="3645925" y="1636200"/>
            <a:ext cx="1767300" cy="11772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52"/>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
        <p:nvSpPr>
          <p:cNvPr id="353" name="Google Shape;353;p52"/>
          <p:cNvSpPr txBox="1"/>
          <p:nvPr/>
        </p:nvSpPr>
        <p:spPr>
          <a:xfrm>
            <a:off x="6346500" y="4414450"/>
            <a:ext cx="2595300" cy="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500">
                <a:solidFill>
                  <a:srgbClr val="595959"/>
                </a:solidFill>
                <a:latin typeface="Catamaran"/>
                <a:ea typeface="Catamaran"/>
                <a:cs typeface="Catamaran"/>
                <a:sym typeface="Catamaran"/>
              </a:rPr>
              <a:t>Rules violated -&gt;     Reward </a:t>
            </a:r>
            <a:endParaRPr sz="1500">
              <a:solidFill>
                <a:srgbClr val="595959"/>
              </a:solidFill>
              <a:latin typeface="Catamaran"/>
              <a:ea typeface="Catamaran"/>
              <a:cs typeface="Catamaran"/>
              <a:sym typeface="Catamaran"/>
            </a:endParaRPr>
          </a:p>
        </p:txBody>
      </p:sp>
      <p:sp>
        <p:nvSpPr>
          <p:cNvPr id="354" name="Google Shape;354;p52"/>
          <p:cNvSpPr/>
          <p:nvPr/>
        </p:nvSpPr>
        <p:spPr>
          <a:xfrm>
            <a:off x="7740500" y="4471450"/>
            <a:ext cx="189600" cy="3348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52"/>
          <p:cNvSpPr/>
          <p:nvPr/>
        </p:nvSpPr>
        <p:spPr>
          <a:xfrm>
            <a:off x="8517375" y="4471450"/>
            <a:ext cx="189600" cy="3348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6" name="Google Shape;356;p52"/>
          <p:cNvCxnSpPr/>
          <p:nvPr/>
        </p:nvCxnSpPr>
        <p:spPr>
          <a:xfrm>
            <a:off x="7066400" y="3059575"/>
            <a:ext cx="369300" cy="1335600"/>
          </a:xfrm>
          <a:prstGeom prst="straightConnector1">
            <a:avLst/>
          </a:prstGeom>
          <a:noFill/>
          <a:ln cap="flat" cmpd="sng" w="38100">
            <a:solidFill>
              <a:srgbClr val="990000"/>
            </a:solidFill>
            <a:prstDash val="solid"/>
            <a:round/>
            <a:headEnd len="med" w="med" type="none"/>
            <a:tailEnd len="med" w="med" type="triangle"/>
          </a:ln>
        </p:spPr>
      </p:cxnSp>
      <p:sp>
        <p:nvSpPr>
          <p:cNvPr id="357" name="Google Shape;357;p52"/>
          <p:cNvSpPr/>
          <p:nvPr/>
        </p:nvSpPr>
        <p:spPr>
          <a:xfrm>
            <a:off x="3645925" y="3135175"/>
            <a:ext cx="2444700" cy="12030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52"/>
          <p:cNvSpPr txBox="1"/>
          <p:nvPr/>
        </p:nvSpPr>
        <p:spPr>
          <a:xfrm>
            <a:off x="6262275" y="1196775"/>
            <a:ext cx="2444700" cy="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500">
                <a:solidFill>
                  <a:srgbClr val="595959"/>
                </a:solidFill>
                <a:latin typeface="Catamaran"/>
                <a:ea typeface="Catamaran"/>
                <a:cs typeface="Catamaran"/>
                <a:sym typeface="Catamaran"/>
              </a:rPr>
              <a:t>High prediction for chosen </a:t>
            </a:r>
            <a:endParaRPr sz="1500">
              <a:solidFill>
                <a:srgbClr val="595959"/>
              </a:solidFill>
              <a:latin typeface="Catamaran"/>
              <a:ea typeface="Catamaran"/>
              <a:cs typeface="Catamaran"/>
              <a:sym typeface="Catamaran"/>
            </a:endParaRPr>
          </a:p>
          <a:p>
            <a:pPr indent="0" lvl="0" marL="0" marR="0" rtl="0" algn="l">
              <a:lnSpc>
                <a:spcPct val="100000"/>
              </a:lnSpc>
              <a:spcBef>
                <a:spcPts val="0"/>
              </a:spcBef>
              <a:spcAft>
                <a:spcPts val="0"/>
              </a:spcAft>
              <a:buNone/>
            </a:pPr>
            <a:r>
              <a:rPr lang="en-US" sz="1500">
                <a:solidFill>
                  <a:srgbClr val="595959"/>
                </a:solidFill>
                <a:latin typeface="Catamaran"/>
                <a:ea typeface="Catamaran"/>
                <a:cs typeface="Catamaran"/>
                <a:sym typeface="Catamaran"/>
              </a:rPr>
              <a:t>class -&gt;      Reward  </a:t>
            </a:r>
            <a:endParaRPr sz="1500">
              <a:solidFill>
                <a:srgbClr val="595959"/>
              </a:solidFill>
              <a:latin typeface="Catamaran"/>
              <a:ea typeface="Catamaran"/>
              <a:cs typeface="Catamaran"/>
              <a:sym typeface="Catamaran"/>
            </a:endParaRPr>
          </a:p>
        </p:txBody>
      </p:sp>
      <p:sp>
        <p:nvSpPr>
          <p:cNvPr id="359" name="Google Shape;359;p52"/>
          <p:cNvSpPr/>
          <p:nvPr/>
        </p:nvSpPr>
        <p:spPr>
          <a:xfrm rot="10800000">
            <a:off x="7001500" y="1509300"/>
            <a:ext cx="148200" cy="2814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52"/>
          <p:cNvSpPr/>
          <p:nvPr/>
        </p:nvSpPr>
        <p:spPr>
          <a:xfrm rot="10800000">
            <a:off x="7782550" y="1509300"/>
            <a:ext cx="148200" cy="281400"/>
          </a:xfrm>
          <a:prstGeom prst="down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1" name="Google Shape;361;p52"/>
          <p:cNvCxnSpPr/>
          <p:nvPr/>
        </p:nvCxnSpPr>
        <p:spPr>
          <a:xfrm flipH="1" rot="10800000">
            <a:off x="5962650" y="1828725"/>
            <a:ext cx="705000" cy="428700"/>
          </a:xfrm>
          <a:prstGeom prst="straightConnector1">
            <a:avLst/>
          </a:prstGeom>
          <a:noFill/>
          <a:ln cap="flat" cmpd="sng" w="38100">
            <a:solidFill>
              <a:srgbClr val="99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nvSpPr>
        <p:spPr>
          <a:xfrm>
            <a:off x="727560" y="861840"/>
            <a:ext cx="7688520" cy="5349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4</a:t>
            </a:r>
            <a:r>
              <a:rPr b="1" lang="en-US" sz="2000">
                <a:solidFill>
                  <a:srgbClr val="1A1A1A"/>
                </a:solidFill>
                <a:latin typeface="Catamaran"/>
                <a:ea typeface="Catamaran"/>
                <a:cs typeface="Catamaran"/>
                <a:sym typeface="Catamaran"/>
              </a:rPr>
              <a:t>: MDP Definition</a:t>
            </a:r>
            <a:endParaRPr b="1" sz="2000">
              <a:solidFill>
                <a:schemeClr val="dk1"/>
              </a:solidFill>
            </a:endParaRPr>
          </a:p>
          <a:p>
            <a:pPr indent="0" lvl="0" marL="0" marR="0" rtl="0" algn="l">
              <a:lnSpc>
                <a:spcPct val="100000"/>
              </a:lnSpc>
              <a:spcBef>
                <a:spcPts val="0"/>
              </a:spcBef>
              <a:spcAft>
                <a:spcPts val="0"/>
              </a:spcAft>
              <a:buNone/>
            </a:pPr>
            <a:r>
              <a:t/>
            </a:r>
            <a:endParaRPr sz="2600"/>
          </a:p>
        </p:txBody>
      </p:sp>
      <p:sp>
        <p:nvSpPr>
          <p:cNvPr id="367" name="Google Shape;367;p53"/>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368" name="Google Shape;368;p53"/>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
        <p:nvSpPr>
          <p:cNvPr id="369" name="Google Shape;369;p53"/>
          <p:cNvSpPr txBox="1"/>
          <p:nvPr/>
        </p:nvSpPr>
        <p:spPr>
          <a:xfrm>
            <a:off x="485775" y="1724025"/>
            <a:ext cx="3600600" cy="10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State </a:t>
            </a:r>
            <a:endParaRPr sz="1800"/>
          </a:p>
          <a:p>
            <a:pPr indent="0" lvl="0" marL="0" rtl="0" algn="l">
              <a:spcBef>
                <a:spcPts val="0"/>
              </a:spcBef>
              <a:spcAft>
                <a:spcPts val="0"/>
              </a:spcAft>
              <a:buNone/>
            </a:pPr>
            <a:r>
              <a:rPr lang="en-US" sz="1800">
                <a:solidFill>
                  <a:srgbClr val="595959"/>
                </a:solidFill>
                <a:latin typeface="Catamaran"/>
                <a:ea typeface="Catamaran"/>
                <a:cs typeface="Catamaran"/>
                <a:sym typeface="Catamaran"/>
              </a:rPr>
              <a:t>The state at step</a:t>
            </a:r>
            <a:r>
              <a:rPr lang="en-US" sz="1800"/>
              <a:t> </a:t>
            </a:r>
            <a:r>
              <a:rPr b="1" i="1" lang="en-US" sz="1800"/>
              <a:t>t</a:t>
            </a:r>
            <a:r>
              <a:rPr lang="en-US" sz="1800"/>
              <a:t> </a:t>
            </a:r>
            <a:r>
              <a:rPr lang="en-US" sz="1800">
                <a:solidFill>
                  <a:srgbClr val="595959"/>
                </a:solidFill>
                <a:latin typeface="Catamaran"/>
                <a:ea typeface="Catamaran"/>
                <a:cs typeface="Catamaran"/>
                <a:sym typeface="Catamaran"/>
              </a:rPr>
              <a:t>is the partially generated graph</a:t>
            </a:r>
            <a:r>
              <a:rPr lang="en-US" sz="1800"/>
              <a:t> </a:t>
            </a:r>
            <a:r>
              <a:rPr b="1" i="1" lang="en-US" sz="1800"/>
              <a:t>G</a:t>
            </a:r>
            <a:r>
              <a:rPr b="1" baseline="-25000" i="1" lang="en-US" sz="2200"/>
              <a:t>t</a:t>
            </a:r>
            <a:endParaRPr b="1" baseline="-25000" i="1" sz="2400"/>
          </a:p>
        </p:txBody>
      </p:sp>
      <p:sp>
        <p:nvSpPr>
          <p:cNvPr id="370" name="Google Shape;370;p53"/>
          <p:cNvSpPr txBox="1"/>
          <p:nvPr/>
        </p:nvSpPr>
        <p:spPr>
          <a:xfrm>
            <a:off x="4393825" y="1724013"/>
            <a:ext cx="4188300" cy="17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Action</a:t>
            </a:r>
            <a:r>
              <a:rPr b="1" lang="en-US" sz="1800"/>
              <a:t> </a:t>
            </a:r>
            <a:endParaRPr sz="1800"/>
          </a:p>
          <a:p>
            <a:pPr indent="0" lvl="0" marL="0" rtl="0" algn="l">
              <a:spcBef>
                <a:spcPts val="0"/>
              </a:spcBef>
              <a:spcAft>
                <a:spcPts val="0"/>
              </a:spcAft>
              <a:buNone/>
            </a:pPr>
            <a:r>
              <a:rPr lang="en-US" sz="1800">
                <a:solidFill>
                  <a:srgbClr val="595959"/>
                </a:solidFill>
                <a:latin typeface="Catamaran"/>
                <a:ea typeface="Catamaran"/>
                <a:cs typeface="Catamaran"/>
                <a:sym typeface="Catamaran"/>
              </a:rPr>
              <a:t>Given the current state</a:t>
            </a:r>
            <a:r>
              <a:rPr lang="en-US" sz="1800"/>
              <a:t> </a:t>
            </a:r>
            <a:r>
              <a:rPr b="1" i="1" lang="en-US" sz="1800">
                <a:solidFill>
                  <a:schemeClr val="dk1"/>
                </a:solidFill>
              </a:rPr>
              <a:t>G</a:t>
            </a:r>
            <a:r>
              <a:rPr b="1" baseline="-25000" i="1" lang="en-US" sz="2200">
                <a:solidFill>
                  <a:schemeClr val="dk1"/>
                </a:solidFill>
              </a:rPr>
              <a:t>t</a:t>
            </a:r>
            <a:r>
              <a:rPr lang="en-US" sz="1800"/>
              <a:t>,</a:t>
            </a:r>
            <a:r>
              <a:rPr lang="en-US" sz="1800">
                <a:solidFill>
                  <a:srgbClr val="595959"/>
                </a:solidFill>
                <a:latin typeface="Catamaran"/>
                <a:ea typeface="Catamaran"/>
                <a:cs typeface="Catamaran"/>
                <a:sym typeface="Catamaran"/>
              </a:rPr>
              <a:t> the action</a:t>
            </a:r>
            <a:r>
              <a:rPr lang="en-US" sz="1800"/>
              <a:t> </a:t>
            </a:r>
            <a:r>
              <a:rPr b="1" i="1" lang="en-US" sz="1800"/>
              <a:t>a</a:t>
            </a:r>
            <a:r>
              <a:rPr b="1" baseline="-25000" i="1" lang="en-US" sz="2200"/>
              <a:t>t</a:t>
            </a:r>
            <a:r>
              <a:rPr lang="en-US" sz="1800">
                <a:solidFill>
                  <a:srgbClr val="595959"/>
                </a:solidFill>
                <a:latin typeface="Catamaran"/>
                <a:ea typeface="Catamaran"/>
                <a:cs typeface="Catamaran"/>
                <a:sym typeface="Catamaran"/>
              </a:rPr>
              <a:t> is to add an edge to</a:t>
            </a:r>
            <a:r>
              <a:rPr lang="en-US" sz="1800"/>
              <a:t> </a:t>
            </a:r>
            <a:r>
              <a:rPr b="1" i="1" lang="en-US" sz="1800">
                <a:solidFill>
                  <a:schemeClr val="dk1"/>
                </a:solidFill>
              </a:rPr>
              <a:t>G</a:t>
            </a:r>
            <a:r>
              <a:rPr b="1" baseline="-25000" i="1" lang="en-US" sz="2200">
                <a:solidFill>
                  <a:schemeClr val="dk1"/>
                </a:solidFill>
              </a:rPr>
              <a:t>t</a:t>
            </a:r>
            <a:r>
              <a:rPr lang="en-US" sz="1800">
                <a:solidFill>
                  <a:srgbClr val="595959"/>
                </a:solidFill>
                <a:latin typeface="Catamaran"/>
                <a:ea typeface="Catamaran"/>
                <a:cs typeface="Catamaran"/>
                <a:sym typeface="Catamaran"/>
              </a:rPr>
              <a:t> by determining the</a:t>
            </a:r>
            <a:r>
              <a:rPr lang="en-US" sz="1800">
                <a:solidFill>
                  <a:srgbClr val="595959"/>
                </a:solidFill>
                <a:latin typeface="Catamaran"/>
                <a:ea typeface="Catamaran"/>
                <a:cs typeface="Catamaran"/>
                <a:sym typeface="Catamaran"/>
              </a:rPr>
              <a:t> starting node</a:t>
            </a:r>
            <a:r>
              <a:rPr lang="en-US" sz="1800">
                <a:solidFill>
                  <a:schemeClr val="dk1"/>
                </a:solidFill>
              </a:rPr>
              <a:t> </a:t>
            </a:r>
            <a:r>
              <a:rPr b="1" i="1" lang="en-US" sz="1800">
                <a:solidFill>
                  <a:schemeClr val="dk1"/>
                </a:solidFill>
              </a:rPr>
              <a:t>a</a:t>
            </a:r>
            <a:r>
              <a:rPr b="1" baseline="-25000" i="1" lang="en-US" sz="2200">
                <a:solidFill>
                  <a:schemeClr val="dk1"/>
                </a:solidFill>
              </a:rPr>
              <a:t>t,start</a:t>
            </a:r>
            <a:r>
              <a:rPr lang="en-US" sz="1800">
                <a:solidFill>
                  <a:srgbClr val="595959"/>
                </a:solidFill>
                <a:latin typeface="Catamaran"/>
                <a:ea typeface="Catamaran"/>
                <a:cs typeface="Catamaran"/>
                <a:sym typeface="Catamaran"/>
              </a:rPr>
              <a:t> and the ending node</a:t>
            </a:r>
            <a:r>
              <a:rPr lang="en-US" sz="1800">
                <a:solidFill>
                  <a:schemeClr val="dk1"/>
                </a:solidFill>
              </a:rPr>
              <a:t> </a:t>
            </a:r>
            <a:r>
              <a:rPr b="1" i="1" lang="en-US" sz="1800">
                <a:solidFill>
                  <a:schemeClr val="dk1"/>
                </a:solidFill>
              </a:rPr>
              <a:t>a</a:t>
            </a:r>
            <a:r>
              <a:rPr b="1" baseline="-25000" i="1" lang="en-US" sz="2200">
                <a:solidFill>
                  <a:schemeClr val="dk1"/>
                </a:solidFill>
              </a:rPr>
              <a:t>t,end</a:t>
            </a:r>
            <a:r>
              <a:rPr lang="en-US" sz="1800">
                <a:solidFill>
                  <a:schemeClr val="dk1"/>
                </a:solidFill>
              </a:rPr>
              <a:t> </a:t>
            </a:r>
            <a:r>
              <a:rPr lang="en-US" sz="1800">
                <a:solidFill>
                  <a:srgbClr val="595959"/>
                </a:solidFill>
                <a:latin typeface="Catamaran"/>
                <a:ea typeface="Catamaran"/>
                <a:cs typeface="Catamaran"/>
                <a:sym typeface="Catamaran"/>
              </a:rPr>
              <a:t>of the edge</a:t>
            </a:r>
            <a:endParaRPr sz="1800">
              <a:solidFill>
                <a:srgbClr val="595959"/>
              </a:solidFill>
              <a:latin typeface="Catamaran"/>
              <a:ea typeface="Catamaran"/>
              <a:cs typeface="Catamaran"/>
              <a:sym typeface="Catamaran"/>
            </a:endParaRPr>
          </a:p>
        </p:txBody>
      </p:sp>
      <p:pic>
        <p:nvPicPr>
          <p:cNvPr id="371" name="Google Shape;371;p53"/>
          <p:cNvPicPr preferRelativeResize="0"/>
          <p:nvPr/>
        </p:nvPicPr>
        <p:blipFill>
          <a:blip r:embed="rId3">
            <a:alphaModFix/>
          </a:blip>
          <a:stretch>
            <a:fillRect/>
          </a:stretch>
        </p:blipFill>
        <p:spPr>
          <a:xfrm>
            <a:off x="1123025" y="3193413"/>
            <a:ext cx="2577426" cy="1534500"/>
          </a:xfrm>
          <a:prstGeom prst="rect">
            <a:avLst/>
          </a:prstGeom>
          <a:noFill/>
          <a:ln>
            <a:noFill/>
          </a:ln>
        </p:spPr>
      </p:pic>
      <p:cxnSp>
        <p:nvCxnSpPr>
          <p:cNvPr id="372" name="Google Shape;372;p53"/>
          <p:cNvCxnSpPr/>
          <p:nvPr/>
        </p:nvCxnSpPr>
        <p:spPr>
          <a:xfrm flipH="1">
            <a:off x="1987575" y="2717325"/>
            <a:ext cx="374700" cy="982800"/>
          </a:xfrm>
          <a:prstGeom prst="straightConnector1">
            <a:avLst/>
          </a:prstGeom>
          <a:noFill/>
          <a:ln cap="flat" cmpd="sng" w="38100">
            <a:solidFill>
              <a:srgbClr val="FF0000"/>
            </a:solidFill>
            <a:prstDash val="solid"/>
            <a:round/>
            <a:headEnd len="med" w="med" type="none"/>
            <a:tailEnd len="med" w="med" type="stealth"/>
          </a:ln>
        </p:spPr>
      </p:cxnSp>
      <p:cxnSp>
        <p:nvCxnSpPr>
          <p:cNvPr id="373" name="Google Shape;373;p53"/>
          <p:cNvCxnSpPr/>
          <p:nvPr/>
        </p:nvCxnSpPr>
        <p:spPr>
          <a:xfrm flipH="1">
            <a:off x="3544425" y="3329950"/>
            <a:ext cx="931200" cy="434400"/>
          </a:xfrm>
          <a:prstGeom prst="bentConnector3">
            <a:avLst>
              <a:gd fmla="val 50000" name="adj1"/>
            </a:avLst>
          </a:prstGeom>
          <a:noFill/>
          <a:ln cap="flat" cmpd="sng" w="28575">
            <a:solidFill>
              <a:srgbClr val="FF0000"/>
            </a:solidFill>
            <a:prstDash val="solid"/>
            <a:round/>
            <a:headEnd len="med" w="med" type="none"/>
            <a:tailEnd len="med" w="med" type="stealth"/>
          </a:ln>
        </p:spPr>
      </p:cxnSp>
      <p:cxnSp>
        <p:nvCxnSpPr>
          <p:cNvPr id="374" name="Google Shape;374;p53"/>
          <p:cNvCxnSpPr/>
          <p:nvPr/>
        </p:nvCxnSpPr>
        <p:spPr>
          <a:xfrm flipH="1">
            <a:off x="3114300" y="3055200"/>
            <a:ext cx="3175800" cy="855600"/>
          </a:xfrm>
          <a:prstGeom prst="curvedConnector3">
            <a:avLst>
              <a:gd fmla="val -5093" name="adj1"/>
            </a:avLst>
          </a:prstGeom>
          <a:noFill/>
          <a:ln cap="flat" cmpd="sng" w="28575">
            <a:solidFill>
              <a:srgbClr val="FF0000"/>
            </a:solidFill>
            <a:prstDash val="solid"/>
            <a:round/>
            <a:headEnd len="med" w="med" type="none"/>
            <a:tailEnd len="med" w="med" type="stealth"/>
          </a:ln>
        </p:spPr>
      </p:cxnSp>
      <p:sp>
        <p:nvSpPr>
          <p:cNvPr id="375" name="Google Shape;375;p53"/>
          <p:cNvSpPr txBox="1"/>
          <p:nvPr/>
        </p:nvSpPr>
        <p:spPr>
          <a:xfrm>
            <a:off x="6401900" y="3481325"/>
            <a:ext cx="222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solidFill>
                  <a:srgbClr val="595959"/>
                </a:solidFill>
                <a:latin typeface="Catamaran"/>
                <a:ea typeface="Catamaran"/>
                <a:cs typeface="Catamaran"/>
                <a:sym typeface="Catamaran"/>
              </a:rPr>
              <a:t>a</a:t>
            </a:r>
            <a:r>
              <a:rPr b="1" baseline="-25000" i="1" lang="en-US" sz="2200">
                <a:solidFill>
                  <a:srgbClr val="595959"/>
                </a:solidFill>
                <a:latin typeface="Catamaran"/>
                <a:ea typeface="Catamaran"/>
                <a:cs typeface="Catamaran"/>
                <a:sym typeface="Catamaran"/>
              </a:rPr>
              <a:t>t,start</a:t>
            </a:r>
            <a:r>
              <a:rPr lang="en-US">
                <a:solidFill>
                  <a:srgbClr val="595959"/>
                </a:solidFill>
                <a:latin typeface="Catamaran"/>
                <a:ea typeface="Catamaran"/>
                <a:cs typeface="Catamaran"/>
                <a:sym typeface="Catamaran"/>
              </a:rPr>
              <a:t> is a node in </a:t>
            </a:r>
            <a:r>
              <a:rPr b="1" i="1" lang="en-US" sz="1800">
                <a:solidFill>
                  <a:srgbClr val="595959"/>
                </a:solidFill>
                <a:latin typeface="Catamaran"/>
                <a:ea typeface="Catamaran"/>
                <a:cs typeface="Catamaran"/>
                <a:sym typeface="Catamaran"/>
              </a:rPr>
              <a:t>G</a:t>
            </a:r>
            <a:r>
              <a:rPr b="1" baseline="-25000" i="1" lang="en-US" sz="2200">
                <a:solidFill>
                  <a:srgbClr val="595959"/>
                </a:solidFill>
                <a:latin typeface="Catamaran"/>
                <a:ea typeface="Catamaran"/>
                <a:cs typeface="Catamaran"/>
                <a:sym typeface="Catamaran"/>
              </a:rPr>
              <a:t>t</a:t>
            </a:r>
            <a:endParaRPr>
              <a:solidFill>
                <a:srgbClr val="595959"/>
              </a:solidFill>
              <a:latin typeface="Catamaran"/>
              <a:ea typeface="Catamaran"/>
              <a:cs typeface="Catamaran"/>
              <a:sym typeface="Catamaran"/>
            </a:endParaRPr>
          </a:p>
          <a:p>
            <a:pPr indent="0" lvl="0" marL="0" rtl="0" algn="l">
              <a:spcBef>
                <a:spcPts val="0"/>
              </a:spcBef>
              <a:spcAft>
                <a:spcPts val="0"/>
              </a:spcAft>
              <a:buNone/>
            </a:pPr>
            <a:r>
              <a:t/>
            </a:r>
            <a:endParaRPr>
              <a:solidFill>
                <a:srgbClr val="595959"/>
              </a:solidFill>
              <a:latin typeface="Catamaran"/>
              <a:ea typeface="Catamaran"/>
              <a:cs typeface="Catamaran"/>
              <a:sym typeface="Catamaran"/>
            </a:endParaRPr>
          </a:p>
        </p:txBody>
      </p:sp>
      <p:sp>
        <p:nvSpPr>
          <p:cNvPr id="376" name="Google Shape;376;p53"/>
          <p:cNvSpPr txBox="1"/>
          <p:nvPr/>
        </p:nvSpPr>
        <p:spPr>
          <a:xfrm>
            <a:off x="3933600" y="3999438"/>
            <a:ext cx="326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solidFill>
                  <a:srgbClr val="595959"/>
                </a:solidFill>
                <a:latin typeface="Catamaran"/>
                <a:ea typeface="Catamaran"/>
                <a:cs typeface="Catamaran"/>
                <a:sym typeface="Catamaran"/>
              </a:rPr>
              <a:t>a</a:t>
            </a:r>
            <a:r>
              <a:rPr b="1" baseline="-25000" i="1" lang="en-US" sz="2200">
                <a:solidFill>
                  <a:srgbClr val="595959"/>
                </a:solidFill>
                <a:latin typeface="Catamaran"/>
                <a:ea typeface="Catamaran"/>
                <a:cs typeface="Catamaran"/>
                <a:sym typeface="Catamaran"/>
              </a:rPr>
              <a:t>t,end  </a:t>
            </a:r>
            <a:r>
              <a:rPr lang="en-US">
                <a:solidFill>
                  <a:srgbClr val="595959"/>
                </a:solidFill>
                <a:latin typeface="Catamaran"/>
                <a:ea typeface="Catamaran"/>
                <a:cs typeface="Catamaran"/>
                <a:sym typeface="Catamaran"/>
              </a:rPr>
              <a:t>is a node belonging to </a:t>
            </a:r>
            <a:endParaRPr u="sng">
              <a:solidFill>
                <a:srgbClr val="595959"/>
              </a:solidFill>
              <a:latin typeface="Catamaran"/>
              <a:ea typeface="Catamaran"/>
              <a:cs typeface="Catamaran"/>
              <a:sym typeface="Catamaran"/>
            </a:endParaRPr>
          </a:p>
        </p:txBody>
      </p:sp>
      <p:pic>
        <p:nvPicPr>
          <p:cNvPr id="377" name="Google Shape;377;p53"/>
          <p:cNvPicPr preferRelativeResize="0"/>
          <p:nvPr/>
        </p:nvPicPr>
        <p:blipFill>
          <a:blip r:embed="rId4">
            <a:alphaModFix/>
          </a:blip>
          <a:stretch>
            <a:fillRect/>
          </a:stretch>
        </p:blipFill>
        <p:spPr>
          <a:xfrm>
            <a:off x="6239123" y="4133348"/>
            <a:ext cx="2008800" cy="334800"/>
          </a:xfrm>
          <a:prstGeom prst="rect">
            <a:avLst/>
          </a:prstGeom>
          <a:noFill/>
          <a:ln>
            <a:noFill/>
          </a:ln>
        </p:spPr>
      </p:pic>
      <p:pic>
        <p:nvPicPr>
          <p:cNvPr id="378" name="Google Shape;378;p53"/>
          <p:cNvPicPr preferRelativeResize="0"/>
          <p:nvPr/>
        </p:nvPicPr>
        <p:blipFill>
          <a:blip r:embed="rId5">
            <a:alphaModFix/>
          </a:blip>
          <a:stretch>
            <a:fillRect/>
          </a:stretch>
        </p:blipFill>
        <p:spPr>
          <a:xfrm>
            <a:off x="5093400" y="4522650"/>
            <a:ext cx="3815317" cy="26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4</a:t>
            </a:r>
            <a:r>
              <a:rPr b="1" lang="en-US" sz="2000">
                <a:solidFill>
                  <a:srgbClr val="1A1A1A"/>
                </a:solidFill>
                <a:latin typeface="Catamaran"/>
                <a:ea typeface="Catamaran"/>
                <a:cs typeface="Catamaran"/>
                <a:sym typeface="Catamaran"/>
              </a:rPr>
              <a:t>: MDP Definition</a:t>
            </a:r>
            <a:endParaRPr b="1" sz="2600">
              <a:solidFill>
                <a:srgbClr val="1A1A1A"/>
              </a:solidFill>
              <a:latin typeface="Catamaran"/>
              <a:ea typeface="Catamaran"/>
              <a:cs typeface="Catamaran"/>
              <a:sym typeface="Catamaran"/>
            </a:endParaRPr>
          </a:p>
        </p:txBody>
      </p:sp>
      <p:sp>
        <p:nvSpPr>
          <p:cNvPr id="384" name="Google Shape;384;p54"/>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385" name="Google Shape;385;p54"/>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
        <p:nvSpPr>
          <p:cNvPr id="386" name="Google Shape;386;p54"/>
          <p:cNvSpPr txBox="1"/>
          <p:nvPr/>
        </p:nvSpPr>
        <p:spPr>
          <a:xfrm>
            <a:off x="727550" y="1774700"/>
            <a:ext cx="75921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Policy</a:t>
            </a:r>
            <a:r>
              <a:rPr b="1" lang="en-US" sz="1800"/>
              <a:t>: </a:t>
            </a:r>
            <a:endParaRPr sz="1800"/>
          </a:p>
          <a:p>
            <a:pPr indent="0" lvl="0" marL="0" rtl="0" algn="l">
              <a:spcBef>
                <a:spcPts val="0"/>
              </a:spcBef>
              <a:spcAft>
                <a:spcPts val="0"/>
              </a:spcAft>
              <a:buNone/>
            </a:pPr>
            <a:r>
              <a:rPr lang="en-US" sz="1800">
                <a:solidFill>
                  <a:srgbClr val="595959"/>
                </a:solidFill>
                <a:latin typeface="Catamaran"/>
                <a:ea typeface="Catamaran"/>
                <a:cs typeface="Catamaran"/>
                <a:sym typeface="Catamaran"/>
              </a:rPr>
              <a:t>The policy is the graph generator</a:t>
            </a:r>
            <a:r>
              <a:rPr lang="en-US" sz="1800"/>
              <a:t> </a:t>
            </a:r>
            <a:r>
              <a:rPr b="1" i="1" lang="en-US" sz="1800"/>
              <a:t>g</a:t>
            </a:r>
            <a:r>
              <a:rPr b="1" baseline="-25000" i="1" lang="en-US" sz="2200"/>
              <a:t>θ</a:t>
            </a:r>
            <a:r>
              <a:rPr b="1" i="1" lang="en-US" sz="1800"/>
              <a:t>(·)</a:t>
            </a:r>
            <a:r>
              <a:rPr lang="en-US" sz="1800"/>
              <a:t>,</a:t>
            </a:r>
            <a:r>
              <a:rPr lang="en-US" sz="1800">
                <a:solidFill>
                  <a:srgbClr val="595959"/>
                </a:solidFill>
                <a:latin typeface="Catamaran"/>
                <a:ea typeface="Catamaran"/>
                <a:cs typeface="Catamaran"/>
                <a:sym typeface="Catamaran"/>
              </a:rPr>
              <a:t> which takes</a:t>
            </a:r>
            <a:r>
              <a:rPr lang="en-US" sz="1800"/>
              <a:t> </a:t>
            </a:r>
            <a:r>
              <a:rPr b="1" i="1" lang="en-US" sz="1800">
                <a:solidFill>
                  <a:schemeClr val="dk1"/>
                </a:solidFill>
              </a:rPr>
              <a:t>G</a:t>
            </a:r>
            <a:r>
              <a:rPr b="1" baseline="-25000" i="1" lang="en-US" sz="2200">
                <a:solidFill>
                  <a:schemeClr val="dk1"/>
                </a:solidFill>
              </a:rPr>
              <a:t>t</a:t>
            </a:r>
            <a:r>
              <a:rPr lang="en-US" sz="1800"/>
              <a:t> </a:t>
            </a:r>
            <a:r>
              <a:rPr lang="en-US" sz="1800">
                <a:solidFill>
                  <a:srgbClr val="595959"/>
                </a:solidFill>
                <a:latin typeface="Catamaran"/>
                <a:ea typeface="Catamaran"/>
                <a:cs typeface="Catamaran"/>
                <a:sym typeface="Catamaran"/>
              </a:rPr>
              <a:t>and</a:t>
            </a:r>
            <a:r>
              <a:rPr lang="en-US" sz="1800"/>
              <a:t> </a:t>
            </a:r>
            <a:r>
              <a:rPr b="1" i="1" lang="en-US" sz="1800">
                <a:solidFill>
                  <a:schemeClr val="dk1"/>
                </a:solidFill>
              </a:rPr>
              <a:t>C</a:t>
            </a:r>
            <a:r>
              <a:rPr lang="en-US" sz="1800">
                <a:solidFill>
                  <a:srgbClr val="595959"/>
                </a:solidFill>
                <a:latin typeface="Catamaran"/>
                <a:ea typeface="Catamaran"/>
                <a:cs typeface="Catamaran"/>
                <a:sym typeface="Catamaran"/>
              </a:rPr>
              <a:t> as the input and outputs the probabilities of possible actions. </a:t>
            </a:r>
            <a:endParaRPr sz="1800">
              <a:solidFill>
                <a:srgbClr val="595959"/>
              </a:solidFill>
              <a:latin typeface="Catamaran"/>
              <a:ea typeface="Catamaran"/>
              <a:cs typeface="Catamaran"/>
              <a:sym typeface="Catamaran"/>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b="1" baseline="-25000" i="1" sz="2400"/>
          </a:p>
        </p:txBody>
      </p:sp>
      <p:cxnSp>
        <p:nvCxnSpPr>
          <p:cNvPr id="387" name="Google Shape;387;p54"/>
          <p:cNvCxnSpPr/>
          <p:nvPr/>
        </p:nvCxnSpPr>
        <p:spPr>
          <a:xfrm rot="10800000">
            <a:off x="6447650" y="1667100"/>
            <a:ext cx="430500" cy="549300"/>
          </a:xfrm>
          <a:prstGeom prst="straightConnector1">
            <a:avLst/>
          </a:prstGeom>
          <a:noFill/>
          <a:ln cap="flat" cmpd="sng" w="28575">
            <a:solidFill>
              <a:srgbClr val="990000"/>
            </a:solidFill>
            <a:prstDash val="solid"/>
            <a:round/>
            <a:headEnd len="med" w="med" type="none"/>
            <a:tailEnd len="med" w="med" type="triangle"/>
          </a:ln>
        </p:spPr>
      </p:cxnSp>
      <p:sp>
        <p:nvSpPr>
          <p:cNvPr id="388" name="Google Shape;388;p54"/>
          <p:cNvSpPr txBox="1"/>
          <p:nvPr/>
        </p:nvSpPr>
        <p:spPr>
          <a:xfrm>
            <a:off x="5293700" y="1003750"/>
            <a:ext cx="2738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Candidate set of possible new nodes</a:t>
            </a:r>
            <a:endParaRPr sz="1800">
              <a:solidFill>
                <a:srgbClr val="595959"/>
              </a:solidFill>
              <a:latin typeface="Catamaran"/>
              <a:ea typeface="Catamaran"/>
              <a:cs typeface="Catamaran"/>
              <a:sym typeface="Catamaran"/>
            </a:endParaRPr>
          </a:p>
        </p:txBody>
      </p:sp>
      <p:sp>
        <p:nvSpPr>
          <p:cNvPr id="389" name="Google Shape;389;p54"/>
          <p:cNvSpPr txBox="1"/>
          <p:nvPr/>
        </p:nvSpPr>
        <p:spPr>
          <a:xfrm>
            <a:off x="727550" y="3049825"/>
            <a:ext cx="785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With the reward function, the generator</a:t>
            </a:r>
            <a:r>
              <a:rPr lang="en-US" sz="1800">
                <a:solidFill>
                  <a:schemeClr val="dk1"/>
                </a:solidFill>
              </a:rPr>
              <a:t> </a:t>
            </a:r>
            <a:r>
              <a:rPr b="1" i="1" lang="en-US" sz="1800">
                <a:solidFill>
                  <a:schemeClr val="dk1"/>
                </a:solidFill>
              </a:rPr>
              <a:t>g</a:t>
            </a:r>
            <a:r>
              <a:rPr b="1" baseline="-25000" i="1" lang="en-US" sz="2200">
                <a:solidFill>
                  <a:schemeClr val="dk1"/>
                </a:solidFill>
              </a:rPr>
              <a:t>θ</a:t>
            </a:r>
            <a:r>
              <a:rPr b="1" i="1" lang="en-US" sz="1800">
                <a:solidFill>
                  <a:schemeClr val="dk1"/>
                </a:solidFill>
              </a:rPr>
              <a:t>(·)</a:t>
            </a:r>
            <a:r>
              <a:rPr lang="en-US" sz="1800">
                <a:solidFill>
                  <a:srgbClr val="595959"/>
                </a:solidFill>
                <a:latin typeface="Catamaran"/>
                <a:ea typeface="Catamaran"/>
                <a:cs typeface="Catamaran"/>
                <a:sym typeface="Catamaran"/>
              </a:rPr>
              <a:t> is trained via </a:t>
            </a:r>
            <a:r>
              <a:rPr b="1" i="1" lang="en-US" sz="1800">
                <a:solidFill>
                  <a:schemeClr val="dk1"/>
                </a:solidFill>
              </a:rPr>
              <a:t>policy gradient</a:t>
            </a:r>
            <a:endParaRPr b="1" i="1"/>
          </a:p>
        </p:txBody>
      </p:sp>
      <p:cxnSp>
        <p:nvCxnSpPr>
          <p:cNvPr id="390" name="Google Shape;390;p54"/>
          <p:cNvCxnSpPr/>
          <p:nvPr/>
        </p:nvCxnSpPr>
        <p:spPr>
          <a:xfrm flipH="1">
            <a:off x="4231300" y="3535250"/>
            <a:ext cx="641100" cy="366300"/>
          </a:xfrm>
          <a:prstGeom prst="straightConnector1">
            <a:avLst/>
          </a:prstGeom>
          <a:noFill/>
          <a:ln cap="flat" cmpd="sng" w="28575">
            <a:solidFill>
              <a:srgbClr val="990000"/>
            </a:solidFill>
            <a:prstDash val="solid"/>
            <a:round/>
            <a:headEnd len="med" w="med" type="none"/>
            <a:tailEnd len="med" w="med" type="triangle"/>
          </a:ln>
        </p:spPr>
      </p:cxnSp>
      <p:sp>
        <p:nvSpPr>
          <p:cNvPr id="391" name="Google Shape;391;p54"/>
          <p:cNvSpPr txBox="1"/>
          <p:nvPr/>
        </p:nvSpPr>
        <p:spPr>
          <a:xfrm>
            <a:off x="2744300" y="3901550"/>
            <a:ext cx="2738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GCN-Based architecture</a:t>
            </a:r>
            <a:endParaRPr sz="1800">
              <a:solidFill>
                <a:srgbClr val="595959"/>
              </a:solidFill>
              <a:latin typeface="Catamaran"/>
              <a:ea typeface="Catamaran"/>
              <a:cs typeface="Catamaran"/>
              <a:sym typeface="Catamaran"/>
            </a:endParaRPr>
          </a:p>
        </p:txBody>
      </p:sp>
      <p:pic>
        <p:nvPicPr>
          <p:cNvPr id="392" name="Google Shape;392;p54"/>
          <p:cNvPicPr preferRelativeResize="0"/>
          <p:nvPr/>
        </p:nvPicPr>
        <p:blipFill>
          <a:blip r:embed="rId3">
            <a:alphaModFix/>
          </a:blip>
          <a:stretch>
            <a:fillRect/>
          </a:stretch>
        </p:blipFill>
        <p:spPr>
          <a:xfrm>
            <a:off x="5021350" y="861850"/>
            <a:ext cx="3815317" cy="26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5</a:t>
            </a:r>
            <a:r>
              <a:rPr b="1" lang="en-US" sz="2000">
                <a:solidFill>
                  <a:srgbClr val="1A1A1A"/>
                </a:solidFill>
                <a:latin typeface="Catamaran"/>
                <a:ea typeface="Catamaran"/>
                <a:cs typeface="Catamaran"/>
                <a:sym typeface="Catamaran"/>
              </a:rPr>
              <a:t>: Graph Generator</a:t>
            </a:r>
            <a:endParaRPr b="1" sz="2000">
              <a:solidFill>
                <a:schemeClr val="dk1"/>
              </a:solidFill>
            </a:endParaRPr>
          </a:p>
          <a:p>
            <a:pPr indent="0" lvl="0" marL="0" marR="0" rtl="0" algn="l">
              <a:lnSpc>
                <a:spcPct val="100000"/>
              </a:lnSpc>
              <a:spcBef>
                <a:spcPts val="0"/>
              </a:spcBef>
              <a:spcAft>
                <a:spcPts val="0"/>
              </a:spcAft>
              <a:buNone/>
            </a:pPr>
            <a:r>
              <a:t/>
            </a:r>
            <a:endParaRPr sz="2600"/>
          </a:p>
        </p:txBody>
      </p:sp>
      <p:sp>
        <p:nvSpPr>
          <p:cNvPr id="398" name="Google Shape;398;p55"/>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399" name="Google Shape;399;p55"/>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pic>
        <p:nvPicPr>
          <p:cNvPr id="400" name="Google Shape;400;p55"/>
          <p:cNvPicPr preferRelativeResize="0"/>
          <p:nvPr/>
        </p:nvPicPr>
        <p:blipFill>
          <a:blip r:embed="rId3">
            <a:alphaModFix/>
          </a:blip>
          <a:stretch>
            <a:fillRect/>
          </a:stretch>
        </p:blipFill>
        <p:spPr>
          <a:xfrm>
            <a:off x="727550" y="1396740"/>
            <a:ext cx="7933392" cy="3048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5</a:t>
            </a:r>
            <a:r>
              <a:rPr b="1" lang="en-US" sz="2000">
                <a:solidFill>
                  <a:srgbClr val="1A1A1A"/>
                </a:solidFill>
                <a:latin typeface="Catamaran"/>
                <a:ea typeface="Catamaran"/>
                <a:cs typeface="Catamaran"/>
                <a:sym typeface="Catamaran"/>
              </a:rPr>
              <a:t>: Graph Generator</a:t>
            </a:r>
            <a:endParaRPr b="1" sz="2000">
              <a:solidFill>
                <a:schemeClr val="dk1"/>
              </a:solidFill>
            </a:endParaRPr>
          </a:p>
          <a:p>
            <a:pPr indent="0" lvl="0" marL="0" rtl="0" algn="l">
              <a:spcBef>
                <a:spcPts val="0"/>
              </a:spcBef>
              <a:spcAft>
                <a:spcPts val="0"/>
              </a:spcAft>
              <a:buClr>
                <a:schemeClr val="dk1"/>
              </a:buClr>
              <a:buFont typeface="Arial"/>
              <a:buNone/>
            </a:pPr>
            <a:r>
              <a:t/>
            </a:r>
            <a:endParaRPr b="1" sz="2600">
              <a:solidFill>
                <a:srgbClr val="1A1A1A"/>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sz="2600"/>
          </a:p>
        </p:txBody>
      </p:sp>
      <p:sp>
        <p:nvSpPr>
          <p:cNvPr id="406" name="Google Shape;406;p56"/>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407" name="Google Shape;407;p56"/>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pic>
        <p:nvPicPr>
          <p:cNvPr id="408" name="Google Shape;408;p56"/>
          <p:cNvPicPr preferRelativeResize="0"/>
          <p:nvPr/>
        </p:nvPicPr>
        <p:blipFill>
          <a:blip r:embed="rId3">
            <a:alphaModFix/>
          </a:blip>
          <a:stretch>
            <a:fillRect/>
          </a:stretch>
        </p:blipFill>
        <p:spPr>
          <a:xfrm>
            <a:off x="2049366" y="2119425"/>
            <a:ext cx="5044773" cy="1938388"/>
          </a:xfrm>
          <a:prstGeom prst="rect">
            <a:avLst/>
          </a:prstGeom>
          <a:noFill/>
          <a:ln>
            <a:noFill/>
          </a:ln>
        </p:spPr>
      </p:pic>
      <p:pic>
        <p:nvPicPr>
          <p:cNvPr id="409" name="Google Shape;409;p56"/>
          <p:cNvPicPr preferRelativeResize="0"/>
          <p:nvPr/>
        </p:nvPicPr>
        <p:blipFill>
          <a:blip r:embed="rId4">
            <a:alphaModFix/>
          </a:blip>
          <a:stretch>
            <a:fillRect/>
          </a:stretch>
        </p:blipFill>
        <p:spPr>
          <a:xfrm>
            <a:off x="3395989" y="4302900"/>
            <a:ext cx="1309561" cy="233688"/>
          </a:xfrm>
          <a:prstGeom prst="rect">
            <a:avLst/>
          </a:prstGeom>
          <a:noFill/>
          <a:ln>
            <a:noFill/>
          </a:ln>
        </p:spPr>
      </p:pic>
      <p:sp>
        <p:nvSpPr>
          <p:cNvPr id="410" name="Google Shape;410;p56"/>
          <p:cNvSpPr/>
          <p:nvPr/>
        </p:nvSpPr>
        <p:spPr>
          <a:xfrm>
            <a:off x="5545250" y="2500325"/>
            <a:ext cx="1613100" cy="14733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1" name="Google Shape;411;p56"/>
          <p:cNvCxnSpPr>
            <a:stCxn id="409" idx="0"/>
          </p:cNvCxnSpPr>
          <p:nvPr/>
        </p:nvCxnSpPr>
        <p:spPr>
          <a:xfrm flipH="1" rot="10800000">
            <a:off x="4050770" y="3765300"/>
            <a:ext cx="339600" cy="537600"/>
          </a:xfrm>
          <a:prstGeom prst="straightConnector1">
            <a:avLst/>
          </a:prstGeom>
          <a:noFill/>
          <a:ln cap="flat" cmpd="sng" w="28575">
            <a:solidFill>
              <a:srgbClr val="990000"/>
            </a:solidFill>
            <a:prstDash val="solid"/>
            <a:round/>
            <a:headEnd len="med" w="med" type="none"/>
            <a:tailEnd len="med" w="med" type="stealth"/>
          </a:ln>
        </p:spPr>
      </p:cxnSp>
      <p:sp>
        <p:nvSpPr>
          <p:cNvPr id="412" name="Google Shape;412;p56"/>
          <p:cNvSpPr txBox="1"/>
          <p:nvPr/>
        </p:nvSpPr>
        <p:spPr>
          <a:xfrm>
            <a:off x="389375" y="1614725"/>
            <a:ext cx="2031600" cy="8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595959"/>
                </a:solidFill>
                <a:latin typeface="Catamaran"/>
                <a:ea typeface="Catamaran"/>
                <a:cs typeface="Catamaran"/>
                <a:sym typeface="Catamaran"/>
              </a:rPr>
              <a:t>Pass the current graph and candidate set to GCN layers</a:t>
            </a:r>
            <a:endParaRPr sz="1500">
              <a:solidFill>
                <a:srgbClr val="595959"/>
              </a:solidFill>
              <a:latin typeface="Catamaran"/>
              <a:ea typeface="Catamaran"/>
              <a:cs typeface="Catamaran"/>
              <a:sym typeface="Catamaran"/>
            </a:endParaRPr>
          </a:p>
        </p:txBody>
      </p:sp>
      <p:cxnSp>
        <p:nvCxnSpPr>
          <p:cNvPr id="413" name="Google Shape;413;p56"/>
          <p:cNvCxnSpPr/>
          <p:nvPr/>
        </p:nvCxnSpPr>
        <p:spPr>
          <a:xfrm>
            <a:off x="2235075" y="2169050"/>
            <a:ext cx="480900" cy="386700"/>
          </a:xfrm>
          <a:prstGeom prst="straightConnector1">
            <a:avLst/>
          </a:prstGeom>
          <a:noFill/>
          <a:ln cap="flat" cmpd="sng" w="28575">
            <a:solidFill>
              <a:srgbClr val="990000"/>
            </a:solidFill>
            <a:prstDash val="solid"/>
            <a:round/>
            <a:headEnd len="med" w="med" type="none"/>
            <a:tailEnd len="med" w="med" type="stealth"/>
          </a:ln>
        </p:spPr>
      </p:cxnSp>
      <p:sp>
        <p:nvSpPr>
          <p:cNvPr id="414" name="Google Shape;414;p56"/>
          <p:cNvSpPr/>
          <p:nvPr/>
        </p:nvSpPr>
        <p:spPr>
          <a:xfrm>
            <a:off x="4819075" y="2500325"/>
            <a:ext cx="726000" cy="14733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5" name="Google Shape;415;p56"/>
          <p:cNvCxnSpPr/>
          <p:nvPr/>
        </p:nvCxnSpPr>
        <p:spPr>
          <a:xfrm flipH="1">
            <a:off x="5384875" y="2046425"/>
            <a:ext cx="273600" cy="499800"/>
          </a:xfrm>
          <a:prstGeom prst="straightConnector1">
            <a:avLst/>
          </a:prstGeom>
          <a:noFill/>
          <a:ln cap="flat" cmpd="sng" w="28575">
            <a:solidFill>
              <a:srgbClr val="990000"/>
            </a:solidFill>
            <a:prstDash val="solid"/>
            <a:round/>
            <a:headEnd len="med" w="med" type="none"/>
            <a:tailEnd len="med" w="med" type="stealth"/>
          </a:ln>
        </p:spPr>
      </p:cxnSp>
      <p:sp>
        <p:nvSpPr>
          <p:cNvPr id="416" name="Google Shape;416;p56"/>
          <p:cNvSpPr txBox="1"/>
          <p:nvPr/>
        </p:nvSpPr>
        <p:spPr>
          <a:xfrm>
            <a:off x="5328263" y="953000"/>
            <a:ext cx="30696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595959"/>
                </a:solidFill>
              </a:rPr>
              <a:t>Apply a mask to candidate nodes and sample the starting node</a:t>
            </a:r>
            <a:endParaRPr sz="1500">
              <a:solidFill>
                <a:srgbClr val="595959"/>
              </a:solidFill>
            </a:endParaRPr>
          </a:p>
        </p:txBody>
      </p:sp>
      <p:pic>
        <p:nvPicPr>
          <p:cNvPr id="417" name="Google Shape;417;p56"/>
          <p:cNvPicPr preferRelativeResize="0"/>
          <p:nvPr/>
        </p:nvPicPr>
        <p:blipFill>
          <a:blip r:embed="rId5">
            <a:alphaModFix/>
          </a:blip>
          <a:stretch>
            <a:fillRect/>
          </a:stretch>
        </p:blipFill>
        <p:spPr>
          <a:xfrm>
            <a:off x="5465525" y="1510300"/>
            <a:ext cx="2465675" cy="488050"/>
          </a:xfrm>
          <a:prstGeom prst="rect">
            <a:avLst/>
          </a:prstGeom>
          <a:noFill/>
          <a:ln>
            <a:noFill/>
          </a:ln>
        </p:spPr>
      </p:pic>
      <p:pic>
        <p:nvPicPr>
          <p:cNvPr id="418" name="Google Shape;418;p56"/>
          <p:cNvPicPr preferRelativeResize="0"/>
          <p:nvPr/>
        </p:nvPicPr>
        <p:blipFill>
          <a:blip r:embed="rId6">
            <a:alphaModFix/>
          </a:blip>
          <a:stretch>
            <a:fillRect/>
          </a:stretch>
        </p:blipFill>
        <p:spPr>
          <a:xfrm>
            <a:off x="5409963" y="4302899"/>
            <a:ext cx="2906218" cy="499800"/>
          </a:xfrm>
          <a:prstGeom prst="rect">
            <a:avLst/>
          </a:prstGeom>
          <a:noFill/>
          <a:ln>
            <a:noFill/>
          </a:ln>
        </p:spPr>
      </p:pic>
      <p:cxnSp>
        <p:nvCxnSpPr>
          <p:cNvPr id="419" name="Google Shape;419;p56"/>
          <p:cNvCxnSpPr/>
          <p:nvPr/>
        </p:nvCxnSpPr>
        <p:spPr>
          <a:xfrm rot="10800000">
            <a:off x="6120675" y="3574125"/>
            <a:ext cx="358200" cy="707400"/>
          </a:xfrm>
          <a:prstGeom prst="straightConnector1">
            <a:avLst/>
          </a:prstGeom>
          <a:noFill/>
          <a:ln cap="flat" cmpd="sng" w="28575">
            <a:solidFill>
              <a:srgbClr val="990000"/>
            </a:solidFill>
            <a:prstDash val="solid"/>
            <a:round/>
            <a:headEnd len="med" w="med" type="none"/>
            <a:tailEnd len="med" w="med" type="stealth"/>
          </a:ln>
        </p:spPr>
      </p:cxnSp>
      <p:sp>
        <p:nvSpPr>
          <p:cNvPr id="420" name="Google Shape;420;p56"/>
          <p:cNvSpPr txBox="1"/>
          <p:nvPr/>
        </p:nvSpPr>
        <p:spPr>
          <a:xfrm>
            <a:off x="90375" y="3196863"/>
            <a:ext cx="1760100" cy="8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u="sng">
                <a:solidFill>
                  <a:srgbClr val="595959"/>
                </a:solidFill>
                <a:latin typeface="Catamaran"/>
                <a:ea typeface="Catamaran"/>
                <a:cs typeface="Catamaran"/>
                <a:sym typeface="Catamaran"/>
              </a:rPr>
              <a:t>Initial graph</a:t>
            </a:r>
            <a:r>
              <a:rPr i="1" lang="en-US" sz="1500">
                <a:solidFill>
                  <a:srgbClr val="595959"/>
                </a:solidFill>
                <a:latin typeface="Catamaran"/>
                <a:ea typeface="Catamaran"/>
                <a:cs typeface="Catamaran"/>
                <a:sym typeface="Catamaran"/>
              </a:rPr>
              <a:t> </a:t>
            </a:r>
            <a:r>
              <a:rPr lang="en-US" sz="1500">
                <a:solidFill>
                  <a:srgbClr val="595959"/>
                </a:solidFill>
                <a:latin typeface="Catamaran"/>
                <a:ea typeface="Catamaran"/>
                <a:cs typeface="Catamaran"/>
                <a:sym typeface="Catamaran"/>
              </a:rPr>
              <a:t>= single node, random or predefined using domain knowledge)</a:t>
            </a:r>
            <a:endParaRPr sz="1500">
              <a:solidFill>
                <a:srgbClr val="595959"/>
              </a:solidFill>
              <a:latin typeface="Catamaran"/>
              <a:ea typeface="Catamaran"/>
              <a:cs typeface="Catamaran"/>
              <a:sym typeface="Catamaran"/>
            </a:endParaRPr>
          </a:p>
        </p:txBody>
      </p:sp>
      <p:cxnSp>
        <p:nvCxnSpPr>
          <p:cNvPr id="421" name="Google Shape;421;p56"/>
          <p:cNvCxnSpPr>
            <a:endCxn id="408" idx="1"/>
          </p:cNvCxnSpPr>
          <p:nvPr/>
        </p:nvCxnSpPr>
        <p:spPr>
          <a:xfrm flipH="1" rot="10800000">
            <a:off x="1657566" y="3088619"/>
            <a:ext cx="391800" cy="169800"/>
          </a:xfrm>
          <a:prstGeom prst="straightConnector1">
            <a:avLst/>
          </a:prstGeom>
          <a:noFill/>
          <a:ln cap="flat" cmpd="sng" w="28575">
            <a:solidFill>
              <a:srgbClr val="9900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4"/>
                                        </p:tgtEl>
                                      </p:cBhvr>
                                    </p:animEffect>
                                    <p:set>
                                      <p:cBhvr>
                                        <p:cTn dur="1" fill="hold">
                                          <p:stCondLst>
                                            <p:cond delay="100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0"/>
                                        </p:tgtEl>
                                      </p:cBhvr>
                                    </p:animEffect>
                                    <p:set>
                                      <p:cBhvr>
                                        <p:cTn dur="1" fill="hold">
                                          <p:stCondLst>
                                            <p:cond delay="1000"/>
                                          </p:stCondLst>
                                        </p:cTn>
                                        <p:tgtEl>
                                          <p:spTgt spid="4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4: Reward</a:t>
            </a:r>
            <a:endParaRPr b="1" sz="2600">
              <a:solidFill>
                <a:srgbClr val="1A1A1A"/>
              </a:solidFill>
              <a:latin typeface="Catamaran"/>
              <a:ea typeface="Catamaran"/>
              <a:cs typeface="Catamaran"/>
              <a:sym typeface="Catamaran"/>
            </a:endParaRPr>
          </a:p>
        </p:txBody>
      </p:sp>
      <p:sp>
        <p:nvSpPr>
          <p:cNvPr id="427" name="Google Shape;427;p57"/>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428" name="Google Shape;428;p57"/>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pic>
        <p:nvPicPr>
          <p:cNvPr id="429" name="Google Shape;429;p57"/>
          <p:cNvPicPr preferRelativeResize="0"/>
          <p:nvPr/>
        </p:nvPicPr>
        <p:blipFill>
          <a:blip r:embed="rId3">
            <a:alphaModFix/>
          </a:blip>
          <a:stretch>
            <a:fillRect/>
          </a:stretch>
        </p:blipFill>
        <p:spPr>
          <a:xfrm>
            <a:off x="727550" y="3422140"/>
            <a:ext cx="3559071" cy="329760"/>
          </a:xfrm>
          <a:prstGeom prst="rect">
            <a:avLst/>
          </a:prstGeom>
          <a:noFill/>
          <a:ln>
            <a:noFill/>
          </a:ln>
        </p:spPr>
      </p:pic>
      <p:cxnSp>
        <p:nvCxnSpPr>
          <p:cNvPr id="430" name="Google Shape;430;p57"/>
          <p:cNvCxnSpPr/>
          <p:nvPr/>
        </p:nvCxnSpPr>
        <p:spPr>
          <a:xfrm flipH="1">
            <a:off x="1288250" y="2852025"/>
            <a:ext cx="445200" cy="464100"/>
          </a:xfrm>
          <a:prstGeom prst="straightConnector1">
            <a:avLst/>
          </a:prstGeom>
          <a:noFill/>
          <a:ln cap="flat" cmpd="sng" w="28575">
            <a:solidFill>
              <a:srgbClr val="990000"/>
            </a:solidFill>
            <a:prstDash val="solid"/>
            <a:round/>
            <a:headEnd len="med" w="med" type="none"/>
            <a:tailEnd len="med" w="med" type="triangle"/>
          </a:ln>
        </p:spPr>
      </p:cxnSp>
      <p:sp>
        <p:nvSpPr>
          <p:cNvPr id="431" name="Google Shape;431;p57"/>
          <p:cNvSpPr txBox="1"/>
          <p:nvPr/>
        </p:nvSpPr>
        <p:spPr>
          <a:xfrm>
            <a:off x="337075" y="1549150"/>
            <a:ext cx="7688400" cy="393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i="1" lang="en-US" sz="1800">
                <a:latin typeface="Catamaran"/>
                <a:ea typeface="Catamaran"/>
                <a:cs typeface="Catamaran"/>
                <a:sym typeface="Catamaran"/>
              </a:rPr>
              <a:t>Feedback</a:t>
            </a:r>
            <a:r>
              <a:rPr lang="en-US" sz="1800">
                <a:latin typeface="Catamaran"/>
                <a:ea typeface="Catamaran"/>
                <a:cs typeface="Catamaran"/>
                <a:sym typeface="Catamaran"/>
              </a:rPr>
              <a:t> from trained classifier + </a:t>
            </a:r>
            <a:r>
              <a:rPr i="1" lang="en-US" sz="1800">
                <a:latin typeface="Catamaran"/>
                <a:ea typeface="Catamaran"/>
                <a:cs typeface="Catamaran"/>
                <a:sym typeface="Catamaran"/>
              </a:rPr>
              <a:t>Graph Rules </a:t>
            </a:r>
            <a:r>
              <a:rPr lang="en-US" sz="1800">
                <a:latin typeface="Catamaran"/>
                <a:ea typeface="Catamaran"/>
                <a:cs typeface="Catamaran"/>
                <a:sym typeface="Catamaran"/>
              </a:rPr>
              <a:t>reward</a:t>
            </a:r>
            <a:endParaRPr sz="1800">
              <a:latin typeface="Catamaran"/>
              <a:ea typeface="Catamaran"/>
              <a:cs typeface="Catamaran"/>
              <a:sym typeface="Catamaran"/>
            </a:endParaRPr>
          </a:p>
        </p:txBody>
      </p:sp>
      <p:pic>
        <p:nvPicPr>
          <p:cNvPr id="432" name="Google Shape;432;p57"/>
          <p:cNvPicPr preferRelativeResize="0"/>
          <p:nvPr/>
        </p:nvPicPr>
        <p:blipFill>
          <a:blip r:embed="rId4">
            <a:alphaModFix/>
          </a:blip>
          <a:stretch>
            <a:fillRect/>
          </a:stretch>
        </p:blipFill>
        <p:spPr>
          <a:xfrm>
            <a:off x="727550" y="2200675"/>
            <a:ext cx="5704200" cy="623150"/>
          </a:xfrm>
          <a:prstGeom prst="rect">
            <a:avLst/>
          </a:prstGeom>
          <a:noFill/>
          <a:ln>
            <a:noFill/>
          </a:ln>
        </p:spPr>
      </p:pic>
      <p:cxnSp>
        <p:nvCxnSpPr>
          <p:cNvPr id="433" name="Google Shape;433;p57"/>
          <p:cNvCxnSpPr/>
          <p:nvPr/>
        </p:nvCxnSpPr>
        <p:spPr>
          <a:xfrm flipH="1">
            <a:off x="2547975" y="3864725"/>
            <a:ext cx="407400" cy="255900"/>
          </a:xfrm>
          <a:prstGeom prst="straightConnector1">
            <a:avLst/>
          </a:prstGeom>
          <a:noFill/>
          <a:ln cap="flat" cmpd="sng" w="28575">
            <a:solidFill>
              <a:srgbClr val="990000"/>
            </a:solidFill>
            <a:prstDash val="solid"/>
            <a:round/>
            <a:headEnd len="med" w="med" type="none"/>
            <a:tailEnd len="med" w="med" type="triangle"/>
          </a:ln>
        </p:spPr>
      </p:cxnSp>
      <p:sp>
        <p:nvSpPr>
          <p:cNvPr id="434" name="Google Shape;434;p57"/>
          <p:cNvSpPr txBox="1"/>
          <p:nvPr/>
        </p:nvSpPr>
        <p:spPr>
          <a:xfrm>
            <a:off x="876300" y="4045375"/>
            <a:ext cx="37266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Classifier prediction for class to explain - prob. of random prediction</a:t>
            </a:r>
            <a:endParaRPr sz="1800">
              <a:solidFill>
                <a:srgbClr val="595959"/>
              </a:solidFill>
              <a:latin typeface="Catamaran"/>
              <a:ea typeface="Catamaran"/>
              <a:cs typeface="Catamaran"/>
              <a:sym typeface="Catamaran"/>
            </a:endParaRPr>
          </a:p>
        </p:txBody>
      </p:sp>
      <p:cxnSp>
        <p:nvCxnSpPr>
          <p:cNvPr id="435" name="Google Shape;435;p57"/>
          <p:cNvCxnSpPr/>
          <p:nvPr/>
        </p:nvCxnSpPr>
        <p:spPr>
          <a:xfrm>
            <a:off x="5124550" y="2917500"/>
            <a:ext cx="861900" cy="435600"/>
          </a:xfrm>
          <a:prstGeom prst="straightConnector1">
            <a:avLst/>
          </a:prstGeom>
          <a:noFill/>
          <a:ln cap="flat" cmpd="sng" w="28575">
            <a:solidFill>
              <a:srgbClr val="990000"/>
            </a:solidFill>
            <a:prstDash val="solid"/>
            <a:round/>
            <a:headEnd len="med" w="med" type="none"/>
            <a:tailEnd len="med" w="med" type="triangle"/>
          </a:ln>
        </p:spPr>
      </p:cxnSp>
      <p:sp>
        <p:nvSpPr>
          <p:cNvPr id="436" name="Google Shape;436;p57"/>
          <p:cNvSpPr txBox="1"/>
          <p:nvPr/>
        </p:nvSpPr>
        <p:spPr>
          <a:xfrm>
            <a:off x="4603025" y="3262725"/>
            <a:ext cx="39333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Generate until termination to get a final graph. Do it “m” times and average</a:t>
            </a:r>
            <a:endParaRPr sz="1800">
              <a:solidFill>
                <a:srgbClr val="595959"/>
              </a:solidFill>
              <a:latin typeface="Catamaran"/>
              <a:ea typeface="Catamaran"/>
              <a:cs typeface="Catamaran"/>
              <a:sym typeface="Catamaran"/>
            </a:endParaRPr>
          </a:p>
        </p:txBody>
      </p:sp>
      <p:cxnSp>
        <p:nvCxnSpPr>
          <p:cNvPr id="437" name="Google Shape;437;p57"/>
          <p:cNvCxnSpPr>
            <a:endCxn id="438" idx="2"/>
          </p:cNvCxnSpPr>
          <p:nvPr/>
        </p:nvCxnSpPr>
        <p:spPr>
          <a:xfrm flipH="1" rot="10800000">
            <a:off x="6591250" y="2254175"/>
            <a:ext cx="884400" cy="327000"/>
          </a:xfrm>
          <a:prstGeom prst="straightConnector1">
            <a:avLst/>
          </a:prstGeom>
          <a:noFill/>
          <a:ln cap="flat" cmpd="sng" w="28575">
            <a:solidFill>
              <a:srgbClr val="990000"/>
            </a:solidFill>
            <a:prstDash val="solid"/>
            <a:round/>
            <a:headEnd len="med" w="med" type="none"/>
            <a:tailEnd len="med" w="med" type="triangle"/>
          </a:ln>
        </p:spPr>
      </p:cxnSp>
      <p:sp>
        <p:nvSpPr>
          <p:cNvPr id="438" name="Google Shape;438;p57"/>
          <p:cNvSpPr txBox="1"/>
          <p:nvPr/>
        </p:nvSpPr>
        <p:spPr>
          <a:xfrm>
            <a:off x="5986450" y="1861175"/>
            <a:ext cx="2978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If any rule i </a:t>
            </a:r>
            <a:r>
              <a:rPr lang="en-US" sz="1800">
                <a:solidFill>
                  <a:srgbClr val="595959"/>
                </a:solidFill>
                <a:latin typeface="Catamaran"/>
                <a:ea typeface="Catamaran"/>
                <a:cs typeface="Catamaran"/>
                <a:sym typeface="Catamaran"/>
              </a:rPr>
              <a:t>violated</a:t>
            </a:r>
            <a:r>
              <a:rPr lang="en-US" sz="1800">
                <a:solidFill>
                  <a:srgbClr val="595959"/>
                </a:solidFill>
                <a:latin typeface="Catamaran"/>
                <a:ea typeface="Catamaran"/>
                <a:cs typeface="Catamaran"/>
                <a:sym typeface="Catamaran"/>
              </a:rPr>
              <a:t> </a:t>
            </a:r>
            <a:r>
              <a:rPr b="1" lang="en-US" sz="1800">
                <a:solidFill>
                  <a:srgbClr val="595959"/>
                </a:solidFill>
                <a:latin typeface="Catamaran"/>
                <a:ea typeface="Catamaran"/>
                <a:cs typeface="Catamaran"/>
                <a:sym typeface="Catamaran"/>
              </a:rPr>
              <a:t>-1</a:t>
            </a:r>
            <a:r>
              <a:rPr lang="en-US" sz="1800">
                <a:solidFill>
                  <a:srgbClr val="595959"/>
                </a:solidFill>
                <a:latin typeface="Catamaran"/>
                <a:ea typeface="Catamaran"/>
                <a:cs typeface="Catamaran"/>
                <a:sym typeface="Catamaran"/>
              </a:rPr>
              <a:t> else </a:t>
            </a:r>
            <a:r>
              <a:rPr b="1" lang="en-US" sz="1800">
                <a:solidFill>
                  <a:srgbClr val="595959"/>
                </a:solidFill>
                <a:latin typeface="Catamaran"/>
                <a:ea typeface="Catamaran"/>
                <a:cs typeface="Catamaran"/>
                <a:sym typeface="Catamaran"/>
              </a:rPr>
              <a:t>0</a:t>
            </a:r>
            <a:endParaRPr sz="1800">
              <a:solidFill>
                <a:srgbClr val="595959"/>
              </a:solidFill>
              <a:latin typeface="Catamaran"/>
              <a:ea typeface="Catamaran"/>
              <a:cs typeface="Catamaran"/>
              <a:sym typeface="Catamaran"/>
            </a:endParaRPr>
          </a:p>
        </p:txBody>
      </p:sp>
      <p:cxnSp>
        <p:nvCxnSpPr>
          <p:cNvPr id="439" name="Google Shape;439;p57"/>
          <p:cNvCxnSpPr/>
          <p:nvPr/>
        </p:nvCxnSpPr>
        <p:spPr>
          <a:xfrm flipH="1">
            <a:off x="1440675" y="2505075"/>
            <a:ext cx="2169300" cy="963600"/>
          </a:xfrm>
          <a:prstGeom prst="straightConnector1">
            <a:avLst/>
          </a:prstGeom>
          <a:noFill/>
          <a:ln cap="flat" cmpd="sng" w="9525">
            <a:solidFill>
              <a:srgbClr val="99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4: Graph Rules</a:t>
            </a:r>
            <a:endParaRPr b="1" sz="2600">
              <a:solidFill>
                <a:srgbClr val="1A1A1A"/>
              </a:solidFill>
              <a:latin typeface="Catamaran"/>
              <a:ea typeface="Catamaran"/>
              <a:cs typeface="Catamaran"/>
              <a:sym typeface="Catamaran"/>
            </a:endParaRPr>
          </a:p>
        </p:txBody>
      </p:sp>
      <p:sp>
        <p:nvSpPr>
          <p:cNvPr id="445" name="Google Shape;445;p58"/>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446" name="Google Shape;446;p58"/>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
        <p:nvSpPr>
          <p:cNvPr id="447" name="Google Shape;447;p58"/>
          <p:cNvSpPr txBox="1"/>
          <p:nvPr/>
        </p:nvSpPr>
        <p:spPr>
          <a:xfrm>
            <a:off x="727800" y="1396750"/>
            <a:ext cx="75132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tamaran"/>
                <a:ea typeface="Catamaran"/>
                <a:cs typeface="Catamaran"/>
                <a:sym typeface="Catamaran"/>
              </a:rPr>
              <a:t>Rules set for MUTAG molecules dataset:</a:t>
            </a:r>
            <a:endParaRPr sz="1800">
              <a:latin typeface="Catamaran"/>
              <a:ea typeface="Catamaran"/>
              <a:cs typeface="Catamaran"/>
              <a:sym typeface="Catamaran"/>
            </a:endParaRPr>
          </a:p>
          <a:p>
            <a:pPr indent="0" lvl="0" marL="0" rtl="0" algn="l">
              <a:spcBef>
                <a:spcPts val="0"/>
              </a:spcBef>
              <a:spcAft>
                <a:spcPts val="0"/>
              </a:spcAft>
              <a:buNone/>
            </a:pPr>
            <a:r>
              <a:t/>
            </a:r>
            <a:endParaRPr sz="1800">
              <a:latin typeface="Catamaran"/>
              <a:ea typeface="Catamaran"/>
              <a:cs typeface="Catamaran"/>
              <a:sym typeface="Catamaran"/>
            </a:endParaRPr>
          </a:p>
          <a:p>
            <a:pPr indent="-342900" lvl="0" marL="457200" rtl="0" algn="l">
              <a:spcBef>
                <a:spcPts val="0"/>
              </a:spcBef>
              <a:spcAft>
                <a:spcPts val="0"/>
              </a:spcAft>
              <a:buSzPts val="1800"/>
              <a:buFont typeface="Catamaran"/>
              <a:buChar char="●"/>
            </a:pPr>
            <a:r>
              <a:rPr lang="en-US" sz="1800">
                <a:latin typeface="Catamaran"/>
                <a:ea typeface="Catamaran"/>
                <a:cs typeface="Catamaran"/>
                <a:sym typeface="Catamaran"/>
              </a:rPr>
              <a:t>Graph can’t exceed predefined max. num. of nodes</a:t>
            </a:r>
            <a:endParaRPr sz="1800">
              <a:latin typeface="Catamaran"/>
              <a:ea typeface="Catamaran"/>
              <a:cs typeface="Catamaran"/>
              <a:sym typeface="Catamaran"/>
            </a:endParaRPr>
          </a:p>
          <a:p>
            <a:pPr indent="0" lvl="0" marL="457200" rtl="0" algn="l">
              <a:spcBef>
                <a:spcPts val="0"/>
              </a:spcBef>
              <a:spcAft>
                <a:spcPts val="0"/>
              </a:spcAft>
              <a:buNone/>
            </a:pPr>
            <a:r>
              <a:t/>
            </a:r>
            <a:endParaRPr sz="1800">
              <a:latin typeface="Catamaran"/>
              <a:ea typeface="Catamaran"/>
              <a:cs typeface="Catamaran"/>
              <a:sym typeface="Catamaran"/>
            </a:endParaRPr>
          </a:p>
          <a:p>
            <a:pPr indent="-342900" lvl="0" marL="457200" rtl="0" algn="l">
              <a:spcBef>
                <a:spcPts val="0"/>
              </a:spcBef>
              <a:spcAft>
                <a:spcPts val="0"/>
              </a:spcAft>
              <a:buSzPts val="1800"/>
              <a:buFont typeface="Catamaran"/>
              <a:buChar char="●"/>
            </a:pPr>
            <a:r>
              <a:rPr lang="en-US" sz="1800">
                <a:latin typeface="Catamaran"/>
                <a:ea typeface="Catamaran"/>
                <a:cs typeface="Catamaran"/>
                <a:sym typeface="Catamaran"/>
              </a:rPr>
              <a:t>Degree of a node can’t exceed max. num. of </a:t>
            </a:r>
            <a:r>
              <a:rPr i="1" lang="en-US" sz="1800">
                <a:latin typeface="Catamaran"/>
                <a:ea typeface="Catamaran"/>
                <a:cs typeface="Catamaran"/>
                <a:sym typeface="Catamaran"/>
              </a:rPr>
              <a:t>bonds </a:t>
            </a:r>
            <a:r>
              <a:rPr lang="en-US" sz="1800">
                <a:latin typeface="Catamaran"/>
                <a:ea typeface="Catamaran"/>
                <a:cs typeface="Catamaran"/>
                <a:sym typeface="Catamaran"/>
              </a:rPr>
              <a:t> that atom makes</a:t>
            </a:r>
            <a:endParaRPr sz="1800">
              <a:latin typeface="Catamaran"/>
              <a:ea typeface="Catamaran"/>
              <a:cs typeface="Catamaran"/>
              <a:sym typeface="Catamaran"/>
            </a:endParaRPr>
          </a:p>
          <a:p>
            <a:pPr indent="0" lvl="0" marL="457200" rtl="0" algn="l">
              <a:spcBef>
                <a:spcPts val="0"/>
              </a:spcBef>
              <a:spcAft>
                <a:spcPts val="0"/>
              </a:spcAft>
              <a:buNone/>
            </a:pPr>
            <a:r>
              <a:t/>
            </a:r>
            <a:endParaRPr sz="1800">
              <a:latin typeface="Catamaran"/>
              <a:ea typeface="Catamaran"/>
              <a:cs typeface="Catamaran"/>
              <a:sym typeface="Catamaran"/>
            </a:endParaRPr>
          </a:p>
          <a:p>
            <a:pPr indent="-342900" lvl="0" marL="457200" rtl="0" algn="l">
              <a:spcBef>
                <a:spcPts val="0"/>
              </a:spcBef>
              <a:spcAft>
                <a:spcPts val="0"/>
              </a:spcAft>
              <a:buSzPts val="1800"/>
              <a:buFont typeface="Catamaran"/>
              <a:buChar char="●"/>
            </a:pPr>
            <a:r>
              <a:rPr lang="en-US" sz="1800">
                <a:latin typeface="Catamaran"/>
                <a:ea typeface="Catamaran"/>
                <a:cs typeface="Catamaran"/>
                <a:sym typeface="Catamaran"/>
              </a:rPr>
              <a:t>Can’t add more than 1 edge between the same two nodes</a:t>
            </a:r>
            <a:endParaRPr sz="1800">
              <a:latin typeface="Catamaran"/>
              <a:ea typeface="Catamaran"/>
              <a:cs typeface="Catamaran"/>
              <a:sym typeface="Catamaran"/>
            </a:endParaRPr>
          </a:p>
          <a:p>
            <a:pPr indent="0" lvl="0" marL="457200" rtl="0" algn="l">
              <a:spcBef>
                <a:spcPts val="0"/>
              </a:spcBef>
              <a:spcAft>
                <a:spcPts val="0"/>
              </a:spcAft>
              <a:buNone/>
            </a:pPr>
            <a:r>
              <a:t/>
            </a:r>
            <a:endParaRPr sz="1800">
              <a:latin typeface="Catamaran"/>
              <a:ea typeface="Catamaran"/>
              <a:cs typeface="Catamaran"/>
              <a:sym typeface="Catamaran"/>
            </a:endParaRPr>
          </a:p>
          <a:p>
            <a:pPr indent="-342900" lvl="0" marL="457200" rtl="0" algn="l">
              <a:spcBef>
                <a:spcPts val="0"/>
              </a:spcBef>
              <a:spcAft>
                <a:spcPts val="0"/>
              </a:spcAft>
              <a:buSzPts val="1800"/>
              <a:buFont typeface="Catamaran"/>
              <a:buChar char="●"/>
            </a:pPr>
            <a:r>
              <a:rPr i="1" lang="en-US" sz="1800">
                <a:latin typeface="Catamaran"/>
                <a:ea typeface="Catamaran"/>
                <a:cs typeface="Catamaran"/>
                <a:sym typeface="Catamaran"/>
              </a:rPr>
              <a:t>New</a:t>
            </a:r>
            <a:r>
              <a:rPr lang="en-US" sz="1800">
                <a:latin typeface="Catamaran"/>
                <a:ea typeface="Catamaran"/>
                <a:cs typeface="Catamaran"/>
                <a:sym typeface="Catamaran"/>
              </a:rPr>
              <a:t> : No.Op should be selected after reaching max. node number</a:t>
            </a:r>
            <a:endParaRPr sz="1800">
              <a:latin typeface="Catamaran"/>
              <a:ea typeface="Catamaran"/>
              <a:cs typeface="Catamaran"/>
              <a:sym typeface="Catamaran"/>
            </a:endParaRPr>
          </a:p>
          <a:p>
            <a:pPr indent="0" lvl="0" marL="0" rtl="0" algn="l">
              <a:spcBef>
                <a:spcPts val="0"/>
              </a:spcBef>
              <a:spcAft>
                <a:spcPts val="0"/>
              </a:spcAft>
              <a:buNone/>
            </a:pPr>
            <a:r>
              <a:t/>
            </a:r>
            <a:endParaRPr sz="1800">
              <a:latin typeface="Catamaran"/>
              <a:ea typeface="Catamaran"/>
              <a:cs typeface="Catamaran"/>
              <a:sym typeface="Catamaran"/>
            </a:endParaRPr>
          </a:p>
          <a:p>
            <a:pPr indent="0" lvl="0" marL="0" rtl="0" algn="l">
              <a:spcBef>
                <a:spcPts val="0"/>
              </a:spcBef>
              <a:spcAft>
                <a:spcPts val="0"/>
              </a:spcAft>
              <a:buNone/>
            </a:pPr>
            <a:r>
              <a:t/>
            </a:r>
            <a:endParaRPr sz="1800">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41"/>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198" name="Google Shape;198;p41"/>
          <p:cNvSpPr txBox="1"/>
          <p:nvPr/>
        </p:nvSpPr>
        <p:spPr>
          <a:xfrm>
            <a:off x="727560" y="86184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600" u="none" cap="none" strike="noStrike">
                <a:solidFill>
                  <a:srgbClr val="1A1A1A"/>
                </a:solidFill>
                <a:latin typeface="Catamaran"/>
                <a:ea typeface="Catamaran"/>
                <a:cs typeface="Catamaran"/>
                <a:sym typeface="Catamaran"/>
              </a:rPr>
              <a:t>Table of contents</a:t>
            </a:r>
            <a:endParaRPr b="0" i="0" sz="2600" u="none" cap="none" strike="noStrike">
              <a:solidFill>
                <a:srgbClr val="000000"/>
              </a:solidFill>
              <a:latin typeface="Arial"/>
              <a:ea typeface="Arial"/>
              <a:cs typeface="Arial"/>
              <a:sym typeface="Arial"/>
            </a:endParaRPr>
          </a:p>
        </p:txBody>
      </p:sp>
      <p:sp>
        <p:nvSpPr>
          <p:cNvPr id="199" name="Google Shape;199;p41"/>
          <p:cNvSpPr/>
          <p:nvPr/>
        </p:nvSpPr>
        <p:spPr>
          <a:xfrm>
            <a:off x="1583640" y="198324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US" sz="1500">
                <a:latin typeface="Raleway"/>
                <a:ea typeface="Raleway"/>
                <a:cs typeface="Raleway"/>
                <a:sym typeface="Raleway"/>
              </a:rPr>
              <a:t>(GNNs) Graph Neural Networks</a:t>
            </a:r>
            <a:endParaRPr b="1" i="0" sz="1500" u="none" cap="none" strike="noStrike"/>
          </a:p>
        </p:txBody>
      </p:sp>
      <p:sp>
        <p:nvSpPr>
          <p:cNvPr id="200" name="Google Shape;200;p41"/>
          <p:cNvSpPr/>
          <p:nvPr/>
        </p:nvSpPr>
        <p:spPr>
          <a:xfrm>
            <a:off x="5402880" y="1983240"/>
            <a:ext cx="2140920" cy="84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Raleway"/>
                <a:ea typeface="Raleway"/>
                <a:cs typeface="Raleway"/>
                <a:sym typeface="Raleway"/>
              </a:rPr>
              <a:t>Model-level GNN: Task Definition</a:t>
            </a:r>
            <a:endParaRPr b="1" sz="1500">
              <a:solidFill>
                <a:schemeClr val="dk1"/>
              </a:solidFill>
              <a:latin typeface="Raleway"/>
              <a:ea typeface="Raleway"/>
              <a:cs typeface="Raleway"/>
              <a:sym typeface="Raleway"/>
            </a:endParaRPr>
          </a:p>
        </p:txBody>
      </p:sp>
      <p:sp>
        <p:nvSpPr>
          <p:cNvPr id="201" name="Google Shape;201;p41"/>
          <p:cNvSpPr/>
          <p:nvPr/>
        </p:nvSpPr>
        <p:spPr>
          <a:xfrm>
            <a:off x="1583640" y="293796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US" sz="1500">
                <a:latin typeface="Raleway"/>
                <a:ea typeface="Raleway"/>
                <a:cs typeface="Raleway"/>
                <a:sym typeface="Raleway"/>
              </a:rPr>
              <a:t>Architecture </a:t>
            </a:r>
            <a:endParaRPr b="1" i="0" sz="1500" u="none" cap="none" strike="noStrike"/>
          </a:p>
        </p:txBody>
      </p:sp>
      <p:sp>
        <p:nvSpPr>
          <p:cNvPr id="202" name="Google Shape;202;p41"/>
          <p:cNvSpPr/>
          <p:nvPr/>
        </p:nvSpPr>
        <p:spPr>
          <a:xfrm>
            <a:off x="5402880" y="293796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US" sz="1500">
                <a:latin typeface="Raleway"/>
                <a:ea typeface="Raleway"/>
                <a:cs typeface="Raleway"/>
                <a:sym typeface="Raleway"/>
              </a:rPr>
              <a:t>MDP Definition</a:t>
            </a:r>
            <a:endParaRPr b="1" i="0" sz="1500" u="none" cap="none" strike="noStrike"/>
          </a:p>
        </p:txBody>
      </p:sp>
      <p:sp>
        <p:nvSpPr>
          <p:cNvPr id="203" name="Google Shape;203;p41"/>
          <p:cNvSpPr/>
          <p:nvPr/>
        </p:nvSpPr>
        <p:spPr>
          <a:xfrm>
            <a:off x="1583640" y="3875400"/>
            <a:ext cx="2140920" cy="84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Raleway"/>
                <a:ea typeface="Raleway"/>
                <a:cs typeface="Raleway"/>
                <a:sym typeface="Raleway"/>
              </a:rPr>
              <a:t>Graph Generator</a:t>
            </a:r>
            <a:endParaRPr b="1" sz="1500">
              <a:latin typeface="Raleway"/>
              <a:ea typeface="Raleway"/>
              <a:cs typeface="Raleway"/>
              <a:sym typeface="Raleway"/>
            </a:endParaRPr>
          </a:p>
        </p:txBody>
      </p:sp>
      <p:sp>
        <p:nvSpPr>
          <p:cNvPr id="204" name="Google Shape;204;p41"/>
          <p:cNvSpPr/>
          <p:nvPr/>
        </p:nvSpPr>
        <p:spPr>
          <a:xfrm>
            <a:off x="5402880" y="3875400"/>
            <a:ext cx="2140920" cy="84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500">
                <a:solidFill>
                  <a:schemeClr val="dk1"/>
                </a:solidFill>
                <a:latin typeface="Raleway"/>
                <a:ea typeface="Raleway"/>
                <a:cs typeface="Raleway"/>
                <a:sym typeface="Raleway"/>
              </a:rPr>
              <a:t>Results</a:t>
            </a:r>
            <a:endParaRPr b="1" sz="15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4: Loss Function</a:t>
            </a:r>
            <a:endParaRPr b="1" sz="2600">
              <a:solidFill>
                <a:srgbClr val="1A1A1A"/>
              </a:solidFill>
              <a:latin typeface="Catamaran"/>
              <a:ea typeface="Catamaran"/>
              <a:cs typeface="Catamaran"/>
              <a:sym typeface="Catamaran"/>
            </a:endParaRPr>
          </a:p>
        </p:txBody>
      </p:sp>
      <p:sp>
        <p:nvSpPr>
          <p:cNvPr id="453" name="Google Shape;453;p59"/>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454" name="Google Shape;454;p59"/>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
        <p:nvSpPr>
          <p:cNvPr id="455" name="Google Shape;455;p59"/>
          <p:cNvSpPr txBox="1"/>
          <p:nvPr/>
        </p:nvSpPr>
        <p:spPr>
          <a:xfrm>
            <a:off x="337075" y="1549150"/>
            <a:ext cx="6303000" cy="85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800">
                <a:latin typeface="Catamaran"/>
                <a:ea typeface="Catamaran"/>
                <a:cs typeface="Catamaran"/>
                <a:sym typeface="Catamaran"/>
              </a:rPr>
              <a:t>We train the generator with </a:t>
            </a:r>
            <a:r>
              <a:rPr b="1" lang="en-US" sz="1800">
                <a:latin typeface="Catamaran"/>
                <a:ea typeface="Catamaran"/>
                <a:cs typeface="Catamaran"/>
                <a:sym typeface="Catamaran"/>
              </a:rPr>
              <a:t>Policy Gradient</a:t>
            </a:r>
            <a:r>
              <a:rPr i="1" lang="en-US" sz="1800">
                <a:latin typeface="Catamaran"/>
                <a:ea typeface="Catamaran"/>
                <a:cs typeface="Catamaran"/>
                <a:sym typeface="Catamaran"/>
              </a:rPr>
              <a:t> </a:t>
            </a:r>
            <a:r>
              <a:rPr lang="en-US" sz="1800">
                <a:latin typeface="Catamaran"/>
                <a:ea typeface="Catamaran"/>
                <a:cs typeface="Catamaran"/>
                <a:sym typeface="Catamaran"/>
              </a:rPr>
              <a:t>by minimizing the following loss function :</a:t>
            </a:r>
            <a:endParaRPr sz="1800">
              <a:latin typeface="Catamaran"/>
              <a:ea typeface="Catamaran"/>
              <a:cs typeface="Catamaran"/>
              <a:sym typeface="Catamaran"/>
            </a:endParaRPr>
          </a:p>
        </p:txBody>
      </p:sp>
      <p:sp>
        <p:nvSpPr>
          <p:cNvPr id="456" name="Google Shape;456;p59"/>
          <p:cNvSpPr txBox="1"/>
          <p:nvPr/>
        </p:nvSpPr>
        <p:spPr>
          <a:xfrm>
            <a:off x="337075" y="2904525"/>
            <a:ext cx="6515700" cy="444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800">
                <a:latin typeface="Catamaran"/>
                <a:ea typeface="Catamaran"/>
                <a:cs typeface="Catamaran"/>
                <a:sym typeface="Catamaran"/>
              </a:rPr>
              <a:t>Note that in the  </a:t>
            </a:r>
            <a:r>
              <a:rPr i="1" lang="en-US" sz="1800">
                <a:latin typeface="Catamaran"/>
                <a:ea typeface="Catamaran"/>
                <a:cs typeface="Catamaran"/>
                <a:sym typeface="Catamaran"/>
              </a:rPr>
              <a:t>REINFORCE </a:t>
            </a:r>
            <a:r>
              <a:rPr lang="en-US" sz="1800">
                <a:latin typeface="Catamaran"/>
                <a:ea typeface="Catamaran"/>
                <a:cs typeface="Catamaran"/>
                <a:sym typeface="Catamaran"/>
              </a:rPr>
              <a:t> algorithm the loss is defined as:</a:t>
            </a:r>
            <a:r>
              <a:rPr i="1" lang="en-US" sz="1800">
                <a:latin typeface="Catamaran"/>
                <a:ea typeface="Catamaran"/>
                <a:cs typeface="Catamaran"/>
                <a:sym typeface="Catamaran"/>
              </a:rPr>
              <a:t> </a:t>
            </a:r>
            <a:endParaRPr i="1" sz="1800">
              <a:latin typeface="Catamaran"/>
              <a:ea typeface="Catamaran"/>
              <a:cs typeface="Catamaran"/>
              <a:sym typeface="Catamaran"/>
            </a:endParaRPr>
          </a:p>
          <a:p>
            <a:pPr indent="0" lvl="0" marL="457200" rtl="0" algn="l">
              <a:spcBef>
                <a:spcPts val="0"/>
              </a:spcBef>
              <a:spcAft>
                <a:spcPts val="0"/>
              </a:spcAft>
              <a:buNone/>
            </a:pPr>
            <a:r>
              <a:t/>
            </a:r>
            <a:endParaRPr i="1" sz="1800">
              <a:latin typeface="Catamaran"/>
              <a:ea typeface="Catamaran"/>
              <a:cs typeface="Catamaran"/>
              <a:sym typeface="Catamaran"/>
            </a:endParaRPr>
          </a:p>
        </p:txBody>
      </p:sp>
      <p:pic>
        <p:nvPicPr>
          <p:cNvPr id="457" name="Google Shape;457;p59"/>
          <p:cNvPicPr preferRelativeResize="0"/>
          <p:nvPr/>
        </p:nvPicPr>
        <p:blipFill>
          <a:blip r:embed="rId3">
            <a:alphaModFix/>
          </a:blip>
          <a:stretch>
            <a:fillRect/>
          </a:stretch>
        </p:blipFill>
        <p:spPr>
          <a:xfrm>
            <a:off x="1637200" y="3500524"/>
            <a:ext cx="2491981" cy="334800"/>
          </a:xfrm>
          <a:prstGeom prst="rect">
            <a:avLst/>
          </a:prstGeom>
          <a:noFill/>
          <a:ln>
            <a:noFill/>
          </a:ln>
        </p:spPr>
      </p:pic>
      <p:pic>
        <p:nvPicPr>
          <p:cNvPr id="458" name="Google Shape;458;p59"/>
          <p:cNvPicPr preferRelativeResize="0"/>
          <p:nvPr/>
        </p:nvPicPr>
        <p:blipFill>
          <a:blip r:embed="rId4">
            <a:alphaModFix/>
          </a:blip>
          <a:stretch>
            <a:fillRect/>
          </a:stretch>
        </p:blipFill>
        <p:spPr>
          <a:xfrm>
            <a:off x="1637188" y="2364623"/>
            <a:ext cx="5409429" cy="334800"/>
          </a:xfrm>
          <a:prstGeom prst="rect">
            <a:avLst/>
          </a:prstGeom>
          <a:noFill/>
          <a:ln>
            <a:noFill/>
          </a:ln>
        </p:spPr>
      </p:pic>
      <p:cxnSp>
        <p:nvCxnSpPr>
          <p:cNvPr id="459" name="Google Shape;459;p59"/>
          <p:cNvCxnSpPr/>
          <p:nvPr/>
        </p:nvCxnSpPr>
        <p:spPr>
          <a:xfrm>
            <a:off x="2363600" y="3836450"/>
            <a:ext cx="264600" cy="2559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59"/>
          <p:cNvCxnSpPr/>
          <p:nvPr/>
        </p:nvCxnSpPr>
        <p:spPr>
          <a:xfrm flipH="1">
            <a:off x="2764088" y="3849500"/>
            <a:ext cx="238200" cy="2559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9"/>
          <p:cNvSpPr txBox="1"/>
          <p:nvPr/>
        </p:nvSpPr>
        <p:spPr>
          <a:xfrm>
            <a:off x="4751150" y="3968700"/>
            <a:ext cx="4068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595959"/>
                </a:solidFill>
                <a:latin typeface="Catamaran"/>
                <a:ea typeface="Catamaran"/>
                <a:cs typeface="Catamaran"/>
                <a:sym typeface="Catamaran"/>
              </a:rPr>
              <a:t>(Neg. Log. of predicted probability of chosen action)</a:t>
            </a:r>
            <a:endParaRPr/>
          </a:p>
        </p:txBody>
      </p:sp>
      <p:pic>
        <p:nvPicPr>
          <p:cNvPr id="462" name="Google Shape;462;p59"/>
          <p:cNvPicPr preferRelativeResize="0"/>
          <p:nvPr/>
        </p:nvPicPr>
        <p:blipFill>
          <a:blip r:embed="rId5">
            <a:alphaModFix/>
          </a:blip>
          <a:stretch>
            <a:fillRect/>
          </a:stretch>
        </p:blipFill>
        <p:spPr>
          <a:xfrm>
            <a:off x="1892950" y="4179925"/>
            <a:ext cx="1700345" cy="334800"/>
          </a:xfrm>
          <a:prstGeom prst="rect">
            <a:avLst/>
          </a:prstGeom>
          <a:noFill/>
          <a:ln>
            <a:noFill/>
          </a:ln>
        </p:spPr>
      </p:pic>
      <p:cxnSp>
        <p:nvCxnSpPr>
          <p:cNvPr id="463" name="Google Shape;463;p59"/>
          <p:cNvCxnSpPr/>
          <p:nvPr/>
        </p:nvCxnSpPr>
        <p:spPr>
          <a:xfrm flipH="1" rot="10800000">
            <a:off x="3686525" y="3995175"/>
            <a:ext cx="1102500" cy="352800"/>
          </a:xfrm>
          <a:prstGeom prst="straightConnector1">
            <a:avLst/>
          </a:prstGeom>
          <a:noFill/>
          <a:ln cap="flat" cmpd="sng" w="28575">
            <a:solidFill>
              <a:srgbClr val="990000"/>
            </a:solidFill>
            <a:prstDash val="solid"/>
            <a:round/>
            <a:headEnd len="med" w="med" type="none"/>
            <a:tailEnd len="med" w="med" type="stealth"/>
          </a:ln>
        </p:spPr>
      </p:cxnSp>
      <p:sp>
        <p:nvSpPr>
          <p:cNvPr id="464" name="Google Shape;464;p59"/>
          <p:cNvSpPr txBox="1"/>
          <p:nvPr/>
        </p:nvSpPr>
        <p:spPr>
          <a:xfrm>
            <a:off x="4751175" y="3667288"/>
            <a:ext cx="29232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latin typeface="Catamaran"/>
                <a:ea typeface="Catamaran"/>
                <a:cs typeface="Catamaran"/>
                <a:sym typeface="Catamaran"/>
              </a:rPr>
              <a:t>CrossEntropy Loss !</a:t>
            </a:r>
            <a:endParaRPr sz="1800">
              <a:solidFill>
                <a:srgbClr val="595959"/>
              </a:solidFill>
              <a:latin typeface="Catamaran"/>
              <a:ea typeface="Catamaran"/>
              <a:cs typeface="Catamaran"/>
              <a:sym typeface="Catamaran"/>
            </a:endParaRPr>
          </a:p>
          <a:p>
            <a:pPr indent="0" lvl="0" marL="0" rtl="0" algn="l">
              <a:spcBef>
                <a:spcPts val="0"/>
              </a:spcBef>
              <a:spcAft>
                <a:spcPts val="0"/>
              </a:spcAft>
              <a:buNone/>
            </a:pPr>
            <a:r>
              <a:t/>
            </a:r>
            <a:endParaRPr sz="1800">
              <a:solidFill>
                <a:srgbClr val="595959"/>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4: Some Generated Explanations</a:t>
            </a:r>
            <a:endParaRPr b="1" sz="2600">
              <a:solidFill>
                <a:srgbClr val="1A1A1A"/>
              </a:solidFill>
              <a:latin typeface="Catamaran"/>
              <a:ea typeface="Catamaran"/>
              <a:cs typeface="Catamaran"/>
              <a:sym typeface="Catamaran"/>
            </a:endParaRPr>
          </a:p>
        </p:txBody>
      </p:sp>
      <p:sp>
        <p:nvSpPr>
          <p:cNvPr id="470" name="Google Shape;470;p60"/>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471" name="Google Shape;471;p60"/>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pic>
        <p:nvPicPr>
          <p:cNvPr id="472" name="Google Shape;472;p60"/>
          <p:cNvPicPr preferRelativeResize="0"/>
          <p:nvPr/>
        </p:nvPicPr>
        <p:blipFill>
          <a:blip r:embed="rId3">
            <a:alphaModFix/>
          </a:blip>
          <a:stretch>
            <a:fillRect/>
          </a:stretch>
        </p:blipFill>
        <p:spPr>
          <a:xfrm>
            <a:off x="315200" y="1326150"/>
            <a:ext cx="1920213" cy="1590000"/>
          </a:xfrm>
          <a:prstGeom prst="rect">
            <a:avLst/>
          </a:prstGeom>
          <a:noFill/>
          <a:ln>
            <a:noFill/>
          </a:ln>
        </p:spPr>
      </p:pic>
      <p:pic>
        <p:nvPicPr>
          <p:cNvPr id="473" name="Google Shape;473;p60"/>
          <p:cNvPicPr preferRelativeResize="0"/>
          <p:nvPr/>
        </p:nvPicPr>
        <p:blipFill>
          <a:blip r:embed="rId4">
            <a:alphaModFix/>
          </a:blip>
          <a:stretch>
            <a:fillRect/>
          </a:stretch>
        </p:blipFill>
        <p:spPr>
          <a:xfrm>
            <a:off x="2536783" y="1326150"/>
            <a:ext cx="1916511" cy="1590000"/>
          </a:xfrm>
          <a:prstGeom prst="rect">
            <a:avLst/>
          </a:prstGeom>
          <a:noFill/>
          <a:ln>
            <a:noFill/>
          </a:ln>
        </p:spPr>
      </p:pic>
      <p:pic>
        <p:nvPicPr>
          <p:cNvPr id="474" name="Google Shape;474;p60"/>
          <p:cNvPicPr preferRelativeResize="0"/>
          <p:nvPr/>
        </p:nvPicPr>
        <p:blipFill>
          <a:blip r:embed="rId5">
            <a:alphaModFix/>
          </a:blip>
          <a:stretch>
            <a:fillRect/>
          </a:stretch>
        </p:blipFill>
        <p:spPr>
          <a:xfrm>
            <a:off x="4754667" y="1327685"/>
            <a:ext cx="1916510" cy="1586929"/>
          </a:xfrm>
          <a:prstGeom prst="rect">
            <a:avLst/>
          </a:prstGeom>
          <a:noFill/>
          <a:ln>
            <a:noFill/>
          </a:ln>
        </p:spPr>
      </p:pic>
      <p:pic>
        <p:nvPicPr>
          <p:cNvPr id="475" name="Google Shape;475;p60"/>
          <p:cNvPicPr preferRelativeResize="0"/>
          <p:nvPr/>
        </p:nvPicPr>
        <p:blipFill>
          <a:blip r:embed="rId6">
            <a:alphaModFix/>
          </a:blip>
          <a:stretch>
            <a:fillRect/>
          </a:stretch>
        </p:blipFill>
        <p:spPr>
          <a:xfrm>
            <a:off x="6972550" y="1352837"/>
            <a:ext cx="1855750" cy="1536628"/>
          </a:xfrm>
          <a:prstGeom prst="rect">
            <a:avLst/>
          </a:prstGeom>
          <a:noFill/>
          <a:ln>
            <a:noFill/>
          </a:ln>
        </p:spPr>
      </p:pic>
      <p:pic>
        <p:nvPicPr>
          <p:cNvPr id="476" name="Google Shape;476;p60"/>
          <p:cNvPicPr preferRelativeResize="0"/>
          <p:nvPr/>
        </p:nvPicPr>
        <p:blipFill>
          <a:blip r:embed="rId7">
            <a:alphaModFix/>
          </a:blip>
          <a:stretch>
            <a:fillRect/>
          </a:stretch>
        </p:blipFill>
        <p:spPr>
          <a:xfrm>
            <a:off x="315200" y="3123775"/>
            <a:ext cx="1920226" cy="1447625"/>
          </a:xfrm>
          <a:prstGeom prst="rect">
            <a:avLst/>
          </a:prstGeom>
          <a:noFill/>
          <a:ln>
            <a:noFill/>
          </a:ln>
        </p:spPr>
      </p:pic>
      <p:sp>
        <p:nvSpPr>
          <p:cNvPr id="477" name="Google Shape;477;p60"/>
          <p:cNvSpPr txBox="1"/>
          <p:nvPr/>
        </p:nvSpPr>
        <p:spPr>
          <a:xfrm>
            <a:off x="315200" y="1396750"/>
            <a:ext cx="10398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latin typeface="Times New Roman"/>
                <a:ea typeface="Times New Roman"/>
                <a:cs typeface="Times New Roman"/>
                <a:sym typeface="Times New Roman"/>
              </a:rPr>
              <a:t>p</a:t>
            </a:r>
            <a:r>
              <a:rPr baseline="-25000" i="1" lang="en-US" sz="1800">
                <a:latin typeface="Times New Roman"/>
                <a:ea typeface="Times New Roman"/>
                <a:cs typeface="Times New Roman"/>
                <a:sym typeface="Times New Roman"/>
              </a:rPr>
              <a:t>c0</a:t>
            </a:r>
            <a:r>
              <a:rPr i="1" lang="en-US" sz="1800">
                <a:latin typeface="Times New Roman"/>
                <a:ea typeface="Times New Roman"/>
                <a:cs typeface="Times New Roman"/>
                <a:sym typeface="Times New Roman"/>
              </a:rPr>
              <a:t>=0.99</a:t>
            </a:r>
            <a:endParaRPr i="1" sz="1800">
              <a:latin typeface="Times New Roman"/>
              <a:ea typeface="Times New Roman"/>
              <a:cs typeface="Times New Roman"/>
              <a:sym typeface="Times New Roman"/>
            </a:endParaRPr>
          </a:p>
        </p:txBody>
      </p:sp>
      <p:sp>
        <p:nvSpPr>
          <p:cNvPr id="478" name="Google Shape;478;p60"/>
          <p:cNvSpPr txBox="1"/>
          <p:nvPr/>
        </p:nvSpPr>
        <p:spPr>
          <a:xfrm>
            <a:off x="2589400" y="1396750"/>
            <a:ext cx="13416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c0</a:t>
            </a:r>
            <a:r>
              <a:rPr i="1" lang="en-US" sz="1800">
                <a:latin typeface="Times New Roman"/>
                <a:ea typeface="Times New Roman"/>
                <a:cs typeface="Times New Roman"/>
                <a:sym typeface="Times New Roman"/>
              </a:rPr>
              <a:t>=0.99</a:t>
            </a:r>
            <a:endParaRPr i="1" sz="1800">
              <a:latin typeface="Times New Roman"/>
              <a:ea typeface="Times New Roman"/>
              <a:cs typeface="Times New Roman"/>
              <a:sym typeface="Times New Roman"/>
            </a:endParaRPr>
          </a:p>
        </p:txBody>
      </p:sp>
      <p:sp>
        <p:nvSpPr>
          <p:cNvPr id="479" name="Google Shape;479;p60"/>
          <p:cNvSpPr txBox="1"/>
          <p:nvPr/>
        </p:nvSpPr>
        <p:spPr>
          <a:xfrm>
            <a:off x="4780975" y="1396750"/>
            <a:ext cx="11013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c0</a:t>
            </a:r>
            <a:r>
              <a:rPr i="1" lang="en-US" sz="1800">
                <a:latin typeface="Times New Roman"/>
                <a:ea typeface="Times New Roman"/>
                <a:cs typeface="Times New Roman"/>
                <a:sym typeface="Times New Roman"/>
              </a:rPr>
              <a:t>=0.98</a:t>
            </a:r>
            <a:endParaRPr i="1" sz="1800">
              <a:latin typeface="Times New Roman"/>
              <a:ea typeface="Times New Roman"/>
              <a:cs typeface="Times New Roman"/>
              <a:sym typeface="Times New Roman"/>
            </a:endParaRPr>
          </a:p>
        </p:txBody>
      </p:sp>
      <p:sp>
        <p:nvSpPr>
          <p:cNvPr id="480" name="Google Shape;480;p60"/>
          <p:cNvSpPr txBox="1"/>
          <p:nvPr/>
        </p:nvSpPr>
        <p:spPr>
          <a:xfrm>
            <a:off x="7026775" y="1396750"/>
            <a:ext cx="11013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c0</a:t>
            </a:r>
            <a:r>
              <a:rPr i="1" lang="en-US" sz="1800">
                <a:latin typeface="Times New Roman"/>
                <a:ea typeface="Times New Roman"/>
                <a:cs typeface="Times New Roman"/>
                <a:sym typeface="Times New Roman"/>
              </a:rPr>
              <a:t>=1.00</a:t>
            </a:r>
            <a:endParaRPr i="1" sz="1800">
              <a:latin typeface="Times New Roman"/>
              <a:ea typeface="Times New Roman"/>
              <a:cs typeface="Times New Roman"/>
              <a:sym typeface="Times New Roman"/>
            </a:endParaRPr>
          </a:p>
        </p:txBody>
      </p:sp>
      <p:sp>
        <p:nvSpPr>
          <p:cNvPr id="481" name="Google Shape;481;p60"/>
          <p:cNvSpPr txBox="1"/>
          <p:nvPr/>
        </p:nvSpPr>
        <p:spPr>
          <a:xfrm>
            <a:off x="305301" y="3057875"/>
            <a:ext cx="10398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c0</a:t>
            </a:r>
            <a:r>
              <a:rPr i="1" lang="en-US" sz="1800">
                <a:latin typeface="Times New Roman"/>
                <a:ea typeface="Times New Roman"/>
                <a:cs typeface="Times New Roman"/>
                <a:sym typeface="Times New Roman"/>
              </a:rPr>
              <a:t>=0.82</a:t>
            </a:r>
            <a:endParaRPr i="1" sz="1800">
              <a:latin typeface="Times New Roman"/>
              <a:ea typeface="Times New Roman"/>
              <a:cs typeface="Times New Roman"/>
              <a:sym typeface="Times New Roman"/>
            </a:endParaRPr>
          </a:p>
        </p:txBody>
      </p:sp>
      <p:sp>
        <p:nvSpPr>
          <p:cNvPr id="482" name="Google Shape;482;p60"/>
          <p:cNvSpPr/>
          <p:nvPr/>
        </p:nvSpPr>
        <p:spPr>
          <a:xfrm>
            <a:off x="1458750" y="2970148"/>
            <a:ext cx="7445250" cy="1774275"/>
          </a:xfrm>
          <a:custGeom>
            <a:rect b="b" l="l" r="r" t="t"/>
            <a:pathLst>
              <a:path extrusionOk="0" h="70971" w="297810">
                <a:moveTo>
                  <a:pt x="0" y="69505"/>
                </a:moveTo>
                <a:cubicBezTo>
                  <a:pt x="6189" y="68747"/>
                  <a:pt x="27597" y="75567"/>
                  <a:pt x="37132" y="64958"/>
                </a:cubicBezTo>
                <a:cubicBezTo>
                  <a:pt x="46668" y="54349"/>
                  <a:pt x="13767" y="16396"/>
                  <a:pt x="57213" y="5850"/>
                </a:cubicBezTo>
                <a:cubicBezTo>
                  <a:pt x="100659" y="-4696"/>
                  <a:pt x="257711" y="2378"/>
                  <a:pt x="297810" y="1683"/>
                </a:cubicBezTo>
              </a:path>
            </a:pathLst>
          </a:custGeom>
          <a:noFill/>
          <a:ln cap="flat" cmpd="sng" w="28575">
            <a:solidFill>
              <a:srgbClr val="FF0000"/>
            </a:solidFill>
            <a:prstDash val="solid"/>
            <a:round/>
            <a:headEnd len="med" w="med" type="none"/>
            <a:tailEnd len="med" w="med" type="none"/>
          </a:ln>
        </p:spPr>
      </p:sp>
      <p:pic>
        <p:nvPicPr>
          <p:cNvPr id="483" name="Google Shape;483;p60"/>
          <p:cNvPicPr preferRelativeResize="0"/>
          <p:nvPr/>
        </p:nvPicPr>
        <p:blipFill>
          <a:blip r:embed="rId8">
            <a:alphaModFix/>
          </a:blip>
          <a:stretch>
            <a:fillRect/>
          </a:stretch>
        </p:blipFill>
        <p:spPr>
          <a:xfrm>
            <a:off x="2832900" y="3167613"/>
            <a:ext cx="1800376" cy="1359921"/>
          </a:xfrm>
          <a:prstGeom prst="rect">
            <a:avLst/>
          </a:prstGeom>
          <a:noFill/>
          <a:ln>
            <a:noFill/>
          </a:ln>
        </p:spPr>
      </p:pic>
      <p:pic>
        <p:nvPicPr>
          <p:cNvPr id="484" name="Google Shape;484;p60"/>
          <p:cNvPicPr preferRelativeResize="0"/>
          <p:nvPr/>
        </p:nvPicPr>
        <p:blipFill>
          <a:blip r:embed="rId9">
            <a:alphaModFix/>
          </a:blip>
          <a:stretch>
            <a:fillRect/>
          </a:stretch>
        </p:blipFill>
        <p:spPr>
          <a:xfrm>
            <a:off x="4925050" y="3166862"/>
            <a:ext cx="1800376" cy="1359898"/>
          </a:xfrm>
          <a:prstGeom prst="rect">
            <a:avLst/>
          </a:prstGeom>
          <a:noFill/>
          <a:ln>
            <a:noFill/>
          </a:ln>
        </p:spPr>
      </p:pic>
      <p:pic>
        <p:nvPicPr>
          <p:cNvPr id="485" name="Google Shape;485;p60"/>
          <p:cNvPicPr preferRelativeResize="0"/>
          <p:nvPr/>
        </p:nvPicPr>
        <p:blipFill>
          <a:blip r:embed="rId10">
            <a:alphaModFix/>
          </a:blip>
          <a:stretch>
            <a:fillRect/>
          </a:stretch>
        </p:blipFill>
        <p:spPr>
          <a:xfrm>
            <a:off x="7017200" y="3175202"/>
            <a:ext cx="1800376" cy="1359898"/>
          </a:xfrm>
          <a:prstGeom prst="rect">
            <a:avLst/>
          </a:prstGeom>
          <a:noFill/>
          <a:ln>
            <a:noFill/>
          </a:ln>
        </p:spPr>
      </p:pic>
      <p:sp>
        <p:nvSpPr>
          <p:cNvPr id="486" name="Google Shape;486;p60"/>
          <p:cNvSpPr txBox="1"/>
          <p:nvPr/>
        </p:nvSpPr>
        <p:spPr>
          <a:xfrm>
            <a:off x="2832900" y="3175200"/>
            <a:ext cx="10398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c1</a:t>
            </a:r>
            <a:r>
              <a:rPr i="1" lang="en-US" sz="1800">
                <a:latin typeface="Times New Roman"/>
                <a:ea typeface="Times New Roman"/>
                <a:cs typeface="Times New Roman"/>
                <a:sym typeface="Times New Roman"/>
              </a:rPr>
              <a:t>=0.97</a:t>
            </a:r>
            <a:endParaRPr i="1" sz="1800">
              <a:latin typeface="Times New Roman"/>
              <a:ea typeface="Times New Roman"/>
              <a:cs typeface="Times New Roman"/>
              <a:sym typeface="Times New Roman"/>
            </a:endParaRPr>
          </a:p>
        </p:txBody>
      </p:sp>
      <p:sp>
        <p:nvSpPr>
          <p:cNvPr id="487" name="Google Shape;487;p60"/>
          <p:cNvSpPr txBox="1"/>
          <p:nvPr/>
        </p:nvSpPr>
        <p:spPr>
          <a:xfrm>
            <a:off x="4925051" y="3175200"/>
            <a:ext cx="10398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c1</a:t>
            </a:r>
            <a:r>
              <a:rPr i="1" lang="en-US" sz="1800">
                <a:latin typeface="Times New Roman"/>
                <a:ea typeface="Times New Roman"/>
                <a:cs typeface="Times New Roman"/>
                <a:sym typeface="Times New Roman"/>
              </a:rPr>
              <a:t>=0.99</a:t>
            </a:r>
            <a:endParaRPr i="1" sz="1800">
              <a:latin typeface="Times New Roman"/>
              <a:ea typeface="Times New Roman"/>
              <a:cs typeface="Times New Roman"/>
              <a:sym typeface="Times New Roman"/>
            </a:endParaRPr>
          </a:p>
        </p:txBody>
      </p:sp>
      <p:sp>
        <p:nvSpPr>
          <p:cNvPr id="488" name="Google Shape;488;p60"/>
          <p:cNvSpPr txBox="1"/>
          <p:nvPr/>
        </p:nvSpPr>
        <p:spPr>
          <a:xfrm>
            <a:off x="7852851" y="4050950"/>
            <a:ext cx="10398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Times New Roman"/>
                <a:ea typeface="Times New Roman"/>
                <a:cs typeface="Times New Roman"/>
                <a:sym typeface="Times New Roman"/>
              </a:rPr>
              <a:t>p</a:t>
            </a:r>
            <a:r>
              <a:rPr baseline="-25000" i="1" lang="en-US" sz="1800">
                <a:solidFill>
                  <a:schemeClr val="dk1"/>
                </a:solidFill>
                <a:latin typeface="Times New Roman"/>
                <a:ea typeface="Times New Roman"/>
                <a:cs typeface="Times New Roman"/>
                <a:sym typeface="Times New Roman"/>
              </a:rPr>
              <a:t>c1</a:t>
            </a:r>
            <a:r>
              <a:rPr i="1" lang="en-US" sz="1800">
                <a:latin typeface="Times New Roman"/>
                <a:ea typeface="Times New Roman"/>
                <a:cs typeface="Times New Roman"/>
                <a:sym typeface="Times New Roman"/>
              </a:rPr>
              <a:t>=0.95</a:t>
            </a:r>
            <a:endParaRPr i="1" sz="1800">
              <a:latin typeface="Times New Roman"/>
              <a:ea typeface="Times New Roman"/>
              <a:cs typeface="Times New Roman"/>
              <a:sym typeface="Times New Roman"/>
            </a:endParaRPr>
          </a:p>
        </p:txBody>
      </p:sp>
      <p:sp>
        <p:nvSpPr>
          <p:cNvPr id="489" name="Google Shape;489;p60"/>
          <p:cNvSpPr txBox="1"/>
          <p:nvPr/>
        </p:nvSpPr>
        <p:spPr>
          <a:xfrm>
            <a:off x="5456100" y="757800"/>
            <a:ext cx="3703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90" name="Google Shape;490;p60"/>
          <p:cNvSpPr txBox="1"/>
          <p:nvPr/>
        </p:nvSpPr>
        <p:spPr>
          <a:xfrm>
            <a:off x="2170050" y="2802050"/>
            <a:ext cx="6441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0000"/>
                </a:solidFill>
                <a:latin typeface="Times New Roman"/>
                <a:ea typeface="Times New Roman"/>
                <a:cs typeface="Times New Roman"/>
                <a:sym typeface="Times New Roman"/>
              </a:rPr>
              <a:t>C=0</a:t>
            </a:r>
            <a:endParaRPr b="1" sz="1800">
              <a:solidFill>
                <a:srgbClr val="FF0000"/>
              </a:solidFill>
              <a:latin typeface="Times New Roman"/>
              <a:ea typeface="Times New Roman"/>
              <a:cs typeface="Times New Roman"/>
              <a:sym typeface="Times New Roman"/>
            </a:endParaRPr>
          </a:p>
        </p:txBody>
      </p:sp>
      <p:sp>
        <p:nvSpPr>
          <p:cNvPr id="491" name="Google Shape;491;p60"/>
          <p:cNvSpPr txBox="1"/>
          <p:nvPr/>
        </p:nvSpPr>
        <p:spPr>
          <a:xfrm>
            <a:off x="2284550" y="3352300"/>
            <a:ext cx="6441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0000"/>
                </a:solidFill>
                <a:latin typeface="Times New Roman"/>
                <a:ea typeface="Times New Roman"/>
                <a:cs typeface="Times New Roman"/>
                <a:sym typeface="Times New Roman"/>
              </a:rPr>
              <a:t>C=1</a:t>
            </a:r>
            <a:endParaRPr b="1" sz="1800">
              <a:solidFill>
                <a:srgbClr val="FF0000"/>
              </a:solidFill>
              <a:latin typeface="Times New Roman"/>
              <a:ea typeface="Times New Roman"/>
              <a:cs typeface="Times New Roman"/>
              <a:sym typeface="Times New Roman"/>
            </a:endParaRPr>
          </a:p>
        </p:txBody>
      </p:sp>
      <p:sp>
        <p:nvSpPr>
          <p:cNvPr id="492" name="Google Shape;492;p60"/>
          <p:cNvSpPr txBox="1"/>
          <p:nvPr/>
        </p:nvSpPr>
        <p:spPr>
          <a:xfrm>
            <a:off x="4915575" y="372550"/>
            <a:ext cx="4026300" cy="72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Catamaran"/>
              <a:buChar char="●"/>
            </a:pPr>
            <a:r>
              <a:rPr lang="en-US" sz="1800">
                <a:solidFill>
                  <a:srgbClr val="595959"/>
                </a:solidFill>
                <a:latin typeface="Catamaran"/>
                <a:ea typeface="Catamaran"/>
                <a:cs typeface="Catamaran"/>
                <a:sym typeface="Catamaran"/>
              </a:rPr>
              <a:t>At most one edge per node pair</a:t>
            </a:r>
            <a:endParaRPr sz="1800">
              <a:solidFill>
                <a:srgbClr val="595959"/>
              </a:solidFill>
              <a:latin typeface="Catamaran"/>
              <a:ea typeface="Catamaran"/>
              <a:cs typeface="Catamaran"/>
              <a:sym typeface="Catamaran"/>
            </a:endParaRPr>
          </a:p>
          <a:p>
            <a:pPr indent="-342900" lvl="0" marL="457200" rtl="0" algn="l">
              <a:spcBef>
                <a:spcPts val="0"/>
              </a:spcBef>
              <a:spcAft>
                <a:spcPts val="0"/>
              </a:spcAft>
              <a:buClr>
                <a:srgbClr val="595959"/>
              </a:buClr>
              <a:buSzPts val="1800"/>
              <a:buFont typeface="Catamaran"/>
              <a:buChar char="●"/>
            </a:pPr>
            <a:r>
              <a:rPr lang="en-US" sz="1800">
                <a:solidFill>
                  <a:srgbClr val="595959"/>
                </a:solidFill>
                <a:latin typeface="Catamaran"/>
                <a:ea typeface="Catamaran"/>
                <a:cs typeface="Catamaran"/>
                <a:sym typeface="Catamaran"/>
              </a:rPr>
              <a:t>Atom max #bonds not exceeded</a:t>
            </a:r>
            <a:endParaRPr sz="1800">
              <a:solidFill>
                <a:srgbClr val="595959"/>
              </a:solidFill>
              <a:latin typeface="Catamaran"/>
              <a:ea typeface="Catamaran"/>
              <a:cs typeface="Catamaran"/>
              <a:sym typeface="Catamaran"/>
            </a:endParaRPr>
          </a:p>
          <a:p>
            <a:pPr indent="-342900" lvl="0" marL="457200" rtl="0" algn="l">
              <a:spcBef>
                <a:spcPts val="0"/>
              </a:spcBef>
              <a:spcAft>
                <a:spcPts val="0"/>
              </a:spcAft>
              <a:buClr>
                <a:srgbClr val="595959"/>
              </a:buClr>
              <a:buSzPts val="1800"/>
              <a:buFont typeface="Catamaran"/>
              <a:buChar char="●"/>
            </a:pPr>
            <a:r>
              <a:rPr lang="en-US" sz="1800">
                <a:solidFill>
                  <a:srgbClr val="595959"/>
                </a:solidFill>
                <a:latin typeface="Catamaran"/>
                <a:ea typeface="Catamaran"/>
                <a:cs typeface="Catamaran"/>
                <a:sym typeface="Catamaran"/>
              </a:rPr>
              <a:t>High prob. for explained class</a:t>
            </a:r>
            <a:endParaRPr sz="1800">
              <a:solidFill>
                <a:srgbClr val="595959"/>
              </a:solidFill>
              <a:latin typeface="Catamaran"/>
              <a:ea typeface="Catamaran"/>
              <a:cs typeface="Catamaran"/>
              <a:sym typeface="Catamaran"/>
            </a:endParaRPr>
          </a:p>
          <a:p>
            <a:pPr indent="0" lvl="0" marL="0" rtl="0" algn="l">
              <a:spcBef>
                <a:spcPts val="0"/>
              </a:spcBef>
              <a:spcAft>
                <a:spcPts val="0"/>
              </a:spcAft>
              <a:buNone/>
            </a:pPr>
            <a:r>
              <a:t/>
            </a:r>
            <a:endParaRPr sz="1800">
              <a:solidFill>
                <a:srgbClr val="595959"/>
              </a:solidFill>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1"/>
          <p:cNvSpPr txBox="1"/>
          <p:nvPr/>
        </p:nvSpPr>
        <p:spPr>
          <a:xfrm>
            <a:off x="729360" y="1322280"/>
            <a:ext cx="7687800" cy="767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200" strike="noStrike">
                <a:solidFill>
                  <a:srgbClr val="1A1A1A"/>
                </a:solidFill>
                <a:latin typeface="Catamaran"/>
                <a:ea typeface="Catamaran"/>
                <a:cs typeface="Catamaran"/>
                <a:sym typeface="Catamaran"/>
              </a:rPr>
              <a:t>Thank you for the attention!</a:t>
            </a:r>
            <a:endParaRPr b="0" sz="4200" strike="noStrike">
              <a:solidFill>
                <a:srgbClr val="000000"/>
              </a:solidFill>
              <a:latin typeface="Arial"/>
              <a:ea typeface="Arial"/>
              <a:cs typeface="Arial"/>
              <a:sym typeface="Arial"/>
            </a:endParaRPr>
          </a:p>
        </p:txBody>
      </p:sp>
      <p:sp>
        <p:nvSpPr>
          <p:cNvPr id="498" name="Google Shape;498;p61"/>
          <p:cNvSpPr txBox="1"/>
          <p:nvPr/>
        </p:nvSpPr>
        <p:spPr>
          <a:xfrm>
            <a:off x="1256400" y="2628000"/>
            <a:ext cx="6021600" cy="4770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US" sz="1900">
                <a:solidFill>
                  <a:srgbClr val="1A1A1A"/>
                </a:solidFill>
                <a:latin typeface="Catamaran"/>
                <a:ea typeface="Catamaran"/>
                <a:cs typeface="Catamaran"/>
                <a:sym typeface="Catamaran"/>
              </a:rPr>
              <a:t>Alessio Borgi &amp; Francesco Danese</a:t>
            </a:r>
            <a:endParaRPr sz="1900">
              <a:solidFill>
                <a:srgbClr val="1A1A1A"/>
              </a:solidFill>
              <a:latin typeface="Catamaran"/>
              <a:ea typeface="Catamaran"/>
              <a:cs typeface="Catamaran"/>
              <a:sym typeface="Catamaran"/>
            </a:endParaRPr>
          </a:p>
        </p:txBody>
      </p:sp>
      <p:sp>
        <p:nvSpPr>
          <p:cNvPr id="499" name="Google Shape;499;p61"/>
          <p:cNvSpPr txBox="1"/>
          <p:nvPr/>
        </p:nvSpPr>
        <p:spPr>
          <a:xfrm>
            <a:off x="120000" y="4475650"/>
            <a:ext cx="4773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solidFill>
                  <a:srgbClr val="1A1A1A"/>
                </a:solidFill>
                <a:latin typeface="Catamaran"/>
                <a:ea typeface="Catamaran"/>
                <a:cs typeface="Catamaran"/>
                <a:sym typeface="Catamaran"/>
              </a:rPr>
              <a:t>References</a:t>
            </a:r>
            <a:endParaRPr b="1" sz="1000">
              <a:solidFill>
                <a:srgbClr val="1A1A1A"/>
              </a:solidFill>
              <a:latin typeface="Catamaran"/>
              <a:ea typeface="Catamaran"/>
              <a:cs typeface="Catamaran"/>
              <a:sym typeface="Catamaran"/>
            </a:endParaRPr>
          </a:p>
          <a:p>
            <a:pPr indent="-292100" lvl="0" marL="457200" rtl="0" algn="just">
              <a:lnSpc>
                <a:spcPct val="115000"/>
              </a:lnSpc>
              <a:spcBef>
                <a:spcPts val="0"/>
              </a:spcBef>
              <a:spcAft>
                <a:spcPts val="0"/>
              </a:spcAft>
              <a:buClr>
                <a:schemeClr val="dk1"/>
              </a:buClr>
              <a:buSzPts val="1000"/>
              <a:buChar char="-"/>
            </a:pPr>
            <a:r>
              <a:rPr lang="en-US" sz="1000">
                <a:solidFill>
                  <a:schemeClr val="dk1"/>
                </a:solidFill>
              </a:rPr>
              <a:t>XGNN: Towards Model-Level Explanations of Graph Neural Networks. Hao Yuan, Jiliang Tang, Xia Hu, Shuiwang Ji</a:t>
            </a:r>
            <a:endParaRPr sz="1000">
              <a:solidFill>
                <a:schemeClr val="dk1"/>
              </a:solidFill>
            </a:endParaRPr>
          </a:p>
          <a:p>
            <a:pPr indent="0" lvl="0" marL="0" rtl="0" algn="l">
              <a:spcBef>
                <a:spcPts val="0"/>
              </a:spcBef>
              <a:spcAft>
                <a:spcPts val="0"/>
              </a:spcAft>
              <a:buNone/>
            </a:pPr>
            <a:r>
              <a:t/>
            </a:r>
            <a:endParaRPr b="1" sz="1000">
              <a:solidFill>
                <a:srgbClr val="1A1A1A"/>
              </a:solidFill>
              <a:latin typeface="Catamaran"/>
              <a:ea typeface="Catamaran"/>
              <a:cs typeface="Catamaran"/>
              <a:sym typeface="Catamar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nvSpPr>
        <p:spPr>
          <a:xfrm>
            <a:off x="727560" y="86184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000">
                <a:solidFill>
                  <a:srgbClr val="1A1A1A"/>
                </a:solidFill>
                <a:latin typeface="Catamaran"/>
                <a:ea typeface="Catamaran"/>
                <a:cs typeface="Catamaran"/>
                <a:sym typeface="Catamaran"/>
              </a:rPr>
              <a:t>1: GNNs (Graph Neural Networks)</a:t>
            </a:r>
            <a:endParaRPr b="1" i="0" sz="2000" u="none" cap="none" strike="noStrike">
              <a:solidFill>
                <a:srgbClr val="000000"/>
              </a:solidFill>
            </a:endParaRPr>
          </a:p>
        </p:txBody>
      </p:sp>
      <p:sp>
        <p:nvSpPr>
          <p:cNvPr id="210" name="Google Shape;210;p42"/>
          <p:cNvSpPr txBox="1"/>
          <p:nvPr/>
        </p:nvSpPr>
        <p:spPr>
          <a:xfrm>
            <a:off x="727550" y="1622150"/>
            <a:ext cx="4917600" cy="2796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GNNs</a:t>
            </a:r>
            <a:r>
              <a:rPr lang="en-US" sz="1300">
                <a:solidFill>
                  <a:srgbClr val="595959"/>
                </a:solidFill>
                <a:latin typeface="Catamaran"/>
                <a:ea typeface="Catamaran"/>
                <a:cs typeface="Catamaran"/>
                <a:sym typeface="Catamaran"/>
              </a:rPr>
              <a:t> (introduced by Gori et al. in 2005) learn node </a:t>
            </a:r>
            <a:r>
              <a:rPr lang="en-US" sz="1300">
                <a:solidFill>
                  <a:srgbClr val="595959"/>
                </a:solidFill>
                <a:latin typeface="Catamaran"/>
                <a:ea typeface="Catamaran"/>
                <a:cs typeface="Catamaran"/>
                <a:sym typeface="Catamaran"/>
              </a:rPr>
              <a:t>features</a:t>
            </a:r>
            <a:r>
              <a:rPr lang="en-US" sz="1300">
                <a:solidFill>
                  <a:srgbClr val="595959"/>
                </a:solidFill>
                <a:latin typeface="Catamaran"/>
                <a:ea typeface="Catamaran"/>
                <a:cs typeface="Catamaran"/>
                <a:sym typeface="Catamaran"/>
              </a:rPr>
              <a:t> by aggregating and combining neighbour information. </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000000"/>
              </a:buClr>
              <a:buSzPts val="1300"/>
              <a:buFont typeface="Arial"/>
              <a:buChar char="-"/>
            </a:pPr>
            <a:r>
              <a:rPr lang="en-US" sz="1300">
                <a:solidFill>
                  <a:srgbClr val="595959"/>
                </a:solidFill>
                <a:latin typeface="Catamaran"/>
                <a:ea typeface="Catamaran"/>
                <a:cs typeface="Catamaran"/>
                <a:sym typeface="Catamaran"/>
              </a:rPr>
              <a:t>They became widely known after </a:t>
            </a:r>
            <a:r>
              <a:rPr b="1" lang="en-US" sz="1300">
                <a:solidFill>
                  <a:srgbClr val="595959"/>
                </a:solidFill>
                <a:latin typeface="Catamaran"/>
                <a:ea typeface="Catamaran"/>
                <a:cs typeface="Catamaran"/>
                <a:sym typeface="Catamaran"/>
              </a:rPr>
              <a:t>GCN</a:t>
            </a:r>
            <a:r>
              <a:rPr lang="en-US" sz="1300">
                <a:solidFill>
                  <a:srgbClr val="595959"/>
                </a:solidFill>
                <a:latin typeface="Catamaran"/>
                <a:ea typeface="Catamaran"/>
                <a:cs typeface="Catamaran"/>
                <a:sym typeface="Catamaran"/>
              </a:rPr>
              <a:t> (2017, Kipft et al. ) </a:t>
            </a:r>
            <a:r>
              <a:rPr b="1" lang="en-US" sz="1300">
                <a:solidFill>
                  <a:srgbClr val="595959"/>
                </a:solidFill>
                <a:latin typeface="Catamaran"/>
                <a:ea typeface="Catamaran"/>
                <a:cs typeface="Catamaran"/>
                <a:sym typeface="Catamaran"/>
              </a:rPr>
              <a:t>GAT</a:t>
            </a:r>
            <a:r>
              <a:rPr lang="en-US" sz="1300">
                <a:solidFill>
                  <a:srgbClr val="595959"/>
                </a:solidFill>
                <a:latin typeface="Catamaran"/>
                <a:ea typeface="Catamaran"/>
                <a:cs typeface="Catamaran"/>
                <a:sym typeface="Catamaran"/>
              </a:rPr>
              <a:t>(Veličković et al.), etc…</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Black-boxes</a:t>
            </a:r>
            <a:r>
              <a:rPr lang="en-US" sz="1300">
                <a:solidFill>
                  <a:srgbClr val="595959"/>
                </a:solidFill>
                <a:latin typeface="Catamaran"/>
                <a:ea typeface="Catamaran"/>
                <a:cs typeface="Catamaran"/>
                <a:sym typeface="Catamaran"/>
              </a:rPr>
              <a:t> and lack of human intelligible explanations.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l">
              <a:lnSpc>
                <a:spcPct val="115000"/>
              </a:lnSpc>
              <a:spcBef>
                <a:spcPts val="0"/>
              </a:spcBef>
              <a:spcAft>
                <a:spcPts val="0"/>
              </a:spcAft>
              <a:buNone/>
            </a:pPr>
            <a:r>
              <a:rPr lang="en-US" sz="1300">
                <a:solidFill>
                  <a:srgbClr val="595959"/>
                </a:solidFill>
                <a:latin typeface="Catamaran"/>
                <a:ea typeface="Catamaran"/>
                <a:cs typeface="Catamaran"/>
                <a:sym typeface="Catamaran"/>
              </a:rPr>
              <a:t>	</a:t>
            </a:r>
            <a:endParaRPr sz="1300">
              <a:solidFill>
                <a:srgbClr val="595959"/>
              </a:solidFill>
              <a:latin typeface="Catamaran"/>
              <a:ea typeface="Catamaran"/>
              <a:cs typeface="Catamaran"/>
              <a:sym typeface="Catamaran"/>
            </a:endParaRPr>
          </a:p>
        </p:txBody>
      </p:sp>
      <p:sp>
        <p:nvSpPr>
          <p:cNvPr id="211" name="Google Shape;211;p42"/>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212" name="Google Shape;212;p42"/>
          <p:cNvSpPr txBox="1"/>
          <p:nvPr/>
        </p:nvSpPr>
        <p:spPr>
          <a:xfrm>
            <a:off x="1414800" y="4779000"/>
            <a:ext cx="585432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t>
            </a:r>
            <a:r>
              <a:rPr lang="en-US" sz="900">
                <a:solidFill>
                  <a:srgbClr val="595959"/>
                </a:solidFill>
                <a:latin typeface="Catamaran"/>
                <a:ea typeface="Catamaran"/>
                <a:cs typeface="Catamaran"/>
                <a:sym typeface="Catamaran"/>
              </a:rPr>
              <a:t>Alessio Borgi</a:t>
            </a:r>
            <a:endParaRPr sz="900">
              <a:solidFill>
                <a:srgbClr val="595959"/>
              </a:solidFill>
              <a:latin typeface="Catamaran"/>
              <a:ea typeface="Catamaran"/>
              <a:cs typeface="Catamaran"/>
              <a:sym typeface="Catamaran"/>
            </a:endParaRPr>
          </a:p>
        </p:txBody>
      </p:sp>
      <p:pic>
        <p:nvPicPr>
          <p:cNvPr id="213" name="Google Shape;213;p42"/>
          <p:cNvPicPr preferRelativeResize="0"/>
          <p:nvPr/>
        </p:nvPicPr>
        <p:blipFill>
          <a:blip r:embed="rId3">
            <a:alphaModFix/>
          </a:blip>
          <a:stretch>
            <a:fillRect/>
          </a:stretch>
        </p:blipFill>
        <p:spPr>
          <a:xfrm>
            <a:off x="5573579" y="1168200"/>
            <a:ext cx="3511024" cy="340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1A1A1A"/>
                </a:solidFill>
                <a:latin typeface="Catamaran"/>
                <a:ea typeface="Catamaran"/>
                <a:cs typeface="Catamaran"/>
                <a:sym typeface="Catamaran"/>
              </a:rPr>
              <a:t>1: GNNs (Graph Neural Networks)</a:t>
            </a:r>
            <a:endParaRPr b="1" sz="2600">
              <a:solidFill>
                <a:srgbClr val="1A1A1A"/>
              </a:solidFill>
              <a:latin typeface="Catamaran"/>
              <a:ea typeface="Catamaran"/>
              <a:cs typeface="Catamaran"/>
              <a:sym typeface="Catamaran"/>
            </a:endParaRPr>
          </a:p>
        </p:txBody>
      </p:sp>
      <p:sp>
        <p:nvSpPr>
          <p:cNvPr id="219" name="Google Shape;219;p43"/>
          <p:cNvSpPr txBox="1"/>
          <p:nvPr/>
        </p:nvSpPr>
        <p:spPr>
          <a:xfrm>
            <a:off x="727550" y="1622150"/>
            <a:ext cx="4917600" cy="2796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GNNs</a:t>
            </a:r>
            <a:r>
              <a:rPr lang="en-US" sz="1300">
                <a:solidFill>
                  <a:srgbClr val="595959"/>
                </a:solidFill>
                <a:latin typeface="Catamaran"/>
                <a:ea typeface="Catamaran"/>
                <a:cs typeface="Catamaran"/>
                <a:sym typeface="Catamaran"/>
              </a:rPr>
              <a:t> (introduced by Gori et al. in 2005) learn node features by aggregating and combining neighbour information. </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000000"/>
              </a:buClr>
              <a:buSzPts val="1300"/>
              <a:buFont typeface="Arial"/>
              <a:buChar char="-"/>
            </a:pPr>
            <a:r>
              <a:rPr lang="en-US" sz="1300">
                <a:solidFill>
                  <a:srgbClr val="595959"/>
                </a:solidFill>
                <a:latin typeface="Catamaran"/>
                <a:ea typeface="Catamaran"/>
                <a:cs typeface="Catamaran"/>
                <a:sym typeface="Catamaran"/>
              </a:rPr>
              <a:t>They became widely known after </a:t>
            </a:r>
            <a:r>
              <a:rPr b="1" lang="en-US" sz="1300">
                <a:solidFill>
                  <a:srgbClr val="595959"/>
                </a:solidFill>
                <a:latin typeface="Catamaran"/>
                <a:ea typeface="Catamaran"/>
                <a:cs typeface="Catamaran"/>
                <a:sym typeface="Catamaran"/>
              </a:rPr>
              <a:t>GCN</a:t>
            </a:r>
            <a:r>
              <a:rPr lang="en-US" sz="1300">
                <a:solidFill>
                  <a:srgbClr val="595959"/>
                </a:solidFill>
                <a:latin typeface="Catamaran"/>
                <a:ea typeface="Catamaran"/>
                <a:cs typeface="Catamaran"/>
                <a:sym typeface="Catamaran"/>
              </a:rPr>
              <a:t> (2017, Kipft et al. ) </a:t>
            </a:r>
            <a:r>
              <a:rPr b="1" lang="en-US" sz="1300">
                <a:solidFill>
                  <a:srgbClr val="595959"/>
                </a:solidFill>
                <a:latin typeface="Catamaran"/>
                <a:ea typeface="Catamaran"/>
                <a:cs typeface="Catamaran"/>
                <a:sym typeface="Catamaran"/>
              </a:rPr>
              <a:t>GAT</a:t>
            </a:r>
            <a:r>
              <a:rPr lang="en-US" sz="1300">
                <a:solidFill>
                  <a:srgbClr val="595959"/>
                </a:solidFill>
                <a:latin typeface="Catamaran"/>
                <a:ea typeface="Catamaran"/>
                <a:cs typeface="Catamaran"/>
                <a:sym typeface="Catamaran"/>
              </a:rPr>
              <a:t>(Veličković et al.), etc…</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Black-boxes</a:t>
            </a:r>
            <a:r>
              <a:rPr lang="en-US" sz="1300">
                <a:solidFill>
                  <a:srgbClr val="595959"/>
                </a:solidFill>
                <a:latin typeface="Catamaran"/>
                <a:ea typeface="Catamaran"/>
                <a:cs typeface="Catamaran"/>
                <a:sym typeface="Catamaran"/>
              </a:rPr>
              <a:t> and lack of human intelligible explanations.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Interpretations Techniques Families </a:t>
            </a:r>
            <a:r>
              <a:rPr lang="en-US" sz="1300">
                <a:solidFill>
                  <a:srgbClr val="595959"/>
                </a:solidFill>
                <a:latin typeface="Catamaran"/>
                <a:ea typeface="Catamaran"/>
                <a:cs typeface="Catamaran"/>
                <a:sym typeface="Catamaran"/>
              </a:rPr>
              <a:t>(different granularities)</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Example-Level:</a:t>
            </a:r>
            <a:r>
              <a:rPr lang="en-US" sz="1300">
                <a:solidFill>
                  <a:srgbClr val="595959"/>
                </a:solidFill>
                <a:latin typeface="Catamaran"/>
                <a:ea typeface="Catamaran"/>
                <a:cs typeface="Catamaran"/>
                <a:sym typeface="Catamaran"/>
              </a:rPr>
              <a:t> Explain prediction for specific inputs by identifying important features within the model.</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Model-Level:</a:t>
            </a:r>
            <a:r>
              <a:rPr lang="en-US" sz="1300">
                <a:solidFill>
                  <a:srgbClr val="595959"/>
                </a:solidFill>
                <a:latin typeface="Catamaran"/>
                <a:ea typeface="Catamaran"/>
                <a:cs typeface="Catamaran"/>
                <a:sym typeface="Catamaran"/>
              </a:rPr>
              <a:t> Identify the general behavior of the model by analyzing which input patterns lead to certain predictions.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l">
              <a:lnSpc>
                <a:spcPct val="115000"/>
              </a:lnSpc>
              <a:spcBef>
                <a:spcPts val="0"/>
              </a:spcBef>
              <a:spcAft>
                <a:spcPts val="0"/>
              </a:spcAft>
              <a:buNone/>
            </a:pPr>
            <a:r>
              <a:rPr lang="en-US" sz="1300">
                <a:solidFill>
                  <a:srgbClr val="595959"/>
                </a:solidFill>
                <a:latin typeface="Catamaran"/>
                <a:ea typeface="Catamaran"/>
                <a:cs typeface="Catamaran"/>
                <a:sym typeface="Catamaran"/>
              </a:rPr>
              <a:t>	</a:t>
            </a:r>
            <a:endParaRPr sz="1300">
              <a:solidFill>
                <a:srgbClr val="595959"/>
              </a:solidFill>
              <a:latin typeface="Catamaran"/>
              <a:ea typeface="Catamaran"/>
              <a:cs typeface="Catamaran"/>
              <a:sym typeface="Catamaran"/>
            </a:endParaRPr>
          </a:p>
        </p:txBody>
      </p:sp>
      <p:sp>
        <p:nvSpPr>
          <p:cNvPr id="220" name="Google Shape;220;p43"/>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pic>
        <p:nvPicPr>
          <p:cNvPr id="221" name="Google Shape;221;p43"/>
          <p:cNvPicPr preferRelativeResize="0"/>
          <p:nvPr/>
        </p:nvPicPr>
        <p:blipFill>
          <a:blip r:embed="rId3">
            <a:alphaModFix/>
          </a:blip>
          <a:stretch>
            <a:fillRect/>
          </a:stretch>
        </p:blipFill>
        <p:spPr>
          <a:xfrm>
            <a:off x="5573579" y="1168200"/>
            <a:ext cx="3511024" cy="3405675"/>
          </a:xfrm>
          <a:prstGeom prst="rect">
            <a:avLst/>
          </a:prstGeom>
          <a:noFill/>
          <a:ln>
            <a:noFill/>
          </a:ln>
        </p:spPr>
      </p:pic>
      <p:sp>
        <p:nvSpPr>
          <p:cNvPr id="222" name="Google Shape;222;p43"/>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p:nvPr/>
        </p:nvSpPr>
        <p:spPr>
          <a:xfrm>
            <a:off x="897125" y="4003575"/>
            <a:ext cx="4818000" cy="4653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highlight>
                <a:schemeClr val="dk2"/>
              </a:highlight>
            </a:endParaRPr>
          </a:p>
        </p:txBody>
      </p:sp>
      <p:sp>
        <p:nvSpPr>
          <p:cNvPr id="228" name="Google Shape;228;p44"/>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1: GNNs (Graph Neural Networks)</a:t>
            </a:r>
            <a:endParaRPr b="1" sz="2000">
              <a:solidFill>
                <a:schemeClr val="dk1"/>
              </a:solidFill>
            </a:endParaRPr>
          </a:p>
          <a:p>
            <a:pPr indent="0" lvl="0" marL="0" marR="0" rtl="0" algn="l">
              <a:lnSpc>
                <a:spcPct val="100000"/>
              </a:lnSpc>
              <a:spcBef>
                <a:spcPts val="0"/>
              </a:spcBef>
              <a:spcAft>
                <a:spcPts val="0"/>
              </a:spcAft>
              <a:buNone/>
            </a:pPr>
            <a:r>
              <a:t/>
            </a:r>
            <a:endParaRPr b="1" sz="2600">
              <a:solidFill>
                <a:srgbClr val="1A1A1A"/>
              </a:solidFill>
              <a:latin typeface="Catamaran"/>
              <a:ea typeface="Catamaran"/>
              <a:cs typeface="Catamaran"/>
              <a:sym typeface="Catamaran"/>
            </a:endParaRPr>
          </a:p>
        </p:txBody>
      </p:sp>
      <p:sp>
        <p:nvSpPr>
          <p:cNvPr id="229" name="Google Shape;229;p44"/>
          <p:cNvSpPr txBox="1"/>
          <p:nvPr/>
        </p:nvSpPr>
        <p:spPr>
          <a:xfrm>
            <a:off x="727550" y="1622150"/>
            <a:ext cx="4917600" cy="2796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GNNs</a:t>
            </a:r>
            <a:r>
              <a:rPr lang="en-US" sz="1300">
                <a:solidFill>
                  <a:srgbClr val="595959"/>
                </a:solidFill>
                <a:latin typeface="Catamaran"/>
                <a:ea typeface="Catamaran"/>
                <a:cs typeface="Catamaran"/>
                <a:sym typeface="Catamaran"/>
              </a:rPr>
              <a:t> (introduced by Gori et al. in 2005) learn node features by aggregating and combining neighbour information. </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000000"/>
              </a:buClr>
              <a:buSzPts val="1300"/>
              <a:buFont typeface="Arial"/>
              <a:buChar char="-"/>
            </a:pPr>
            <a:r>
              <a:rPr lang="en-US" sz="1300">
                <a:solidFill>
                  <a:srgbClr val="595959"/>
                </a:solidFill>
                <a:latin typeface="Catamaran"/>
                <a:ea typeface="Catamaran"/>
                <a:cs typeface="Catamaran"/>
                <a:sym typeface="Catamaran"/>
              </a:rPr>
              <a:t>They became widely known after </a:t>
            </a:r>
            <a:r>
              <a:rPr b="1" lang="en-US" sz="1300">
                <a:solidFill>
                  <a:srgbClr val="595959"/>
                </a:solidFill>
                <a:latin typeface="Catamaran"/>
                <a:ea typeface="Catamaran"/>
                <a:cs typeface="Catamaran"/>
                <a:sym typeface="Catamaran"/>
              </a:rPr>
              <a:t>GCN</a:t>
            </a:r>
            <a:r>
              <a:rPr lang="en-US" sz="1300">
                <a:solidFill>
                  <a:srgbClr val="595959"/>
                </a:solidFill>
                <a:latin typeface="Catamaran"/>
                <a:ea typeface="Catamaran"/>
                <a:cs typeface="Catamaran"/>
                <a:sym typeface="Catamaran"/>
              </a:rPr>
              <a:t> (2017, Kipft et al. ) </a:t>
            </a:r>
            <a:r>
              <a:rPr b="1" lang="en-US" sz="1300">
                <a:solidFill>
                  <a:srgbClr val="595959"/>
                </a:solidFill>
                <a:latin typeface="Catamaran"/>
                <a:ea typeface="Catamaran"/>
                <a:cs typeface="Catamaran"/>
                <a:sym typeface="Catamaran"/>
              </a:rPr>
              <a:t>GAT</a:t>
            </a:r>
            <a:r>
              <a:rPr lang="en-US" sz="1300">
                <a:solidFill>
                  <a:srgbClr val="595959"/>
                </a:solidFill>
                <a:latin typeface="Catamaran"/>
                <a:ea typeface="Catamaran"/>
                <a:cs typeface="Catamaran"/>
                <a:sym typeface="Catamaran"/>
              </a:rPr>
              <a:t>(Veličković et al.), etc…</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Black-boxes</a:t>
            </a:r>
            <a:r>
              <a:rPr lang="en-US" sz="1300">
                <a:solidFill>
                  <a:srgbClr val="595959"/>
                </a:solidFill>
                <a:latin typeface="Catamaran"/>
                <a:ea typeface="Catamaran"/>
                <a:cs typeface="Catamaran"/>
                <a:sym typeface="Catamaran"/>
              </a:rPr>
              <a:t> and lack of human intelligible explanations.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Interpretations Techniques Families </a:t>
            </a:r>
            <a:r>
              <a:rPr lang="en-US" sz="1300">
                <a:solidFill>
                  <a:srgbClr val="595959"/>
                </a:solidFill>
                <a:latin typeface="Catamaran"/>
                <a:ea typeface="Catamaran"/>
                <a:cs typeface="Catamaran"/>
                <a:sym typeface="Catamaran"/>
              </a:rPr>
              <a:t>(different granularities)</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Example-Level:</a:t>
            </a:r>
            <a:r>
              <a:rPr lang="en-US" sz="1300">
                <a:solidFill>
                  <a:srgbClr val="595959"/>
                </a:solidFill>
                <a:latin typeface="Catamaran"/>
                <a:ea typeface="Catamaran"/>
                <a:cs typeface="Catamaran"/>
                <a:sym typeface="Catamaran"/>
              </a:rPr>
              <a:t> Explain prediction for specific inputs by identifying important features within the model.</a:t>
            </a:r>
            <a:endParaRPr sz="1300">
              <a:solidFill>
                <a:srgbClr val="595959"/>
              </a:solidFill>
              <a:latin typeface="Catamaran"/>
              <a:ea typeface="Catamaran"/>
              <a:cs typeface="Catamaran"/>
              <a:sym typeface="Catamaran"/>
            </a:endParaRPr>
          </a:p>
          <a:p>
            <a:pPr indent="-311150" lvl="0" marL="457200" marR="0" rtl="0" algn="just">
              <a:lnSpc>
                <a:spcPct val="115000"/>
              </a:lnSpc>
              <a:spcBef>
                <a:spcPts val="0"/>
              </a:spcBef>
              <a:spcAft>
                <a:spcPts val="0"/>
              </a:spcAft>
              <a:buClr>
                <a:srgbClr val="595959"/>
              </a:buClr>
              <a:buSzPts val="1300"/>
              <a:buFont typeface="Catamaran"/>
              <a:buChar char="-"/>
            </a:pPr>
            <a:r>
              <a:rPr b="1" lang="en-US" sz="1300">
                <a:solidFill>
                  <a:srgbClr val="595959"/>
                </a:solidFill>
                <a:latin typeface="Catamaran"/>
                <a:ea typeface="Catamaran"/>
                <a:cs typeface="Catamaran"/>
                <a:sym typeface="Catamaran"/>
              </a:rPr>
              <a:t>Model-Level:</a:t>
            </a:r>
            <a:r>
              <a:rPr lang="en-US" sz="1300">
                <a:solidFill>
                  <a:srgbClr val="595959"/>
                </a:solidFill>
                <a:latin typeface="Catamaran"/>
                <a:ea typeface="Catamaran"/>
                <a:cs typeface="Catamaran"/>
                <a:sym typeface="Catamaran"/>
              </a:rPr>
              <a:t> Identify the general behavior of the model by analyzing which input patterns lead to certain predictions.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l">
              <a:lnSpc>
                <a:spcPct val="115000"/>
              </a:lnSpc>
              <a:spcBef>
                <a:spcPts val="0"/>
              </a:spcBef>
              <a:spcAft>
                <a:spcPts val="0"/>
              </a:spcAft>
              <a:buNone/>
            </a:pPr>
            <a:r>
              <a:rPr lang="en-US" sz="1300">
                <a:solidFill>
                  <a:srgbClr val="595959"/>
                </a:solidFill>
                <a:latin typeface="Catamaran"/>
                <a:ea typeface="Catamaran"/>
                <a:cs typeface="Catamaran"/>
                <a:sym typeface="Catamaran"/>
              </a:rPr>
              <a:t>	</a:t>
            </a:r>
            <a:endParaRPr sz="1300">
              <a:solidFill>
                <a:srgbClr val="595959"/>
              </a:solidFill>
              <a:latin typeface="Catamaran"/>
              <a:ea typeface="Catamaran"/>
              <a:cs typeface="Catamaran"/>
              <a:sym typeface="Catamaran"/>
            </a:endParaRPr>
          </a:p>
        </p:txBody>
      </p:sp>
      <p:sp>
        <p:nvSpPr>
          <p:cNvPr id="230" name="Google Shape;230;p44"/>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pic>
        <p:nvPicPr>
          <p:cNvPr id="231" name="Google Shape;231;p44"/>
          <p:cNvPicPr preferRelativeResize="0"/>
          <p:nvPr/>
        </p:nvPicPr>
        <p:blipFill>
          <a:blip r:embed="rId3">
            <a:alphaModFix/>
          </a:blip>
          <a:stretch>
            <a:fillRect/>
          </a:stretch>
        </p:blipFill>
        <p:spPr>
          <a:xfrm>
            <a:off x="5573579" y="1168200"/>
            <a:ext cx="3511024" cy="3405675"/>
          </a:xfrm>
          <a:prstGeom prst="rect">
            <a:avLst/>
          </a:prstGeom>
          <a:noFill/>
          <a:ln>
            <a:noFill/>
          </a:ln>
        </p:spPr>
      </p:pic>
      <p:sp>
        <p:nvSpPr>
          <p:cNvPr id="232" name="Google Shape;232;p44"/>
          <p:cNvSpPr/>
          <p:nvPr/>
        </p:nvSpPr>
        <p:spPr>
          <a:xfrm>
            <a:off x="321200" y="4142275"/>
            <a:ext cx="548400" cy="2769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44"/>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000">
                <a:solidFill>
                  <a:srgbClr val="1A1A1A"/>
                </a:solidFill>
                <a:latin typeface="Catamaran"/>
                <a:ea typeface="Catamaran"/>
                <a:cs typeface="Catamaran"/>
                <a:sym typeface="Catamaran"/>
              </a:rPr>
              <a:t>2</a:t>
            </a:r>
            <a:r>
              <a:rPr b="1" lang="en-US" sz="2000">
                <a:solidFill>
                  <a:srgbClr val="1A1A1A"/>
                </a:solidFill>
                <a:latin typeface="Catamaran"/>
                <a:ea typeface="Catamaran"/>
                <a:cs typeface="Catamaran"/>
                <a:sym typeface="Catamaran"/>
              </a:rPr>
              <a:t>: Model-level GNN: Task Definition</a:t>
            </a:r>
            <a:endParaRPr b="1" i="0" sz="2000" u="none" cap="none" strike="noStrike">
              <a:solidFill>
                <a:srgbClr val="000000"/>
              </a:solidFill>
            </a:endParaRPr>
          </a:p>
        </p:txBody>
      </p:sp>
      <p:sp>
        <p:nvSpPr>
          <p:cNvPr id="239" name="Google Shape;239;p45"/>
          <p:cNvSpPr txBox="1"/>
          <p:nvPr/>
        </p:nvSpPr>
        <p:spPr>
          <a:xfrm>
            <a:off x="727550" y="1622150"/>
            <a:ext cx="5366700" cy="2796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US" sz="1300">
                <a:solidFill>
                  <a:srgbClr val="595959"/>
                </a:solidFill>
                <a:latin typeface="Catamaran"/>
                <a:ea typeface="Catamaran"/>
                <a:cs typeface="Catamaran"/>
                <a:sym typeface="Catamaran"/>
              </a:rPr>
              <a:t>Given a </a:t>
            </a:r>
            <a:r>
              <a:rPr b="1" lang="en-US" sz="1300">
                <a:solidFill>
                  <a:srgbClr val="595959"/>
                </a:solidFill>
                <a:latin typeface="Catamaran"/>
                <a:ea typeface="Catamaran"/>
                <a:cs typeface="Catamaran"/>
                <a:sym typeface="Catamaran"/>
              </a:rPr>
              <a:t>trained GNN ƒ(·)</a:t>
            </a:r>
            <a:r>
              <a:rPr lang="en-US" sz="1300">
                <a:solidFill>
                  <a:srgbClr val="595959"/>
                </a:solidFill>
                <a:latin typeface="Catamaran"/>
                <a:ea typeface="Catamaran"/>
                <a:cs typeface="Catamaran"/>
                <a:sym typeface="Catamaran"/>
              </a:rPr>
              <a:t>, with a chosen class </a:t>
            </a:r>
            <a:r>
              <a:rPr b="1" lang="en-US" sz="1300">
                <a:solidFill>
                  <a:srgbClr val="595959"/>
                </a:solidFill>
                <a:latin typeface="Catamaran"/>
                <a:ea typeface="Catamaran"/>
                <a:cs typeface="Catamaran"/>
                <a:sym typeface="Catamaran"/>
              </a:rPr>
              <a:t>cᵢ</a:t>
            </a:r>
            <a:r>
              <a:rPr lang="en-US" sz="1300">
                <a:solidFill>
                  <a:srgbClr val="595959"/>
                </a:solidFill>
                <a:latin typeface="Catamaran"/>
                <a:ea typeface="Catamaran"/>
                <a:cs typeface="Catamaran"/>
                <a:sym typeface="Catamaran"/>
              </a:rPr>
              <a:t>, with  i 𝞊｛1,...,ℓ｝,  it explains what </a:t>
            </a:r>
            <a:r>
              <a:rPr b="1" lang="en-US" sz="1300">
                <a:solidFill>
                  <a:srgbClr val="595959"/>
                </a:solidFill>
                <a:latin typeface="Catamaran"/>
                <a:ea typeface="Catamaran"/>
                <a:cs typeface="Catamaran"/>
                <a:sym typeface="Catamaran"/>
              </a:rPr>
              <a:t>graph</a:t>
            </a:r>
            <a:r>
              <a:rPr lang="en-US" sz="1300">
                <a:solidFill>
                  <a:srgbClr val="595959"/>
                </a:solidFill>
                <a:latin typeface="Catamaran"/>
                <a:ea typeface="Catamaran"/>
                <a:cs typeface="Catamaran"/>
                <a:sym typeface="Catamaran"/>
              </a:rPr>
              <a:t> </a:t>
            </a:r>
            <a:r>
              <a:rPr b="1" lang="en-US" sz="1300">
                <a:solidFill>
                  <a:srgbClr val="595959"/>
                </a:solidFill>
                <a:latin typeface="Catamaran"/>
                <a:ea typeface="Catamaran"/>
                <a:cs typeface="Catamaran"/>
                <a:sym typeface="Catamaran"/>
              </a:rPr>
              <a:t>patterns</a:t>
            </a:r>
            <a:r>
              <a:rPr lang="en-US" sz="1300">
                <a:solidFill>
                  <a:srgbClr val="595959"/>
                </a:solidFill>
                <a:latin typeface="Catamaran"/>
                <a:ea typeface="Catamaran"/>
                <a:cs typeface="Catamaran"/>
                <a:sym typeface="Catamaran"/>
              </a:rPr>
              <a:t> or sub-graph patterns lead to a certain prediction. </a:t>
            </a:r>
            <a:endParaRPr sz="1300">
              <a:solidFill>
                <a:srgbClr val="595959"/>
              </a:solidFill>
              <a:latin typeface="Catamaran"/>
              <a:ea typeface="Catamaran"/>
              <a:cs typeface="Catamaran"/>
              <a:sym typeface="Catamaran"/>
            </a:endParaRPr>
          </a:p>
          <a:p>
            <a:pPr indent="-311150" lvl="0" marL="457200" rtl="0" algn="just">
              <a:lnSpc>
                <a:spcPct val="115000"/>
              </a:lnSpc>
              <a:spcBef>
                <a:spcPts val="0"/>
              </a:spcBef>
              <a:spcAft>
                <a:spcPts val="0"/>
              </a:spcAft>
              <a:buClr>
                <a:srgbClr val="595959"/>
              </a:buClr>
              <a:buSzPts val="1300"/>
              <a:buFont typeface="Catamaran"/>
              <a:buChar char="-"/>
            </a:pPr>
            <a:r>
              <a:rPr lang="en-US" sz="1300">
                <a:solidFill>
                  <a:srgbClr val="595959"/>
                </a:solidFill>
                <a:latin typeface="Catamaran"/>
                <a:ea typeface="Catamaran"/>
                <a:cs typeface="Catamaran"/>
                <a:sym typeface="Catamaran"/>
              </a:rPr>
              <a:t>One possible </a:t>
            </a:r>
            <a:r>
              <a:rPr b="1" lang="en-US" sz="1300">
                <a:solidFill>
                  <a:srgbClr val="595959"/>
                </a:solidFill>
                <a:latin typeface="Catamaran"/>
                <a:ea typeface="Catamaran"/>
                <a:cs typeface="Catamaran"/>
                <a:sym typeface="Catamaran"/>
              </a:rPr>
              <a:t>type</a:t>
            </a:r>
            <a:r>
              <a:rPr lang="en-US" sz="1300">
                <a:solidFill>
                  <a:srgbClr val="595959"/>
                </a:solidFill>
                <a:latin typeface="Catamaran"/>
                <a:ea typeface="Catamaran"/>
                <a:cs typeface="Catamaran"/>
                <a:sym typeface="Catamaran"/>
              </a:rPr>
              <a:t> </a:t>
            </a:r>
            <a:r>
              <a:rPr b="1" lang="en-US" sz="1300">
                <a:solidFill>
                  <a:srgbClr val="595959"/>
                </a:solidFill>
                <a:latin typeface="Catamaran"/>
                <a:ea typeface="Catamaran"/>
                <a:cs typeface="Catamaran"/>
                <a:sym typeface="Catamaran"/>
              </a:rPr>
              <a:t>of</a:t>
            </a:r>
            <a:r>
              <a:rPr lang="en-US" sz="1300">
                <a:solidFill>
                  <a:srgbClr val="595959"/>
                </a:solidFill>
                <a:latin typeface="Catamaran"/>
                <a:ea typeface="Catamaran"/>
                <a:cs typeface="Catamaran"/>
                <a:sym typeface="Catamaran"/>
              </a:rPr>
              <a:t> </a:t>
            </a:r>
            <a:r>
              <a:rPr b="1" lang="en-US" sz="1300">
                <a:solidFill>
                  <a:srgbClr val="595959"/>
                </a:solidFill>
                <a:latin typeface="Catamaran"/>
                <a:ea typeface="Catamaran"/>
                <a:cs typeface="Catamaran"/>
                <a:sym typeface="Catamaran"/>
              </a:rPr>
              <a:t>patterns</a:t>
            </a:r>
            <a:r>
              <a:rPr lang="en-US" sz="1300">
                <a:solidFill>
                  <a:srgbClr val="595959"/>
                </a:solidFill>
                <a:latin typeface="Catamaran"/>
                <a:ea typeface="Catamaran"/>
                <a:cs typeface="Catamaran"/>
                <a:sym typeface="Catamaran"/>
              </a:rPr>
              <a:t> are the </a:t>
            </a:r>
            <a:r>
              <a:rPr b="1" lang="en-US" sz="1300">
                <a:solidFill>
                  <a:srgbClr val="595959"/>
                </a:solidFill>
                <a:latin typeface="Catamaran"/>
                <a:ea typeface="Catamaran"/>
                <a:cs typeface="Catamaran"/>
                <a:sym typeface="Catamaran"/>
              </a:rPr>
              <a:t>Network Motifs</a:t>
            </a:r>
            <a:r>
              <a:rPr lang="en-US" sz="1300">
                <a:solidFill>
                  <a:srgbClr val="595959"/>
                </a:solidFill>
                <a:latin typeface="Catamaran"/>
                <a:ea typeface="Catamaran"/>
                <a:cs typeface="Catamaran"/>
                <a:sym typeface="Catamaran"/>
              </a:rPr>
              <a:t>, being simple building blocks of complex graphs.</a:t>
            </a:r>
            <a:endParaRPr sz="1300">
              <a:solidFill>
                <a:srgbClr val="595959"/>
              </a:solidFill>
              <a:latin typeface="Catamaran"/>
              <a:ea typeface="Catamaran"/>
              <a:cs typeface="Catamaran"/>
              <a:sym typeface="Catamaran"/>
            </a:endParaRPr>
          </a:p>
          <a:p>
            <a:pPr indent="0" lvl="0" marL="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GOAL: </a:t>
            </a:r>
            <a:endParaRPr b="1" sz="1300">
              <a:solidFill>
                <a:srgbClr val="595959"/>
              </a:solidFill>
              <a:latin typeface="Catamaran"/>
              <a:ea typeface="Catamaran"/>
              <a:cs typeface="Catamaran"/>
              <a:sym typeface="Catamaran"/>
            </a:endParaRPr>
          </a:p>
          <a:p>
            <a:pPr indent="-311150" lvl="0" marL="457200" rtl="0" algn="just">
              <a:lnSpc>
                <a:spcPct val="115000"/>
              </a:lnSpc>
              <a:spcBef>
                <a:spcPts val="0"/>
              </a:spcBef>
              <a:spcAft>
                <a:spcPts val="0"/>
              </a:spcAft>
              <a:buClr>
                <a:srgbClr val="595959"/>
              </a:buClr>
              <a:buSzPts val="1300"/>
              <a:buFont typeface="Catamaran"/>
              <a:buChar char="-"/>
            </a:pPr>
            <a:r>
              <a:rPr lang="en-US" sz="1300">
                <a:solidFill>
                  <a:srgbClr val="595959"/>
                </a:solidFill>
                <a:latin typeface="Catamaran"/>
                <a:ea typeface="Catamaran"/>
                <a:cs typeface="Catamaran"/>
                <a:sym typeface="Catamaran"/>
              </a:rPr>
              <a:t>Our goal is to investigate what input graph motif maximize the predicted probability for class cᵢ. </a:t>
            </a:r>
            <a:endParaRPr sz="1300">
              <a:solidFill>
                <a:srgbClr val="595959"/>
              </a:solidFill>
              <a:latin typeface="Catamaran"/>
              <a:ea typeface="Catamaran"/>
              <a:cs typeface="Catamaran"/>
              <a:sym typeface="Catamaran"/>
            </a:endParaRPr>
          </a:p>
          <a:p>
            <a:pPr indent="0" lvl="0" marL="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TASK: </a:t>
            </a:r>
            <a:endParaRPr b="1" sz="1300">
              <a:solidFill>
                <a:srgbClr val="595959"/>
              </a:solidFill>
              <a:latin typeface="Catamaran"/>
              <a:ea typeface="Catamaran"/>
              <a:cs typeface="Catamaran"/>
              <a:sym typeface="Catamaran"/>
            </a:endParaRPr>
          </a:p>
          <a:p>
            <a:pPr indent="-311150" lvl="0" marL="457200" rtl="0" algn="just">
              <a:lnSpc>
                <a:spcPct val="115000"/>
              </a:lnSpc>
              <a:spcBef>
                <a:spcPts val="0"/>
              </a:spcBef>
              <a:spcAft>
                <a:spcPts val="0"/>
              </a:spcAft>
              <a:buClr>
                <a:srgbClr val="595959"/>
              </a:buClr>
              <a:buSzPts val="1300"/>
              <a:buFont typeface="Catamaran"/>
              <a:buChar char="-"/>
            </a:pPr>
            <a:r>
              <a:rPr lang="en-US" sz="1300">
                <a:solidFill>
                  <a:srgbClr val="595959"/>
                </a:solidFill>
                <a:latin typeface="Catamaran"/>
                <a:ea typeface="Catamaran"/>
                <a:cs typeface="Catamaran"/>
                <a:sym typeface="Catamaran"/>
              </a:rPr>
              <a:t>Optimized Graph Motif       through </a:t>
            </a:r>
            <a:r>
              <a:rPr b="1" lang="en-US" sz="1300">
                <a:solidFill>
                  <a:srgbClr val="595959"/>
                </a:solidFill>
                <a:latin typeface="Catamaran"/>
                <a:ea typeface="Catamaran"/>
                <a:cs typeface="Catamaran"/>
                <a:sym typeface="Catamaran"/>
              </a:rPr>
              <a:t>Graph Generation</a:t>
            </a:r>
            <a:endParaRPr sz="1300">
              <a:solidFill>
                <a:srgbClr val="595959"/>
              </a:solidFill>
              <a:latin typeface="Catamaran"/>
              <a:ea typeface="Catamaran"/>
              <a:cs typeface="Catamaran"/>
              <a:sym typeface="Catamaran"/>
            </a:endParaRPr>
          </a:p>
          <a:p>
            <a:pPr indent="0" lvl="0" marL="0" rtl="0" algn="just">
              <a:lnSpc>
                <a:spcPct val="115000"/>
              </a:lnSpc>
              <a:spcBef>
                <a:spcPts val="0"/>
              </a:spcBef>
              <a:spcAft>
                <a:spcPts val="0"/>
              </a:spcAft>
              <a:buNone/>
            </a:pPr>
            <a:r>
              <a:rPr b="1" lang="en-US" sz="1300">
                <a:solidFill>
                  <a:srgbClr val="595959"/>
                </a:solidFill>
                <a:latin typeface="Catamaran"/>
                <a:ea typeface="Catamaran"/>
                <a:cs typeface="Catamaran"/>
                <a:sym typeface="Catamaran"/>
              </a:rPr>
              <a:t>	</a:t>
            </a:r>
            <a:endParaRPr b="1"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rPr lang="en-US" sz="1300">
                <a:solidFill>
                  <a:srgbClr val="595959"/>
                </a:solidFill>
                <a:latin typeface="Catamaran"/>
                <a:ea typeface="Catamaran"/>
                <a:cs typeface="Catamaran"/>
                <a:sym typeface="Catamaran"/>
              </a:rPr>
              <a:t>	</a:t>
            </a:r>
            <a:endParaRPr sz="1300">
              <a:solidFill>
                <a:srgbClr val="595959"/>
              </a:solidFill>
              <a:latin typeface="Catamaran"/>
              <a:ea typeface="Catamaran"/>
              <a:cs typeface="Catamaran"/>
              <a:sym typeface="Catamaran"/>
            </a:endParaRPr>
          </a:p>
          <a:p>
            <a:pPr indent="0" lvl="0" marL="0" marR="0" rtl="0" algn="just">
              <a:lnSpc>
                <a:spcPct val="115000"/>
              </a:lnSpc>
              <a:spcBef>
                <a:spcPts val="0"/>
              </a:spcBef>
              <a:spcAft>
                <a:spcPts val="0"/>
              </a:spcAft>
              <a:buNone/>
            </a:pPr>
            <a:r>
              <a:rPr lang="en-US" sz="1300">
                <a:solidFill>
                  <a:srgbClr val="595959"/>
                </a:solidFill>
                <a:latin typeface="Catamaran"/>
                <a:ea typeface="Catamaran"/>
                <a:cs typeface="Catamaran"/>
                <a:sym typeface="Catamaran"/>
              </a:rPr>
              <a:t>	</a:t>
            </a:r>
            <a:endParaRPr sz="1300">
              <a:solidFill>
                <a:srgbClr val="595959"/>
              </a:solidFill>
              <a:latin typeface="Catamaran"/>
              <a:ea typeface="Catamaran"/>
              <a:cs typeface="Catamaran"/>
              <a:sym typeface="Catamaran"/>
            </a:endParaRPr>
          </a:p>
        </p:txBody>
      </p:sp>
      <p:sp>
        <p:nvSpPr>
          <p:cNvPr id="240" name="Google Shape;240;p45"/>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pic>
        <p:nvPicPr>
          <p:cNvPr id="241" name="Google Shape;241;p45"/>
          <p:cNvPicPr preferRelativeResize="0"/>
          <p:nvPr/>
        </p:nvPicPr>
        <p:blipFill>
          <a:blip r:embed="rId3">
            <a:alphaModFix/>
          </a:blip>
          <a:stretch>
            <a:fillRect/>
          </a:stretch>
        </p:blipFill>
        <p:spPr>
          <a:xfrm>
            <a:off x="6203250" y="1396740"/>
            <a:ext cx="2649362" cy="3048300"/>
          </a:xfrm>
          <a:prstGeom prst="rect">
            <a:avLst/>
          </a:prstGeom>
          <a:noFill/>
          <a:ln>
            <a:noFill/>
          </a:ln>
        </p:spPr>
      </p:pic>
      <p:sp>
        <p:nvSpPr>
          <p:cNvPr id="242" name="Google Shape;242;p45"/>
          <p:cNvSpPr txBox="1"/>
          <p:nvPr/>
        </p:nvSpPr>
        <p:spPr>
          <a:xfrm>
            <a:off x="6094250" y="3214100"/>
            <a:ext cx="767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595959"/>
                </a:solidFill>
                <a:latin typeface="Catamaran"/>
                <a:ea typeface="Catamaran"/>
                <a:cs typeface="Catamaran"/>
                <a:sym typeface="Catamaran"/>
              </a:rPr>
              <a:t>Network</a:t>
            </a:r>
            <a:endParaRPr sz="1300">
              <a:solidFill>
                <a:srgbClr val="595959"/>
              </a:solidFill>
              <a:latin typeface="Catamaran"/>
              <a:ea typeface="Catamaran"/>
              <a:cs typeface="Catamaran"/>
              <a:sym typeface="Catamaran"/>
            </a:endParaRPr>
          </a:p>
          <a:p>
            <a:pPr indent="0" lvl="0" marL="0" rtl="0" algn="ctr">
              <a:spcBef>
                <a:spcPts val="0"/>
              </a:spcBef>
              <a:spcAft>
                <a:spcPts val="0"/>
              </a:spcAft>
              <a:buNone/>
            </a:pPr>
            <a:r>
              <a:rPr lang="en-US" sz="1300">
                <a:solidFill>
                  <a:srgbClr val="595959"/>
                </a:solidFill>
                <a:latin typeface="Catamaran"/>
                <a:ea typeface="Catamaran"/>
                <a:cs typeface="Catamaran"/>
                <a:sym typeface="Catamaran"/>
              </a:rPr>
              <a:t>Motif</a:t>
            </a:r>
            <a:endParaRPr sz="1300">
              <a:solidFill>
                <a:srgbClr val="595959"/>
              </a:solidFill>
              <a:latin typeface="Catamaran"/>
              <a:ea typeface="Catamaran"/>
              <a:cs typeface="Catamaran"/>
              <a:sym typeface="Catamaran"/>
            </a:endParaRPr>
          </a:p>
        </p:txBody>
      </p:sp>
      <p:pic>
        <p:nvPicPr>
          <p:cNvPr id="243" name="Google Shape;243;p45"/>
          <p:cNvPicPr preferRelativeResize="0"/>
          <p:nvPr/>
        </p:nvPicPr>
        <p:blipFill>
          <a:blip r:embed="rId4">
            <a:alphaModFix/>
          </a:blip>
          <a:stretch>
            <a:fillRect/>
          </a:stretch>
        </p:blipFill>
        <p:spPr>
          <a:xfrm>
            <a:off x="3940525" y="4356850"/>
            <a:ext cx="2262725" cy="393000"/>
          </a:xfrm>
          <a:prstGeom prst="rect">
            <a:avLst/>
          </a:prstGeom>
          <a:noFill/>
          <a:ln>
            <a:noFill/>
          </a:ln>
        </p:spPr>
      </p:pic>
      <p:pic>
        <p:nvPicPr>
          <p:cNvPr id="244" name="Google Shape;244;p45"/>
          <p:cNvPicPr preferRelativeResize="0"/>
          <p:nvPr/>
        </p:nvPicPr>
        <p:blipFill>
          <a:blip r:embed="rId5">
            <a:alphaModFix/>
          </a:blip>
          <a:stretch>
            <a:fillRect/>
          </a:stretch>
        </p:blipFill>
        <p:spPr>
          <a:xfrm>
            <a:off x="2874275" y="4006525"/>
            <a:ext cx="198325" cy="162550"/>
          </a:xfrm>
          <a:prstGeom prst="rect">
            <a:avLst/>
          </a:prstGeom>
          <a:noFill/>
          <a:ln>
            <a:noFill/>
          </a:ln>
        </p:spPr>
      </p:pic>
      <p:sp>
        <p:nvSpPr>
          <p:cNvPr id="245" name="Google Shape;245;p45"/>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000">
                <a:solidFill>
                  <a:srgbClr val="1A1A1A"/>
                </a:solidFill>
                <a:latin typeface="Catamaran"/>
                <a:ea typeface="Catamaran"/>
                <a:cs typeface="Catamaran"/>
                <a:sym typeface="Catamaran"/>
              </a:rPr>
              <a:t>3</a:t>
            </a:r>
            <a:r>
              <a:rPr b="1" lang="en-US" sz="2000">
                <a:solidFill>
                  <a:srgbClr val="1A1A1A"/>
                </a:solidFill>
                <a:latin typeface="Catamaran"/>
                <a:ea typeface="Catamaran"/>
                <a:cs typeface="Catamaran"/>
                <a:sym typeface="Catamaran"/>
              </a:rPr>
              <a:t>: Architecture</a:t>
            </a:r>
            <a:endParaRPr b="1" i="0" sz="2000" u="none" cap="none" strike="noStrike">
              <a:solidFill>
                <a:srgbClr val="000000"/>
              </a:solidFill>
            </a:endParaRPr>
          </a:p>
        </p:txBody>
      </p:sp>
      <p:sp>
        <p:nvSpPr>
          <p:cNvPr id="251" name="Google Shape;251;p46"/>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252" name="Google Shape;252;p46"/>
          <p:cNvGrpSpPr/>
          <p:nvPr/>
        </p:nvGrpSpPr>
        <p:grpSpPr>
          <a:xfrm>
            <a:off x="1347549" y="1721625"/>
            <a:ext cx="5988701" cy="2553243"/>
            <a:chOff x="1577649" y="1805750"/>
            <a:chExt cx="5988701" cy="2553243"/>
          </a:xfrm>
        </p:grpSpPr>
        <p:pic>
          <p:nvPicPr>
            <p:cNvPr id="253" name="Google Shape;253;p46"/>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254" name="Google Shape;254;p46"/>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255" name="Google Shape;255;p46"/>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marR="0" rtl="0" algn="l">
              <a:lnSpc>
                <a:spcPct val="100000"/>
              </a:lnSpc>
              <a:spcBef>
                <a:spcPts val="0"/>
              </a:spcBef>
              <a:spcAft>
                <a:spcPts val="0"/>
              </a:spcAft>
              <a:buNone/>
            </a:pPr>
            <a:r>
              <a:t/>
            </a:r>
            <a:endParaRPr b="1" sz="2000">
              <a:solidFill>
                <a:srgbClr val="1A1A1A"/>
              </a:solidFill>
              <a:latin typeface="Catamaran"/>
              <a:ea typeface="Catamaran"/>
              <a:cs typeface="Catamaran"/>
              <a:sym typeface="Catamaran"/>
            </a:endParaRPr>
          </a:p>
        </p:txBody>
      </p:sp>
      <p:sp>
        <p:nvSpPr>
          <p:cNvPr id="261" name="Google Shape;261;p47"/>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262" name="Google Shape;262;p47"/>
          <p:cNvGrpSpPr/>
          <p:nvPr/>
        </p:nvGrpSpPr>
        <p:grpSpPr>
          <a:xfrm>
            <a:off x="1347549" y="1721625"/>
            <a:ext cx="5988701" cy="2553243"/>
            <a:chOff x="1577649" y="1805750"/>
            <a:chExt cx="5988701" cy="2553243"/>
          </a:xfrm>
        </p:grpSpPr>
        <p:pic>
          <p:nvPicPr>
            <p:cNvPr id="263" name="Google Shape;263;p47"/>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264" name="Google Shape;264;p47"/>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265" name="Google Shape;265;p47"/>
          <p:cNvSpPr/>
          <p:nvPr/>
        </p:nvSpPr>
        <p:spPr>
          <a:xfrm>
            <a:off x="5341875" y="1634350"/>
            <a:ext cx="20496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47"/>
          <p:cNvSpPr/>
          <p:nvPr/>
        </p:nvSpPr>
        <p:spPr>
          <a:xfrm>
            <a:off x="1343425" y="1634350"/>
            <a:ext cx="25314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47"/>
          <p:cNvSpPr/>
          <p:nvPr/>
        </p:nvSpPr>
        <p:spPr>
          <a:xfrm>
            <a:off x="3874825" y="2825100"/>
            <a:ext cx="1467000" cy="15150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8" name="Google Shape;268;p47"/>
          <p:cNvCxnSpPr/>
          <p:nvPr/>
        </p:nvCxnSpPr>
        <p:spPr>
          <a:xfrm flipH="1">
            <a:off x="5151450" y="1182525"/>
            <a:ext cx="1625400" cy="763200"/>
          </a:xfrm>
          <a:prstGeom prst="straightConnector1">
            <a:avLst/>
          </a:prstGeom>
          <a:noFill/>
          <a:ln cap="flat" cmpd="sng" w="38100">
            <a:solidFill>
              <a:srgbClr val="990000"/>
            </a:solidFill>
            <a:prstDash val="solid"/>
            <a:round/>
            <a:headEnd len="med" w="med" type="none"/>
            <a:tailEnd len="med" w="med" type="triangle"/>
          </a:ln>
        </p:spPr>
      </p:cxnSp>
      <p:sp>
        <p:nvSpPr>
          <p:cNvPr id="269" name="Google Shape;269;p47"/>
          <p:cNvSpPr txBox="1"/>
          <p:nvPr/>
        </p:nvSpPr>
        <p:spPr>
          <a:xfrm>
            <a:off x="6592625" y="832075"/>
            <a:ext cx="2003400" cy="4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500">
                <a:solidFill>
                  <a:srgbClr val="595959"/>
                </a:solidFill>
                <a:latin typeface="Catamaran"/>
                <a:ea typeface="Catamaran"/>
                <a:cs typeface="Catamaran"/>
                <a:sym typeface="Catamaran"/>
              </a:rPr>
              <a:t>We would like to interpret its results</a:t>
            </a:r>
            <a:endParaRPr sz="1500">
              <a:solidFill>
                <a:srgbClr val="595959"/>
              </a:solidFill>
              <a:latin typeface="Catamaran"/>
              <a:ea typeface="Catamaran"/>
              <a:cs typeface="Catamaran"/>
              <a:sym typeface="Catamaran"/>
            </a:endParaRPr>
          </a:p>
        </p:txBody>
      </p:sp>
      <p:sp>
        <p:nvSpPr>
          <p:cNvPr id="270" name="Google Shape;270;p47"/>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nvSpPr>
        <p:spPr>
          <a:xfrm>
            <a:off x="727560" y="861840"/>
            <a:ext cx="7688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rgbClr val="1A1A1A"/>
                </a:solidFill>
                <a:latin typeface="Catamaran"/>
                <a:ea typeface="Catamaran"/>
                <a:cs typeface="Catamaran"/>
                <a:sym typeface="Catamaran"/>
              </a:rPr>
              <a:t>3: Architecture</a:t>
            </a:r>
            <a:endParaRPr b="1" sz="2000">
              <a:solidFill>
                <a:schemeClr val="dk1"/>
              </a:solidFill>
            </a:endParaRPr>
          </a:p>
          <a:p>
            <a:pPr indent="0" lvl="0" marL="0" rtl="0" algn="l">
              <a:spcBef>
                <a:spcPts val="0"/>
              </a:spcBef>
              <a:spcAft>
                <a:spcPts val="0"/>
              </a:spcAft>
              <a:buClr>
                <a:schemeClr val="dk1"/>
              </a:buClr>
              <a:buFont typeface="Arial"/>
              <a:buNone/>
            </a:pPr>
            <a:r>
              <a:t/>
            </a:r>
            <a:endParaRPr b="1" sz="2000">
              <a:solidFill>
                <a:srgbClr val="1A1A1A"/>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2600">
              <a:solidFill>
                <a:srgbClr val="1A1A1A"/>
              </a:solidFill>
              <a:latin typeface="Catamaran"/>
              <a:ea typeface="Catamaran"/>
              <a:cs typeface="Catamaran"/>
              <a:sym typeface="Catamaran"/>
            </a:endParaRPr>
          </a:p>
        </p:txBody>
      </p:sp>
      <p:sp>
        <p:nvSpPr>
          <p:cNvPr id="276" name="Google Shape;276;p48"/>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grpSp>
        <p:nvGrpSpPr>
          <p:cNvPr id="277" name="Google Shape;277;p48"/>
          <p:cNvGrpSpPr/>
          <p:nvPr/>
        </p:nvGrpSpPr>
        <p:grpSpPr>
          <a:xfrm>
            <a:off x="1347549" y="1721625"/>
            <a:ext cx="5988701" cy="2553243"/>
            <a:chOff x="1577649" y="1805750"/>
            <a:chExt cx="5988701" cy="2553243"/>
          </a:xfrm>
        </p:grpSpPr>
        <p:pic>
          <p:nvPicPr>
            <p:cNvPr id="278" name="Google Shape;278;p48"/>
            <p:cNvPicPr preferRelativeResize="0"/>
            <p:nvPr/>
          </p:nvPicPr>
          <p:blipFill>
            <a:blip r:embed="rId3">
              <a:alphaModFix/>
            </a:blip>
            <a:stretch>
              <a:fillRect/>
            </a:stretch>
          </p:blipFill>
          <p:spPr>
            <a:xfrm>
              <a:off x="1577649" y="1805750"/>
              <a:ext cx="5988701" cy="2553243"/>
            </a:xfrm>
            <a:prstGeom prst="rect">
              <a:avLst/>
            </a:prstGeom>
            <a:noFill/>
            <a:ln>
              <a:noFill/>
            </a:ln>
          </p:spPr>
        </p:pic>
        <p:sp>
          <p:nvSpPr>
            <p:cNvPr id="279" name="Google Shape;279;p48"/>
            <p:cNvSpPr txBox="1"/>
            <p:nvPr/>
          </p:nvSpPr>
          <p:spPr>
            <a:xfrm>
              <a:off x="4163525" y="1805750"/>
              <a:ext cx="137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rgbClr val="595959"/>
                  </a:solidFill>
                  <a:latin typeface="Catamaran"/>
                  <a:ea typeface="Catamaran"/>
                  <a:cs typeface="Catamaran"/>
                  <a:sym typeface="Catamaran"/>
                </a:rPr>
                <a:t>Trained GNN </a:t>
              </a:r>
              <a:r>
                <a:rPr b="1" lang="en-US" sz="1000">
                  <a:solidFill>
                    <a:srgbClr val="595959"/>
                  </a:solidFill>
                  <a:latin typeface="Catamaran"/>
                  <a:ea typeface="Catamaran"/>
                  <a:cs typeface="Catamaran"/>
                  <a:sym typeface="Catamaran"/>
                </a:rPr>
                <a:t>ƒ(·)</a:t>
              </a:r>
              <a:endParaRPr sz="1000">
                <a:solidFill>
                  <a:srgbClr val="595959"/>
                </a:solidFill>
                <a:latin typeface="Catamaran"/>
                <a:ea typeface="Catamaran"/>
                <a:cs typeface="Catamaran"/>
                <a:sym typeface="Catamaran"/>
              </a:endParaRPr>
            </a:p>
          </p:txBody>
        </p:sp>
      </p:grpSp>
      <p:sp>
        <p:nvSpPr>
          <p:cNvPr id="280" name="Google Shape;280;p48"/>
          <p:cNvSpPr/>
          <p:nvPr/>
        </p:nvSpPr>
        <p:spPr>
          <a:xfrm>
            <a:off x="6174825" y="1634350"/>
            <a:ext cx="12168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48"/>
          <p:cNvSpPr/>
          <p:nvPr/>
        </p:nvSpPr>
        <p:spPr>
          <a:xfrm>
            <a:off x="1343425" y="1634350"/>
            <a:ext cx="3889800" cy="27039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48"/>
          <p:cNvSpPr/>
          <p:nvPr/>
        </p:nvSpPr>
        <p:spPr>
          <a:xfrm>
            <a:off x="5233275" y="2825100"/>
            <a:ext cx="941700" cy="1515000"/>
          </a:xfrm>
          <a:prstGeom prst="rect">
            <a:avLst/>
          </a:prstGeom>
          <a:solidFill>
            <a:srgbClr val="E7E7E7">
              <a:alpha val="702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3" name="Google Shape;283;p48"/>
          <p:cNvCxnSpPr/>
          <p:nvPr/>
        </p:nvCxnSpPr>
        <p:spPr>
          <a:xfrm flipH="1">
            <a:off x="6076350" y="1182525"/>
            <a:ext cx="700500" cy="941400"/>
          </a:xfrm>
          <a:prstGeom prst="straightConnector1">
            <a:avLst/>
          </a:prstGeom>
          <a:noFill/>
          <a:ln cap="flat" cmpd="sng" w="38100">
            <a:solidFill>
              <a:srgbClr val="990000"/>
            </a:solidFill>
            <a:prstDash val="solid"/>
            <a:round/>
            <a:headEnd len="med" w="med" type="none"/>
            <a:tailEnd len="med" w="med" type="triangle"/>
          </a:ln>
        </p:spPr>
      </p:cxnSp>
      <p:sp>
        <p:nvSpPr>
          <p:cNvPr id="284" name="Google Shape;284;p48"/>
          <p:cNvSpPr txBox="1"/>
          <p:nvPr/>
        </p:nvSpPr>
        <p:spPr>
          <a:xfrm>
            <a:off x="6592625" y="832075"/>
            <a:ext cx="2003400" cy="4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500">
                <a:solidFill>
                  <a:srgbClr val="595959"/>
                </a:solidFill>
                <a:latin typeface="Catamaran"/>
                <a:ea typeface="Catamaran"/>
                <a:cs typeface="Catamaran"/>
                <a:sym typeface="Catamaran"/>
              </a:rPr>
              <a:t>Providing explanation for its 3° class</a:t>
            </a:r>
            <a:endParaRPr sz="1500">
              <a:solidFill>
                <a:srgbClr val="595959"/>
              </a:solidFill>
              <a:latin typeface="Catamaran"/>
              <a:ea typeface="Catamaran"/>
              <a:cs typeface="Catamaran"/>
              <a:sym typeface="Catamaran"/>
            </a:endParaRPr>
          </a:p>
        </p:txBody>
      </p:sp>
      <p:sp>
        <p:nvSpPr>
          <p:cNvPr id="285" name="Google Shape;285;p48"/>
          <p:cNvSpPr txBox="1"/>
          <p:nvPr/>
        </p:nvSpPr>
        <p:spPr>
          <a:xfrm>
            <a:off x="1414800" y="4779000"/>
            <a:ext cx="5854200" cy="33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lang="en-US" sz="900">
                <a:solidFill>
                  <a:srgbClr val="595959"/>
                </a:solidFill>
                <a:latin typeface="Catamaran"/>
                <a:ea typeface="Catamaran"/>
                <a:cs typeface="Catamaran"/>
                <a:sym typeface="Catamaran"/>
              </a:rPr>
              <a:t>XGNNs: Explanations of Graph Neural Networks through RL - Francesco Danese, Alessio Borgi</a:t>
            </a:r>
            <a:endParaRPr sz="900">
              <a:solidFill>
                <a:srgbClr val="595959"/>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