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83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84" r:id="rId25"/>
    <p:sldId id="279" r:id="rId26"/>
    <p:sldId id="280" r:id="rId27"/>
    <p:sldId id="281" r:id="rId28"/>
    <p:sldId id="282" r:id="rId29"/>
  </p:sldIdLst>
  <p:sldSz cx="9144000" cy="5143500" type="screen16x9"/>
  <p:notesSz cx="6858000" cy="9144000"/>
  <p:embeddedFontLst>
    <p:embeddedFont>
      <p:font typeface="Lato" panose="020B0604020202020204" charset="0"/>
      <p:regular r:id="rId31"/>
      <p:bold r:id="rId32"/>
      <p:italic r:id="rId33"/>
      <p:boldItalic r:id="rId34"/>
    </p:embeddedFont>
    <p:embeddedFont>
      <p:font typeface="Montserrat" panose="020B0604020202020204" charset="0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5d606a36be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5d606a36be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5d59dcd893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5d59dcd893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5d59dcd893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5d59dcd893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5bbd3772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5bbd3772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5d606a36b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5d606a36b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5d4cacbd8d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5d4cacbd8d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5d4b94d839_0_5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5d4b94d839_0_5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5d4b94d839_0_5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5d4b94d839_0_5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5d4b94d839_0_5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5d4b94d839_0_5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5d59dcd893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5d59dcd893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5d4b94d839_0_5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5d4b94d839_0_5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5d59dcd893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5d59dcd893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5d5c9adcf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5d5c9adcf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5d606a36be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5d606a36be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5d606a36be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5d606a36be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826903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5d5c9adcf2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5d5c9adcf2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5d5c9adcf2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5d5c9adcf2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5d5c9adcf2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5d5c9adcf2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5d606a36be_2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5d606a36be_2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5d4b94d839_0_5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5d4b94d839_0_5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5d59dcd893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5d59dcd893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5d4cacbd8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5d4cacbd8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5d59dcd893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5d59dcd893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5d59dcd893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5d59dcd893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5d4cacbd8d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5d4cacbd8d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d4cacbd8d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5d4cacbd8d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Heart Disease Diagnosis</a:t>
            </a:r>
            <a:endParaRPr dirty="0"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5083950" y="30945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>
                <a:latin typeface="Montserrat" panose="020B0604020202020204" charset="0"/>
              </a:rPr>
              <a:t>Data Analysis and Data Mining Project</a:t>
            </a:r>
            <a:endParaRPr dirty="0">
              <a:latin typeface="Montserrat" panose="020B0604020202020204" charset="0"/>
            </a:endParaRPr>
          </a:p>
        </p:txBody>
      </p:sp>
      <p:sp>
        <p:nvSpPr>
          <p:cNvPr id="136" name="Google Shape;136;p13"/>
          <p:cNvSpPr txBox="1">
            <a:spLocks noGrp="1"/>
          </p:cNvSpPr>
          <p:nvPr>
            <p:ph type="subTitle" idx="1"/>
          </p:nvPr>
        </p:nvSpPr>
        <p:spPr>
          <a:xfrm>
            <a:off x="194750" y="4033250"/>
            <a:ext cx="3470700" cy="75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 dirty="0">
                <a:latin typeface="Montserrat" panose="020B0604020202020204" charset="0"/>
              </a:rPr>
              <a:t>Authors:</a:t>
            </a:r>
            <a:endParaRPr b="1" dirty="0">
              <a:latin typeface="Montserrat" panose="020B060402020202020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>
                <a:latin typeface="Montserrat" panose="020B0604020202020204" charset="0"/>
              </a:rPr>
              <a:t>Alessio Gilardi</a:t>
            </a:r>
            <a:endParaRPr dirty="0">
              <a:latin typeface="Montserrat" panose="020B060402020202020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>
                <a:latin typeface="Montserrat" panose="020B0604020202020204" charset="0"/>
              </a:rPr>
              <a:t>Mauro Angelini</a:t>
            </a:r>
            <a:endParaRPr dirty="0">
              <a:latin typeface="Montserrat" panose="020B060402020202020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1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3000" b="1" dirty="0">
                <a:solidFill>
                  <a:srgbClr val="FFFFFF"/>
                </a:solidFill>
                <a:latin typeface="Montserrat" panose="020B0604020202020204" charset="0"/>
                <a:ea typeface="Arial"/>
                <a:cs typeface="Arial"/>
                <a:sym typeface="Arial"/>
              </a:rPr>
              <a:t>Correlation Heatmap</a:t>
            </a:r>
            <a:endParaRPr sz="3000" b="1" dirty="0">
              <a:latin typeface="Montserrat" panose="020B0604020202020204" charset="0"/>
            </a:endParaRPr>
          </a:p>
        </p:txBody>
      </p:sp>
      <p:sp>
        <p:nvSpPr>
          <p:cNvPr id="186" name="Google Shape;186;p21"/>
          <p:cNvSpPr/>
          <p:nvPr/>
        </p:nvSpPr>
        <p:spPr>
          <a:xfrm>
            <a:off x="1859100" y="1093210"/>
            <a:ext cx="4895700" cy="39705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87" name="Google Shape;18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5594" y="1073051"/>
            <a:ext cx="4467781" cy="39708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3000" b="1" dirty="0"/>
              <a:t>Data Distribution</a:t>
            </a:r>
            <a:endParaRPr sz="3000" b="1" dirty="0"/>
          </a:p>
        </p:txBody>
      </p:sp>
      <p:pic>
        <p:nvPicPr>
          <p:cNvPr id="193" name="Google Shape;193;p22"/>
          <p:cNvPicPr preferRelativeResize="0"/>
          <p:nvPr/>
        </p:nvPicPr>
        <p:blipFill rotWithShape="1">
          <a:blip r:embed="rId3">
            <a:alphaModFix/>
          </a:blip>
          <a:srcRect t="42176" r="17005" b="15545"/>
          <a:stretch/>
        </p:blipFill>
        <p:spPr>
          <a:xfrm>
            <a:off x="1120361" y="1122237"/>
            <a:ext cx="7674174" cy="3747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2"/>
          <p:cNvPicPr preferRelativeResize="0"/>
          <p:nvPr/>
        </p:nvPicPr>
        <p:blipFill rotWithShape="1">
          <a:blip r:embed="rId3">
            <a:alphaModFix/>
          </a:blip>
          <a:srcRect t="98208" r="16977"/>
          <a:stretch/>
        </p:blipFill>
        <p:spPr>
          <a:xfrm>
            <a:off x="1118111" y="4871260"/>
            <a:ext cx="7676426" cy="158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3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3000" b="1" dirty="0"/>
              <a:t>Distribution diagrams</a:t>
            </a:r>
            <a:endParaRPr sz="3000" b="1" dirty="0"/>
          </a:p>
        </p:txBody>
      </p:sp>
      <p:pic>
        <p:nvPicPr>
          <p:cNvPr id="200" name="Google Shape;20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8175" y="3098539"/>
            <a:ext cx="3280050" cy="183546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97500" y="996946"/>
            <a:ext cx="3280050" cy="188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30100" y="977235"/>
            <a:ext cx="3280050" cy="1923705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23"/>
          <p:cNvSpPr txBox="1"/>
          <p:nvPr/>
        </p:nvSpPr>
        <p:spPr>
          <a:xfrm>
            <a:off x="2194500" y="2790372"/>
            <a:ext cx="1700100" cy="3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EFEFEF"/>
                </a:solidFill>
                <a:latin typeface="Montserrat"/>
                <a:ea typeface="Montserrat"/>
                <a:cs typeface="Montserrat"/>
                <a:sym typeface="Montserrat"/>
              </a:rPr>
              <a:t>num_major_vessels</a:t>
            </a:r>
            <a:endParaRPr sz="1200">
              <a:solidFill>
                <a:srgbClr val="EFEFE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4" name="Google Shape;204;p23"/>
          <p:cNvSpPr txBox="1"/>
          <p:nvPr/>
        </p:nvSpPr>
        <p:spPr>
          <a:xfrm>
            <a:off x="6127875" y="2790372"/>
            <a:ext cx="1297800" cy="3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EFEFEF"/>
                </a:solidFill>
                <a:latin typeface="Montserrat"/>
                <a:ea typeface="Montserrat"/>
                <a:cs typeface="Montserrat"/>
                <a:sym typeface="Montserrat"/>
              </a:rPr>
              <a:t>st_depression</a:t>
            </a:r>
            <a:endParaRPr sz="1200">
              <a:solidFill>
                <a:srgbClr val="EFEFE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5" name="Google Shape;205;p23"/>
          <p:cNvSpPr txBox="1"/>
          <p:nvPr/>
        </p:nvSpPr>
        <p:spPr>
          <a:xfrm>
            <a:off x="3701250" y="4842464"/>
            <a:ext cx="2231400" cy="3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EFEFEF"/>
                </a:solidFill>
                <a:latin typeface="Montserrat"/>
                <a:ea typeface="Montserrat"/>
                <a:cs typeface="Montserrat"/>
                <a:sym typeface="Montserrat"/>
              </a:rPr>
              <a:t>max_heart_rate_achieved</a:t>
            </a:r>
            <a:endParaRPr sz="1200">
              <a:solidFill>
                <a:srgbClr val="EFEFE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4"/>
          <p:cNvSpPr txBox="1">
            <a:spLocks noGrp="1"/>
          </p:cNvSpPr>
          <p:nvPr>
            <p:ph type="title"/>
          </p:nvPr>
        </p:nvSpPr>
        <p:spPr>
          <a:xfrm>
            <a:off x="1251800" y="212075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3000" b="1" dirty="0"/>
              <a:t>Violin plots</a:t>
            </a:r>
            <a:endParaRPr sz="3000" b="1" dirty="0"/>
          </a:p>
        </p:txBody>
      </p:sp>
      <p:pic>
        <p:nvPicPr>
          <p:cNvPr id="211" name="Google Shape;211;p24"/>
          <p:cNvPicPr preferRelativeResize="0"/>
          <p:nvPr/>
        </p:nvPicPr>
        <p:blipFill rotWithShape="1">
          <a:blip r:embed="rId3">
            <a:alphaModFix/>
          </a:blip>
          <a:srcRect t="4198"/>
          <a:stretch/>
        </p:blipFill>
        <p:spPr>
          <a:xfrm>
            <a:off x="3244675" y="3076116"/>
            <a:ext cx="3538450" cy="18529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24"/>
          <p:cNvPicPr preferRelativeResize="0"/>
          <p:nvPr/>
        </p:nvPicPr>
        <p:blipFill rotWithShape="1">
          <a:blip r:embed="rId4">
            <a:alphaModFix/>
          </a:blip>
          <a:srcRect t="1314"/>
          <a:stretch/>
        </p:blipFill>
        <p:spPr>
          <a:xfrm>
            <a:off x="1251800" y="882502"/>
            <a:ext cx="3538460" cy="193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24"/>
          <p:cNvPicPr preferRelativeResize="0"/>
          <p:nvPr/>
        </p:nvPicPr>
        <p:blipFill rotWithShape="1">
          <a:blip r:embed="rId5">
            <a:alphaModFix/>
          </a:blip>
          <a:srcRect t="1314"/>
          <a:stretch/>
        </p:blipFill>
        <p:spPr>
          <a:xfrm>
            <a:off x="5259332" y="882502"/>
            <a:ext cx="3475118" cy="1937999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24"/>
          <p:cNvSpPr txBox="1"/>
          <p:nvPr/>
        </p:nvSpPr>
        <p:spPr>
          <a:xfrm>
            <a:off x="2170975" y="2750677"/>
            <a:ext cx="1700100" cy="3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EFEFEF"/>
                </a:solidFill>
                <a:latin typeface="Montserrat"/>
                <a:ea typeface="Montserrat"/>
                <a:cs typeface="Montserrat"/>
                <a:sym typeface="Montserrat"/>
              </a:rPr>
              <a:t>num_major_vessels</a:t>
            </a:r>
            <a:endParaRPr sz="1200">
              <a:solidFill>
                <a:srgbClr val="EFEFE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5" name="Google Shape;215;p24"/>
          <p:cNvSpPr txBox="1"/>
          <p:nvPr/>
        </p:nvSpPr>
        <p:spPr>
          <a:xfrm>
            <a:off x="6347988" y="2750677"/>
            <a:ext cx="1297800" cy="3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EFEFEF"/>
                </a:solidFill>
                <a:latin typeface="Montserrat"/>
                <a:ea typeface="Montserrat"/>
                <a:cs typeface="Montserrat"/>
                <a:sym typeface="Montserrat"/>
              </a:rPr>
              <a:t>st_depression</a:t>
            </a:r>
            <a:endParaRPr sz="1200">
              <a:solidFill>
                <a:srgbClr val="EFEFE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6" name="Google Shape;216;p24"/>
          <p:cNvSpPr txBox="1"/>
          <p:nvPr/>
        </p:nvSpPr>
        <p:spPr>
          <a:xfrm>
            <a:off x="3898200" y="4874363"/>
            <a:ext cx="2231400" cy="3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EFEFEF"/>
                </a:solidFill>
                <a:latin typeface="Montserrat"/>
                <a:ea typeface="Montserrat"/>
                <a:cs typeface="Montserrat"/>
                <a:sym typeface="Montserrat"/>
              </a:rPr>
              <a:t>max_heart_rate_achieved</a:t>
            </a:r>
            <a:endParaRPr sz="1200">
              <a:solidFill>
                <a:srgbClr val="EFEFE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5"/>
          <p:cNvSpPr txBox="1">
            <a:spLocks noGrp="1"/>
          </p:cNvSpPr>
          <p:nvPr>
            <p:ph type="title"/>
          </p:nvPr>
        </p:nvSpPr>
        <p:spPr>
          <a:xfrm>
            <a:off x="1297500" y="1651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3000" b="1" dirty="0"/>
              <a:t>Distribution diagrams</a:t>
            </a:r>
            <a:endParaRPr sz="3000" b="1" dirty="0"/>
          </a:p>
        </p:txBody>
      </p:sp>
      <p:pic>
        <p:nvPicPr>
          <p:cNvPr id="222" name="Google Shape;22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4475" y="923312"/>
            <a:ext cx="3274500" cy="18847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45374" y="3005596"/>
            <a:ext cx="3274500" cy="18847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97499" y="904187"/>
            <a:ext cx="3274500" cy="1876106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25"/>
          <p:cNvSpPr txBox="1"/>
          <p:nvPr/>
        </p:nvSpPr>
        <p:spPr>
          <a:xfrm>
            <a:off x="2103650" y="2720612"/>
            <a:ext cx="1881600" cy="3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EFEFEF"/>
                </a:solidFill>
                <a:latin typeface="Montserrat"/>
                <a:ea typeface="Montserrat"/>
                <a:cs typeface="Montserrat"/>
                <a:sym typeface="Montserrat"/>
              </a:rPr>
              <a:t>thalassemia_normal</a:t>
            </a:r>
            <a:endParaRPr sz="1200">
              <a:solidFill>
                <a:srgbClr val="EFEFE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6" name="Google Shape;226;p25"/>
          <p:cNvSpPr txBox="1"/>
          <p:nvPr/>
        </p:nvSpPr>
        <p:spPr>
          <a:xfrm>
            <a:off x="5343175" y="2720612"/>
            <a:ext cx="3017100" cy="3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EFEFEF"/>
                </a:solidFill>
                <a:latin typeface="Montserrat"/>
                <a:ea typeface="Montserrat"/>
                <a:cs typeface="Montserrat"/>
                <a:sym typeface="Montserrat"/>
              </a:rPr>
              <a:t>rest_ecg_left ventricular hypertrophy</a:t>
            </a:r>
            <a:endParaRPr sz="1200">
              <a:solidFill>
                <a:srgbClr val="EFEFE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7" name="Google Shape;227;p25"/>
          <p:cNvSpPr txBox="1"/>
          <p:nvPr/>
        </p:nvSpPr>
        <p:spPr>
          <a:xfrm>
            <a:off x="4082250" y="4853097"/>
            <a:ext cx="1881600" cy="3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EFEFEF"/>
                </a:solidFill>
                <a:latin typeface="Montserrat"/>
                <a:ea typeface="Montserrat"/>
                <a:cs typeface="Montserrat"/>
                <a:sym typeface="Montserrat"/>
              </a:rPr>
              <a:t>st_slope_upsloping</a:t>
            </a:r>
            <a:endParaRPr sz="1200">
              <a:solidFill>
                <a:srgbClr val="EFEFE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6"/>
          <p:cNvSpPr txBox="1">
            <a:spLocks noGrp="1"/>
          </p:cNvSpPr>
          <p:nvPr>
            <p:ph type="title"/>
          </p:nvPr>
        </p:nvSpPr>
        <p:spPr>
          <a:xfrm>
            <a:off x="1145100" y="138975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3000" b="1" dirty="0"/>
              <a:t>Violin plots</a:t>
            </a:r>
            <a:endParaRPr sz="3000" b="1" dirty="0"/>
          </a:p>
        </p:txBody>
      </p:sp>
      <p:pic>
        <p:nvPicPr>
          <p:cNvPr id="233" name="Google Shape;23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0426" y="776013"/>
            <a:ext cx="3751850" cy="197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13206" y="759613"/>
            <a:ext cx="3751845" cy="200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26"/>
          <p:cNvPicPr preferRelativeResize="0"/>
          <p:nvPr/>
        </p:nvPicPr>
        <p:blipFill rotWithShape="1">
          <a:blip r:embed="rId5">
            <a:alphaModFix/>
          </a:blip>
          <a:srcRect t="6102" r="3512" b="4547"/>
          <a:stretch/>
        </p:blipFill>
        <p:spPr>
          <a:xfrm>
            <a:off x="3100176" y="3004738"/>
            <a:ext cx="3689981" cy="1972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26"/>
          <p:cNvSpPr txBox="1"/>
          <p:nvPr/>
        </p:nvSpPr>
        <p:spPr>
          <a:xfrm>
            <a:off x="2071751" y="2688713"/>
            <a:ext cx="1881600" cy="3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EFEFEF"/>
                </a:solidFill>
                <a:latin typeface="Montserrat"/>
                <a:ea typeface="Montserrat"/>
                <a:cs typeface="Montserrat"/>
                <a:sym typeface="Montserrat"/>
              </a:rPr>
              <a:t>thalassemia_normal</a:t>
            </a:r>
            <a:endParaRPr sz="1200">
              <a:solidFill>
                <a:srgbClr val="EFEFE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7" name="Google Shape;237;p26"/>
          <p:cNvSpPr txBox="1"/>
          <p:nvPr/>
        </p:nvSpPr>
        <p:spPr>
          <a:xfrm>
            <a:off x="5463676" y="2688713"/>
            <a:ext cx="3017100" cy="3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EFEFEF"/>
                </a:solidFill>
                <a:latin typeface="Montserrat"/>
                <a:ea typeface="Montserrat"/>
                <a:cs typeface="Montserrat"/>
                <a:sym typeface="Montserrat"/>
              </a:rPr>
              <a:t>rest_ecg_left ventricular hypertrophy</a:t>
            </a:r>
            <a:endParaRPr sz="1200">
              <a:solidFill>
                <a:srgbClr val="EFEFE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8" name="Google Shape;238;p26"/>
          <p:cNvSpPr txBox="1"/>
          <p:nvPr/>
        </p:nvSpPr>
        <p:spPr>
          <a:xfrm>
            <a:off x="4050351" y="4874363"/>
            <a:ext cx="1881600" cy="3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EFEFEF"/>
                </a:solidFill>
                <a:latin typeface="Montserrat"/>
                <a:ea typeface="Montserrat"/>
                <a:cs typeface="Montserrat"/>
                <a:sym typeface="Montserrat"/>
              </a:rPr>
              <a:t>st_slope_upsloping</a:t>
            </a:r>
            <a:endParaRPr sz="1200">
              <a:solidFill>
                <a:srgbClr val="EFEFE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3000" b="1" dirty="0">
                <a:solidFill>
                  <a:srgbClr val="FFFFFF"/>
                </a:solidFill>
                <a:latin typeface="Montserrat" panose="020B0604020202020204" charset="0"/>
                <a:ea typeface="Arial"/>
                <a:cs typeface="Arial"/>
                <a:sym typeface="Arial"/>
              </a:rPr>
              <a:t>Preparazione del Dataset</a:t>
            </a:r>
            <a:endParaRPr sz="3000" b="1" dirty="0">
              <a:latin typeface="Montserrat" panose="020B0604020202020204" charset="0"/>
            </a:endParaRPr>
          </a:p>
        </p:txBody>
      </p:sp>
      <p:pic>
        <p:nvPicPr>
          <p:cNvPr id="244" name="Google Shape;24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6300" y="2446250"/>
            <a:ext cx="5032351" cy="257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27"/>
          <p:cNvPicPr preferRelativeResize="0"/>
          <p:nvPr/>
        </p:nvPicPr>
        <p:blipFill rotWithShape="1">
          <a:blip r:embed="rId4">
            <a:alphaModFix/>
          </a:blip>
          <a:srcRect l="2138" t="28911" r="5277"/>
          <a:stretch/>
        </p:blipFill>
        <p:spPr>
          <a:xfrm>
            <a:off x="793225" y="1303575"/>
            <a:ext cx="4056476" cy="914100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27"/>
          <p:cNvSpPr txBox="1"/>
          <p:nvPr/>
        </p:nvSpPr>
        <p:spPr>
          <a:xfrm>
            <a:off x="5101500" y="1160438"/>
            <a:ext cx="3234900" cy="12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>
                <a:solidFill>
                  <a:srgbClr val="FFFFFF"/>
                </a:solidFill>
                <a:latin typeface="Montserrat" panose="020B0604020202020204" charset="0"/>
                <a:ea typeface="Lato"/>
                <a:cs typeface="Lato"/>
                <a:sym typeface="Lato"/>
              </a:rPr>
              <a:t>Cancellazione delle feature meno important</a:t>
            </a:r>
            <a:r>
              <a:rPr lang="it-IT" dirty="0">
                <a:solidFill>
                  <a:srgbClr val="FFFFFF"/>
                </a:solidFill>
                <a:latin typeface="Montserrat" panose="020B0604020202020204" charset="0"/>
                <a:ea typeface="Lato"/>
                <a:cs typeface="Lato"/>
                <a:sym typeface="Lato"/>
              </a:rPr>
              <a:t>i</a:t>
            </a:r>
            <a:r>
              <a:rPr lang="it" dirty="0">
                <a:solidFill>
                  <a:srgbClr val="FFFFFF"/>
                </a:solidFill>
                <a:latin typeface="Montserrat" panose="020B0604020202020204" charset="0"/>
                <a:ea typeface="Lato"/>
                <a:cs typeface="Lato"/>
                <a:sym typeface="Lato"/>
              </a:rPr>
              <a:t> (rest_ecg_left ventricular_hypertrophy, thalassemia_normal, st_slope_upsloping)</a:t>
            </a:r>
            <a:endParaRPr dirty="0">
              <a:solidFill>
                <a:srgbClr val="FFFFFF"/>
              </a:solidFill>
              <a:latin typeface="Montserrat" panose="020B0604020202020204" charset="0"/>
              <a:ea typeface="Lato"/>
              <a:cs typeface="Lato"/>
              <a:sym typeface="Lato"/>
            </a:endParaRPr>
          </a:p>
        </p:txBody>
      </p:sp>
      <p:sp>
        <p:nvSpPr>
          <p:cNvPr id="247" name="Google Shape;247;p27"/>
          <p:cNvSpPr txBox="1"/>
          <p:nvPr/>
        </p:nvSpPr>
        <p:spPr>
          <a:xfrm>
            <a:off x="775775" y="3024125"/>
            <a:ext cx="2788800" cy="14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>
                <a:solidFill>
                  <a:srgbClr val="FFFFFF"/>
                </a:solidFill>
                <a:latin typeface="Montserrat" panose="020B0604020202020204" charset="0"/>
                <a:ea typeface="Lato"/>
                <a:cs typeface="Lato"/>
                <a:sym typeface="Lato"/>
              </a:rPr>
              <a:t>Normalizzazione dei dati tramite StandardScaler (Z-score)</a:t>
            </a:r>
            <a:endParaRPr dirty="0">
              <a:solidFill>
                <a:srgbClr val="FFFFFF"/>
              </a:solidFill>
              <a:latin typeface="Montserrat" panose="020B0604020202020204" charset="0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  <a:latin typeface="Montserrat" panose="020B0604020202020204" charset="0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>
                <a:solidFill>
                  <a:srgbClr val="FFFFFF"/>
                </a:solidFill>
                <a:latin typeface="Montserrat" panose="020B0604020202020204" charset="0"/>
                <a:ea typeface="Lato"/>
                <a:cs typeface="Lato"/>
                <a:sym typeface="Lato"/>
              </a:rPr>
              <a:t>z = (x - u)/s</a:t>
            </a:r>
            <a:endParaRPr dirty="0">
              <a:solidFill>
                <a:srgbClr val="FFFFFF"/>
              </a:solidFill>
              <a:latin typeface="Montserrat" panose="020B0604020202020204" charset="0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>
                <a:solidFill>
                  <a:srgbClr val="FFFFFF"/>
                </a:solidFill>
                <a:latin typeface="Montserrat" panose="020B0604020202020204" charset="0"/>
                <a:ea typeface="Lato"/>
                <a:cs typeface="Lato"/>
                <a:sym typeface="Lato"/>
              </a:rPr>
              <a:t>u : media</a:t>
            </a:r>
            <a:endParaRPr dirty="0">
              <a:solidFill>
                <a:srgbClr val="FFFFFF"/>
              </a:solidFill>
              <a:latin typeface="Montserrat" panose="020B0604020202020204" charset="0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>
                <a:solidFill>
                  <a:srgbClr val="FFFFFF"/>
                </a:solidFill>
                <a:latin typeface="Montserrat" panose="020B0604020202020204" charset="0"/>
                <a:ea typeface="Lato"/>
                <a:cs typeface="Lato"/>
                <a:sym typeface="Lato"/>
              </a:rPr>
              <a:t>s : deviazione standard</a:t>
            </a:r>
            <a:endParaRPr dirty="0">
              <a:solidFill>
                <a:srgbClr val="FFFFFF"/>
              </a:solidFill>
              <a:latin typeface="Montserrat" panose="020B0604020202020204" charset="0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Google Shape;252;p28"/>
          <p:cNvPicPr preferRelativeResize="0"/>
          <p:nvPr/>
        </p:nvPicPr>
        <p:blipFill>
          <a:blip r:embed="rId3">
            <a:alphaModFix amt="40000"/>
          </a:blip>
          <a:stretch>
            <a:fillRect/>
          </a:stretch>
        </p:blipFill>
        <p:spPr>
          <a:xfrm>
            <a:off x="132700" y="1527375"/>
            <a:ext cx="5370276" cy="3486200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28"/>
          <p:cNvSpPr txBox="1">
            <a:spLocks noGrp="1"/>
          </p:cNvSpPr>
          <p:nvPr>
            <p:ph type="title"/>
          </p:nvPr>
        </p:nvSpPr>
        <p:spPr>
          <a:xfrm>
            <a:off x="2092875" y="3240275"/>
            <a:ext cx="3410100" cy="51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/>
              <a:t>“The wisdom of the crowds”</a:t>
            </a:r>
            <a:endParaRPr sz="1800"/>
          </a:p>
        </p:txBody>
      </p:sp>
      <p:sp>
        <p:nvSpPr>
          <p:cNvPr id="254" name="Google Shape;254;p28"/>
          <p:cNvSpPr txBox="1">
            <a:spLocks noGrp="1"/>
          </p:cNvSpPr>
          <p:nvPr>
            <p:ph type="title"/>
          </p:nvPr>
        </p:nvSpPr>
        <p:spPr>
          <a:xfrm>
            <a:off x="270799" y="2553575"/>
            <a:ext cx="3323005" cy="68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3000" b="1" dirty="0"/>
              <a:t>Random Forest</a:t>
            </a:r>
            <a:endParaRPr sz="3000" b="1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" name="Google Shape;259;p29"/>
          <p:cNvPicPr preferRelativeResize="0"/>
          <p:nvPr/>
        </p:nvPicPr>
        <p:blipFill rotWithShape="1">
          <a:blip r:embed="rId3">
            <a:alphaModFix amt="87000"/>
          </a:blip>
          <a:srcRect b="10984"/>
          <a:stretch/>
        </p:blipFill>
        <p:spPr>
          <a:xfrm>
            <a:off x="5452700" y="1637825"/>
            <a:ext cx="3328650" cy="3013644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2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3000" b="1" dirty="0"/>
              <a:t>Random Forest</a:t>
            </a:r>
            <a:endParaRPr sz="3000" b="1" dirty="0"/>
          </a:p>
        </p:txBody>
      </p:sp>
      <p:sp>
        <p:nvSpPr>
          <p:cNvPr id="261" name="Google Shape;261;p29"/>
          <p:cNvSpPr txBox="1">
            <a:spLocks noGrp="1"/>
          </p:cNvSpPr>
          <p:nvPr>
            <p:ph type="body" idx="1"/>
          </p:nvPr>
        </p:nvSpPr>
        <p:spPr>
          <a:xfrm>
            <a:off x="1322300" y="1766575"/>
            <a:ext cx="4130400" cy="304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700" dirty="0">
                <a:latin typeface="Montserrat" panose="020B0604020202020204" charset="0"/>
              </a:rPr>
              <a:t>Utilizzo un grande numero di modelli (</a:t>
            </a:r>
            <a:r>
              <a:rPr lang="it" sz="1700" b="1" dirty="0">
                <a:latin typeface="Montserrat" panose="020B0604020202020204" charset="0"/>
              </a:rPr>
              <a:t>alberi</a:t>
            </a:r>
            <a:r>
              <a:rPr lang="it" sz="1700" dirty="0">
                <a:latin typeface="Montserrat" panose="020B0604020202020204" charset="0"/>
              </a:rPr>
              <a:t>) </a:t>
            </a:r>
            <a:r>
              <a:rPr lang="it" sz="1700" b="1" dirty="0">
                <a:latin typeface="Montserrat" panose="020B0604020202020204" charset="0"/>
              </a:rPr>
              <a:t>non correlati</a:t>
            </a:r>
            <a:r>
              <a:rPr lang="it" sz="1700" dirty="0">
                <a:latin typeface="Montserrat" panose="020B0604020202020204" charset="0"/>
              </a:rPr>
              <a:t> tra loro che insieme migliorano le performance del singolo albero.</a:t>
            </a:r>
            <a:endParaRPr sz="1700" dirty="0">
              <a:latin typeface="Montserrat" panose="020B0604020202020204" charset="0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it" sz="1700" dirty="0">
                <a:latin typeface="Montserrat" panose="020B0604020202020204" charset="0"/>
              </a:rPr>
              <a:t>Gli alberi si proteggono l’un l’altro dagli errori individuali.</a:t>
            </a:r>
            <a:endParaRPr sz="1700" dirty="0">
              <a:latin typeface="Montserrat" panose="020B0604020202020204" charset="0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it" sz="1700" dirty="0">
                <a:latin typeface="Montserrat" panose="020B0604020202020204" charset="0"/>
              </a:rPr>
              <a:t>Alla fine è viene fatta una scelta di </a:t>
            </a:r>
            <a:r>
              <a:rPr lang="it" sz="1700" b="1" dirty="0">
                <a:latin typeface="Montserrat" panose="020B0604020202020204" charset="0"/>
              </a:rPr>
              <a:t>maggioranza</a:t>
            </a:r>
            <a:r>
              <a:rPr lang="it" sz="1700" dirty="0">
                <a:latin typeface="Montserrat" panose="020B0604020202020204" charset="0"/>
              </a:rPr>
              <a:t>.</a:t>
            </a:r>
            <a:endParaRPr sz="1700" dirty="0">
              <a:latin typeface="Montserrat" panose="020B0604020202020204" charset="0"/>
            </a:endParaRPr>
          </a:p>
        </p:txBody>
      </p:sp>
      <p:sp>
        <p:nvSpPr>
          <p:cNvPr id="262" name="Google Shape;262;p29"/>
          <p:cNvSpPr txBox="1">
            <a:spLocks noGrp="1"/>
          </p:cNvSpPr>
          <p:nvPr>
            <p:ph type="title"/>
          </p:nvPr>
        </p:nvSpPr>
        <p:spPr>
          <a:xfrm>
            <a:off x="1297500" y="1155650"/>
            <a:ext cx="2844000" cy="41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 dirty="0"/>
              <a:t>Ensemble Learning</a:t>
            </a:r>
            <a:endParaRPr sz="18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Random Forest</a:t>
            </a:r>
            <a:endParaRPr/>
          </a:p>
        </p:txBody>
      </p:sp>
      <p:pic>
        <p:nvPicPr>
          <p:cNvPr id="268" name="Google Shape;26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400" y="1778453"/>
            <a:ext cx="4253050" cy="26341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04375" y="1778450"/>
            <a:ext cx="3659525" cy="27165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3000" b="1" dirty="0"/>
              <a:t>Obiettivo</a:t>
            </a:r>
            <a:r>
              <a:rPr lang="it" b="1" dirty="0"/>
              <a:t> del progetto</a:t>
            </a:r>
            <a:endParaRPr b="1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1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3000" b="1" dirty="0"/>
              <a:t>Training Set e Testing Set split</a:t>
            </a:r>
            <a:endParaRPr sz="3000" b="1" dirty="0"/>
          </a:p>
        </p:txBody>
      </p:sp>
      <p:sp>
        <p:nvSpPr>
          <p:cNvPr id="275" name="Google Shape;275;p31"/>
          <p:cNvSpPr/>
          <p:nvPr/>
        </p:nvSpPr>
        <p:spPr>
          <a:xfrm>
            <a:off x="2668950" y="1575875"/>
            <a:ext cx="3806100" cy="731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3000" b="1">
                <a:solidFill>
                  <a:srgbClr val="FFFFFF"/>
                </a:solidFill>
              </a:rPr>
              <a:t>Dataset</a:t>
            </a:r>
            <a:endParaRPr sz="3000" b="1">
              <a:solidFill>
                <a:srgbClr val="FFFFFF"/>
              </a:solidFill>
            </a:endParaRPr>
          </a:p>
        </p:txBody>
      </p:sp>
      <p:sp>
        <p:nvSpPr>
          <p:cNvPr id="276" name="Google Shape;276;p31"/>
          <p:cNvSpPr/>
          <p:nvPr/>
        </p:nvSpPr>
        <p:spPr>
          <a:xfrm>
            <a:off x="2564513" y="3234850"/>
            <a:ext cx="2503500" cy="731100"/>
          </a:xfrm>
          <a:prstGeom prst="roundRect">
            <a:avLst>
              <a:gd name="adj" fmla="val 16667"/>
            </a:avLst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3000" b="1">
                <a:solidFill>
                  <a:srgbClr val="FFFFFF"/>
                </a:solidFill>
              </a:rPr>
              <a:t>Training Set</a:t>
            </a:r>
            <a:endParaRPr sz="3000" b="1">
              <a:solidFill>
                <a:srgbClr val="FFFFFF"/>
              </a:solidFill>
            </a:endParaRPr>
          </a:p>
        </p:txBody>
      </p:sp>
      <p:sp>
        <p:nvSpPr>
          <p:cNvPr id="277" name="Google Shape;277;p31"/>
          <p:cNvSpPr/>
          <p:nvPr/>
        </p:nvSpPr>
        <p:spPr>
          <a:xfrm>
            <a:off x="5179099" y="3234850"/>
            <a:ext cx="1498147" cy="7311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 b="1" dirty="0">
                <a:solidFill>
                  <a:srgbClr val="FFFFFF"/>
                </a:solidFill>
              </a:rPr>
              <a:t>Test Set</a:t>
            </a:r>
            <a:endParaRPr sz="2400" b="1" dirty="0">
              <a:solidFill>
                <a:srgbClr val="FFFFFF"/>
              </a:solidFill>
            </a:endParaRPr>
          </a:p>
        </p:txBody>
      </p:sp>
      <p:sp>
        <p:nvSpPr>
          <p:cNvPr id="278" name="Google Shape;278;p31"/>
          <p:cNvSpPr/>
          <p:nvPr/>
        </p:nvSpPr>
        <p:spPr>
          <a:xfrm rot="1802170">
            <a:off x="3770840" y="2501862"/>
            <a:ext cx="483072" cy="594890"/>
          </a:xfrm>
          <a:prstGeom prst="downArrow">
            <a:avLst>
              <a:gd name="adj1" fmla="val 21539"/>
              <a:gd name="adj2" fmla="val 50000"/>
            </a:avLst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31"/>
          <p:cNvSpPr/>
          <p:nvPr/>
        </p:nvSpPr>
        <p:spPr>
          <a:xfrm rot="-1797405">
            <a:off x="5294877" y="2501938"/>
            <a:ext cx="483032" cy="594740"/>
          </a:xfrm>
          <a:prstGeom prst="downArrow">
            <a:avLst>
              <a:gd name="adj1" fmla="val 21539"/>
              <a:gd name="adj2" fmla="val 50000"/>
            </a:avLst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31"/>
          <p:cNvSpPr txBox="1"/>
          <p:nvPr/>
        </p:nvSpPr>
        <p:spPr>
          <a:xfrm>
            <a:off x="2668950" y="3965950"/>
            <a:ext cx="985440" cy="5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30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75%</a:t>
            </a:r>
            <a:endParaRPr sz="30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1" name="Google Shape;281;p31"/>
          <p:cNvSpPr txBox="1"/>
          <p:nvPr/>
        </p:nvSpPr>
        <p:spPr>
          <a:xfrm>
            <a:off x="5179099" y="3965950"/>
            <a:ext cx="1094109" cy="5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30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25%</a:t>
            </a:r>
            <a:endParaRPr sz="30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3000" b="1" dirty="0"/>
              <a:t>Primo tentativo</a:t>
            </a:r>
            <a:endParaRPr sz="3000" b="1" dirty="0"/>
          </a:p>
        </p:txBody>
      </p:sp>
      <p:pic>
        <p:nvPicPr>
          <p:cNvPr id="287" name="Google Shape;287;p32"/>
          <p:cNvPicPr preferRelativeResize="0"/>
          <p:nvPr/>
        </p:nvPicPr>
        <p:blipFill rotWithShape="1">
          <a:blip r:embed="rId3">
            <a:alphaModFix/>
          </a:blip>
          <a:srcRect l="6021" r="19267"/>
          <a:stretch/>
        </p:blipFill>
        <p:spPr>
          <a:xfrm>
            <a:off x="508150" y="1460250"/>
            <a:ext cx="4412250" cy="320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32"/>
          <p:cNvPicPr preferRelativeResize="0"/>
          <p:nvPr/>
        </p:nvPicPr>
        <p:blipFill rotWithShape="1">
          <a:blip r:embed="rId4">
            <a:alphaModFix/>
          </a:blip>
          <a:srcRect l="15719" r="18809"/>
          <a:stretch/>
        </p:blipFill>
        <p:spPr>
          <a:xfrm>
            <a:off x="5688825" y="1460250"/>
            <a:ext cx="2565575" cy="266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Immagine 1">
            <a:extLst>
              <a:ext uri="{FF2B5EF4-FFF2-40B4-BE49-F238E27FC236}">
                <a16:creationId xmlns:a16="http://schemas.microsoft.com/office/drawing/2014/main" id="{D8EB00A5-B4A0-40ED-ABA2-EF267F7F44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23953" y="4279500"/>
            <a:ext cx="3543795" cy="638264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3" name="Google Shape;293;p33"/>
          <p:cNvPicPr preferRelativeResize="0"/>
          <p:nvPr/>
        </p:nvPicPr>
        <p:blipFill rotWithShape="1">
          <a:blip r:embed="rId3">
            <a:alphaModFix/>
          </a:blip>
          <a:srcRect l="18088" t="19015" r="18082"/>
          <a:stretch/>
        </p:blipFill>
        <p:spPr>
          <a:xfrm>
            <a:off x="4268350" y="1443449"/>
            <a:ext cx="4587000" cy="3187125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33"/>
          <p:cNvSpPr txBox="1">
            <a:spLocks noGrp="1"/>
          </p:cNvSpPr>
          <p:nvPr>
            <p:ph type="title"/>
          </p:nvPr>
        </p:nvSpPr>
        <p:spPr>
          <a:xfrm>
            <a:off x="360100" y="29475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3000" b="1" dirty="0"/>
              <a:t>Hyperparameters Tuning</a:t>
            </a:r>
            <a:endParaRPr sz="3000" b="1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2938D7A8-7B34-454A-8BBC-62D5172F99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699" y="2047802"/>
            <a:ext cx="4572638" cy="1047896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 dirty="0"/>
              <a:t>Validation Curves</a:t>
            </a:r>
            <a:endParaRPr b="1" dirty="0"/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427D2402-5669-4B60-A5B7-CBF3A0DC673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60" r="6467"/>
          <a:stretch/>
        </p:blipFill>
        <p:spPr>
          <a:xfrm>
            <a:off x="425691" y="2936797"/>
            <a:ext cx="3780515" cy="2074884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2D8EF80D-AFA7-4586-8910-0E7A7C1FD0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9967" y="2924149"/>
            <a:ext cx="3869869" cy="2087532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E2E6E149-562D-4785-AB82-87AA454B245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4593" r="4062"/>
          <a:stretch/>
        </p:blipFill>
        <p:spPr>
          <a:xfrm>
            <a:off x="2483914" y="850800"/>
            <a:ext cx="3672337" cy="1979582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 dirty="0"/>
              <a:t>Validation Curves</a:t>
            </a:r>
            <a:endParaRPr b="1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51D501E8-BB56-409F-B9CA-ACBFD1C971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838" y="1517165"/>
            <a:ext cx="4253918" cy="2318486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41FA1746-98F2-4733-AD02-61CB009F2C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4042" y="1517165"/>
            <a:ext cx="4396180" cy="2318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0245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3000" b="1" dirty="0"/>
              <a:t>Exhaustive GridSearchCV</a:t>
            </a:r>
            <a:endParaRPr sz="3000" b="1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D81B6566-3922-49CB-9FA4-A748E35FF3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204" y="1596343"/>
            <a:ext cx="8173591" cy="2886478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3000" b="1" dirty="0"/>
              <a:t>Exhaustive GridSearchCV</a:t>
            </a:r>
            <a:endParaRPr sz="3000" b="1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E26CB3BD-5B3E-42DB-A2C4-A240A130B3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3906" y="1125758"/>
            <a:ext cx="5954085" cy="1445992"/>
          </a:xfrm>
          <a:prstGeom prst="rect">
            <a:avLst/>
          </a:prstGeom>
        </p:spPr>
      </p:pic>
      <p:pic>
        <p:nvPicPr>
          <p:cNvPr id="322" name="Google Shape;322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37296" y="1848754"/>
            <a:ext cx="3670005" cy="28293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3000" b="1" dirty="0"/>
              <a:t>Exhaustive GridSearchCV</a:t>
            </a:r>
            <a:endParaRPr sz="3000" b="1" dirty="0"/>
          </a:p>
        </p:txBody>
      </p:sp>
      <p:pic>
        <p:nvPicPr>
          <p:cNvPr id="329" name="Google Shape;32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1515" y="1287438"/>
            <a:ext cx="4980970" cy="34623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000" b="1" dirty="0"/>
              <a:t>Feature </a:t>
            </a:r>
            <a:r>
              <a:rPr lang="it-IT" sz="3000" b="1" dirty="0" err="1"/>
              <a:t>Importance</a:t>
            </a:r>
            <a:endParaRPr sz="3000" b="1" dirty="0"/>
          </a:p>
        </p:txBody>
      </p:sp>
      <p:pic>
        <p:nvPicPr>
          <p:cNvPr id="335" name="Google Shape;335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5828" y="1376351"/>
            <a:ext cx="7038900" cy="33669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/>
              <a:t>Obiettivo del progetto</a:t>
            </a:r>
            <a:endParaRPr b="1"/>
          </a:p>
        </p:txBody>
      </p:sp>
      <p:sp>
        <p:nvSpPr>
          <p:cNvPr id="147" name="Google Shape;147;p1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8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>
                <a:latin typeface="Montserrat"/>
                <a:ea typeface="Montserrat"/>
                <a:cs typeface="Montserrat"/>
                <a:sym typeface="Montserrat"/>
              </a:rPr>
              <a:t>Creare un modello per la </a:t>
            </a:r>
            <a:r>
              <a:rPr lang="it" sz="2400" b="1">
                <a:latin typeface="Montserrat"/>
                <a:ea typeface="Montserrat"/>
                <a:cs typeface="Montserrat"/>
                <a:sym typeface="Montserrat"/>
              </a:rPr>
              <a:t>Diagnosi delle Malattie Cardiache </a:t>
            </a:r>
            <a:r>
              <a:rPr lang="it" sz="2400">
                <a:latin typeface="Montserrat"/>
                <a:ea typeface="Montserrat"/>
                <a:cs typeface="Montserrat"/>
                <a:sym typeface="Montserrat"/>
              </a:rPr>
              <a:t>basato su </a:t>
            </a:r>
            <a:r>
              <a:rPr lang="it" sz="2400" b="1">
                <a:latin typeface="Montserrat"/>
                <a:ea typeface="Montserrat"/>
                <a:cs typeface="Montserrat"/>
                <a:sym typeface="Montserrat"/>
              </a:rPr>
              <a:t>Random Forest Classifier </a:t>
            </a:r>
            <a:r>
              <a:rPr lang="it" sz="2400">
                <a:latin typeface="Montserrat"/>
                <a:ea typeface="Montserrat"/>
                <a:cs typeface="Montserrat"/>
                <a:sym typeface="Montserrat"/>
              </a:rPr>
              <a:t>(Classificazione binaria).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>
                <a:latin typeface="Montserrat"/>
                <a:ea typeface="Montserrat"/>
                <a:cs typeface="Montserrat"/>
                <a:sym typeface="Montserrat"/>
              </a:rPr>
              <a:t>Il modello è configurato mediante il tuning degli Hyperparameters e validato tramite Cross Validation (K-folds validation nel nostro caso)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16"/>
          <p:cNvPicPr preferRelativeResize="0"/>
          <p:nvPr/>
        </p:nvPicPr>
        <p:blipFill>
          <a:blip r:embed="rId3">
            <a:alphaModFix amt="45000"/>
          </a:blip>
          <a:stretch>
            <a:fillRect/>
          </a:stretch>
        </p:blipFill>
        <p:spPr>
          <a:xfrm>
            <a:off x="-14700" y="4125"/>
            <a:ext cx="914399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 dirty="0"/>
              <a:t>Data exploration</a:t>
            </a:r>
            <a:endParaRPr b="1" dirty="0"/>
          </a:p>
        </p:txBody>
      </p:sp>
      <p:sp>
        <p:nvSpPr>
          <p:cNvPr id="154" name="Google Shape;154;p16"/>
          <p:cNvSpPr txBox="1">
            <a:spLocks noGrp="1"/>
          </p:cNvSpPr>
          <p:nvPr>
            <p:ph type="body" idx="1"/>
          </p:nvPr>
        </p:nvSpPr>
        <p:spPr>
          <a:xfrm>
            <a:off x="930000" y="1004850"/>
            <a:ext cx="8353500" cy="40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04800" marR="304800" lvl="0" indent="-2286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·</a:t>
            </a:r>
            <a:r>
              <a:rPr lang="it" sz="7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</a:t>
            </a:r>
            <a:r>
              <a:rPr lang="it" sz="70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it" sz="105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age</a:t>
            </a:r>
            <a:r>
              <a:rPr lang="it" sz="105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: </a:t>
            </a:r>
            <a:r>
              <a:rPr lang="it" sz="110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L'età della persona in anni</a:t>
            </a:r>
            <a:endParaRPr sz="1100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304800" marR="304800" lvl="0" indent="-22860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it" sz="100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·</a:t>
            </a:r>
            <a:r>
              <a:rPr lang="it" sz="70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        </a:t>
            </a:r>
            <a:r>
              <a:rPr lang="it" sz="105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sex</a:t>
            </a:r>
            <a:r>
              <a:rPr lang="it" sz="105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: </a:t>
            </a:r>
            <a:r>
              <a:rPr lang="it" sz="110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Il sesso della persona (1 = maschio, 0 = femmina)</a:t>
            </a:r>
            <a:endParaRPr sz="1100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304800" marR="304800" lvl="0" indent="-22860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it" sz="100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·</a:t>
            </a:r>
            <a:r>
              <a:rPr lang="it" sz="70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        </a:t>
            </a:r>
            <a:r>
              <a:rPr lang="it" sz="105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chest pain type:</a:t>
            </a:r>
            <a:r>
              <a:rPr lang="it" sz="105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it" sz="110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Il dolore al petto sperimentato (Valore 1: angina tipica, Valore 2: angina atipica, Valore 3: dolore non anginoso, Valore 4: asintomatico)</a:t>
            </a:r>
            <a:endParaRPr sz="1100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304800" marR="304800" lvl="0" indent="-22860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it" sz="100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·</a:t>
            </a:r>
            <a:r>
              <a:rPr lang="it" sz="70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        </a:t>
            </a:r>
            <a:r>
              <a:rPr lang="it" sz="105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resting blood pressure:</a:t>
            </a:r>
            <a:r>
              <a:rPr lang="it" sz="105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it" sz="110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Pressione sanguigna a riposo della persona (mm Hg al momento del ricovero in ospedale)</a:t>
            </a:r>
            <a:endParaRPr sz="1100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304800" marR="304800" lvl="0" indent="-22860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it" sz="100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·</a:t>
            </a:r>
            <a:r>
              <a:rPr lang="it" sz="70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        </a:t>
            </a:r>
            <a:r>
              <a:rPr lang="it" sz="105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cholesterol:</a:t>
            </a:r>
            <a:r>
              <a:rPr lang="it" sz="105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it" sz="110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La misurazione del colesterolo della persona in mg / dl</a:t>
            </a:r>
            <a:endParaRPr sz="1100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304800" marR="304800" lvl="0" indent="-22860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it" sz="100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·</a:t>
            </a:r>
            <a:r>
              <a:rPr lang="it" sz="70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        </a:t>
            </a:r>
            <a:r>
              <a:rPr lang="it" sz="105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fasting blood sugar:</a:t>
            </a:r>
            <a:r>
              <a:rPr lang="it" sz="105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it" sz="110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Glicemia a digiuno (&gt; 120 mg / dl, 1 = vero; 0 = falso)</a:t>
            </a:r>
            <a:endParaRPr sz="1100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304800" marR="304800" lvl="0" indent="-22860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it" sz="100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·</a:t>
            </a:r>
            <a:r>
              <a:rPr lang="it" sz="70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        </a:t>
            </a:r>
            <a:r>
              <a:rPr lang="it" sz="105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rest ecg:</a:t>
            </a:r>
            <a:r>
              <a:rPr lang="it" sz="105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it" sz="110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Misurazione elettrocardiografica a riposo (0 = normale, 1 = con anormalità dell'onda ST-T, 2 = mostra ipertrofia ventricolare sinistra probabile o definita secondo i criteri di Estes)</a:t>
            </a:r>
            <a:endParaRPr sz="1100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304800" marR="304800" lvl="0" indent="-22860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it" sz="100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·</a:t>
            </a:r>
            <a:r>
              <a:rPr lang="it" sz="70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        </a:t>
            </a:r>
            <a:r>
              <a:rPr lang="it" sz="105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max heart rate achieved:</a:t>
            </a:r>
            <a:r>
              <a:rPr lang="it" sz="105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it" sz="110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La frequenza cardiaca massima della persona raggiunta</a:t>
            </a:r>
            <a:endParaRPr sz="1100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304800" marR="304800" lvl="0" indent="-22860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it" sz="100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·</a:t>
            </a:r>
            <a:r>
              <a:rPr lang="it" sz="70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        </a:t>
            </a:r>
            <a:r>
              <a:rPr lang="it" sz="105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exercise induced angina:</a:t>
            </a:r>
            <a:r>
              <a:rPr lang="it" sz="105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it" sz="110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Angina indotta dall'esercizio (1 = si; 0 = no)</a:t>
            </a:r>
            <a:endParaRPr sz="1100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304800" marR="304800" lvl="0" indent="-22860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it" sz="100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·</a:t>
            </a:r>
            <a:r>
              <a:rPr lang="it" sz="70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        </a:t>
            </a:r>
            <a:r>
              <a:rPr lang="it" sz="105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st depression:</a:t>
            </a:r>
            <a:r>
              <a:rPr lang="it" sz="105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it" sz="110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Depressione ST indotta dall'esercizio relativo al riposo</a:t>
            </a:r>
            <a:endParaRPr sz="1100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304800" marR="304800" lvl="0" indent="-22860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it" sz="100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·</a:t>
            </a:r>
            <a:r>
              <a:rPr lang="it" sz="70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        </a:t>
            </a:r>
            <a:r>
              <a:rPr lang="it" sz="105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st slope:</a:t>
            </a:r>
            <a:r>
              <a:rPr lang="it" sz="105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it" sz="110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la pendenza del segmento di picco dell'esercizio ST (Valore 1: salita, Valore 2: piano, Valore 3: discesa)</a:t>
            </a:r>
            <a:endParaRPr sz="1100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304800" marR="304800" lvl="0" indent="-22860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it" sz="100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·</a:t>
            </a:r>
            <a:r>
              <a:rPr lang="it" sz="70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        </a:t>
            </a:r>
            <a:r>
              <a:rPr lang="it" sz="105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num major vessels:</a:t>
            </a:r>
            <a:r>
              <a:rPr lang="it" sz="105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it" sz="110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Il numero di vasi principali (0-3)</a:t>
            </a:r>
            <a:endParaRPr sz="1100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304800" marR="304800" lvl="0" indent="-22860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it" sz="100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·</a:t>
            </a:r>
            <a:r>
              <a:rPr lang="it" sz="70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        </a:t>
            </a:r>
            <a:r>
              <a:rPr lang="it" sz="105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thalassemia:</a:t>
            </a:r>
            <a:r>
              <a:rPr lang="it" sz="105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it" sz="110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Disturbo del sangue chiamato talassemia (3 = normale; 6 = difetto fisso; 7 = difetto reversibile)</a:t>
            </a:r>
            <a:endParaRPr sz="1100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304800" marR="304800" lvl="0" indent="-22860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it" sz="100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·</a:t>
            </a:r>
            <a:r>
              <a:rPr lang="it" sz="70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        </a:t>
            </a:r>
            <a:r>
              <a:rPr lang="it" sz="105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target:</a:t>
            </a:r>
            <a:r>
              <a:rPr lang="it" sz="105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it" sz="110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Cardiopatia (0 = no, 1 = si)</a:t>
            </a:r>
            <a:endParaRPr sz="1100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300"/>
              </a:spcBef>
              <a:spcAft>
                <a:spcPts val="1600"/>
              </a:spcAft>
              <a:buNone/>
            </a:pPr>
            <a:endParaRPr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it" sz="3000" b="1" dirty="0">
                <a:solidFill>
                  <a:srgbClr val="FFFFFF"/>
                </a:solidFill>
                <a:latin typeface="Montserrat" panose="020B0604020202020204" charset="0"/>
                <a:ea typeface="Arial"/>
                <a:cs typeface="Arial"/>
                <a:sym typeface="Arial"/>
              </a:rPr>
              <a:t>Data exploration</a:t>
            </a:r>
            <a:endParaRPr sz="3000" b="1" dirty="0">
              <a:latin typeface="Montserrat" panose="020B0604020202020204" charset="0"/>
            </a:endParaRPr>
          </a:p>
        </p:txBody>
      </p:sp>
      <p:pic>
        <p:nvPicPr>
          <p:cNvPr id="160" name="Google Shape;160;p17"/>
          <p:cNvPicPr preferRelativeResize="0"/>
          <p:nvPr/>
        </p:nvPicPr>
        <p:blipFill rotWithShape="1">
          <a:blip r:embed="rId3">
            <a:alphaModFix/>
          </a:blip>
          <a:srcRect r="44336"/>
          <a:stretch/>
        </p:blipFill>
        <p:spPr>
          <a:xfrm>
            <a:off x="586200" y="1711325"/>
            <a:ext cx="4229750" cy="238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28425" y="708425"/>
            <a:ext cx="3558050" cy="414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1600"/>
              </a:spcAft>
            </a:pPr>
            <a:r>
              <a:rPr lang="it" sz="3000" b="1" dirty="0">
                <a:solidFill>
                  <a:srgbClr val="FFFFFF"/>
                </a:solidFill>
                <a:latin typeface="Montserrat" panose="020B0604020202020204" charset="0"/>
                <a:cs typeface="Arial"/>
                <a:sym typeface="Arial"/>
              </a:rPr>
              <a:t>Data exploration</a:t>
            </a:r>
            <a:endParaRPr sz="3000" b="1" dirty="0">
              <a:solidFill>
                <a:srgbClr val="FFFFFF"/>
              </a:solidFill>
              <a:latin typeface="Montserrat" panose="020B0604020202020204" charset="0"/>
              <a:cs typeface="Arial"/>
            </a:endParaRPr>
          </a:p>
        </p:txBody>
      </p:sp>
      <p:pic>
        <p:nvPicPr>
          <p:cNvPr id="167" name="Google Shape;16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1327" y="1596100"/>
            <a:ext cx="7986074" cy="32489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it" sz="30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Data exploration</a:t>
            </a:r>
            <a:endParaRPr sz="3000" dirty="0"/>
          </a:p>
        </p:txBody>
      </p:sp>
      <p:pic>
        <p:nvPicPr>
          <p:cNvPr id="173" name="Google Shape;173;p19"/>
          <p:cNvPicPr preferRelativeResize="0"/>
          <p:nvPr/>
        </p:nvPicPr>
        <p:blipFill rotWithShape="1">
          <a:blip r:embed="rId3">
            <a:alphaModFix/>
          </a:blip>
          <a:srcRect l="8214"/>
          <a:stretch/>
        </p:blipFill>
        <p:spPr>
          <a:xfrm>
            <a:off x="1175125" y="1419800"/>
            <a:ext cx="6797775" cy="333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18B03F8-4F46-4ABB-A72D-C4A4DECAE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15000"/>
              </a:lnSpc>
              <a:spcAft>
                <a:spcPts val="1600"/>
              </a:spcAft>
            </a:pPr>
            <a:r>
              <a:rPr lang="it-IT" sz="3000" b="1" dirty="0">
                <a:solidFill>
                  <a:srgbClr val="FFFFFF"/>
                </a:solidFill>
                <a:latin typeface="Montserrat" panose="020B0604020202020204" charset="0"/>
                <a:cs typeface="Arial"/>
              </a:rPr>
              <a:t>Target </a:t>
            </a:r>
            <a:r>
              <a:rPr lang="it-IT" sz="3000" b="1" dirty="0" err="1">
                <a:solidFill>
                  <a:srgbClr val="FFFFFF"/>
                </a:solidFill>
                <a:latin typeface="Montserrat" panose="020B0604020202020204" charset="0"/>
                <a:cs typeface="Arial"/>
              </a:rPr>
              <a:t>distribution</a:t>
            </a:r>
            <a:endParaRPr lang="it-IT" sz="3000" b="1" dirty="0">
              <a:solidFill>
                <a:srgbClr val="FFFFFF"/>
              </a:solidFill>
              <a:latin typeface="Montserrat" panose="020B0604020202020204" charset="0"/>
              <a:cs typeface="Arial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B43BB7B9-894B-493F-9526-22D23B314F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86" t="11309" r="1"/>
          <a:stretch/>
        </p:blipFill>
        <p:spPr>
          <a:xfrm>
            <a:off x="2551813" y="1403485"/>
            <a:ext cx="3831203" cy="3168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0390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3000" b="1" dirty="0">
                <a:solidFill>
                  <a:srgbClr val="FFFFFF"/>
                </a:solidFill>
                <a:latin typeface="Montserrat" panose="020B0604020202020204" charset="0"/>
                <a:ea typeface="Arial"/>
                <a:cs typeface="Arial"/>
                <a:sym typeface="Arial"/>
              </a:rPr>
              <a:t>Categorical Features </a:t>
            </a:r>
            <a:endParaRPr sz="3000" b="1" dirty="0">
              <a:latin typeface="Montserrat" panose="020B0604020202020204" charset="0"/>
            </a:endParaRPr>
          </a:p>
        </p:txBody>
      </p:sp>
      <p:sp>
        <p:nvSpPr>
          <p:cNvPr id="179" name="Google Shape;179;p20"/>
          <p:cNvSpPr txBox="1">
            <a:spLocks noGrp="1"/>
          </p:cNvSpPr>
          <p:nvPr>
            <p:ph type="body" idx="1"/>
          </p:nvPr>
        </p:nvSpPr>
        <p:spPr>
          <a:xfrm>
            <a:off x="1297500" y="2219910"/>
            <a:ext cx="2923626" cy="15227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t" dirty="0">
                <a:latin typeface="Montserrat" panose="020B0604020202020204" charset="0"/>
              </a:rPr>
              <a:t>sex</a:t>
            </a:r>
            <a:endParaRPr dirty="0">
              <a:latin typeface="Montserrat" panose="020B0604020202020204" charset="0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t" dirty="0">
                <a:latin typeface="Montserrat" panose="020B0604020202020204" charset="0"/>
              </a:rPr>
              <a:t>chest_pain_type</a:t>
            </a:r>
            <a:endParaRPr dirty="0">
              <a:latin typeface="Montserrat" panose="020B0604020202020204" charset="0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t" dirty="0">
                <a:latin typeface="Montserrat" panose="020B0604020202020204" charset="0"/>
              </a:rPr>
              <a:t>rest_ecg</a:t>
            </a:r>
            <a:endParaRPr dirty="0">
              <a:latin typeface="Montserrat" panose="020B0604020202020204" charset="0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t" dirty="0">
                <a:latin typeface="Montserrat" panose="020B0604020202020204" charset="0"/>
              </a:rPr>
              <a:t>exercise_induced_angina</a:t>
            </a:r>
            <a:endParaRPr dirty="0">
              <a:latin typeface="Montserrat" panose="020B0604020202020204" charset="0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t" dirty="0">
                <a:latin typeface="Montserrat" panose="020B0604020202020204" charset="0"/>
              </a:rPr>
              <a:t>st_slope</a:t>
            </a:r>
            <a:endParaRPr dirty="0">
              <a:latin typeface="Montserrat" panose="020B0604020202020204" charset="0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t" dirty="0">
                <a:latin typeface="Montserrat" panose="020B0604020202020204" charset="0"/>
              </a:rPr>
              <a:t>thalassemia</a:t>
            </a:r>
            <a:endParaRPr dirty="0">
              <a:latin typeface="Montserrat" panose="020B0604020202020204" charset="0"/>
            </a:endParaRPr>
          </a:p>
        </p:txBody>
      </p:sp>
      <p:pic>
        <p:nvPicPr>
          <p:cNvPr id="180" name="Google Shape;18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5675" y="2656360"/>
            <a:ext cx="3486150" cy="8001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79;p20">
            <a:extLst>
              <a:ext uri="{FF2B5EF4-FFF2-40B4-BE49-F238E27FC236}">
                <a16:creationId xmlns:a16="http://schemas.microsoft.com/office/drawing/2014/main" id="{71B45F97-A706-4725-A941-DED1287FE51E}"/>
              </a:ext>
            </a:extLst>
          </p:cNvPr>
          <p:cNvSpPr txBox="1">
            <a:spLocks/>
          </p:cNvSpPr>
          <p:nvPr/>
        </p:nvSpPr>
        <p:spPr>
          <a:xfrm>
            <a:off x="4061637" y="2263326"/>
            <a:ext cx="4274763" cy="498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46050" indent="0">
              <a:buNone/>
            </a:pPr>
            <a:r>
              <a:rPr lang="en-US" b="1" dirty="0">
                <a:latin typeface="Montserrat" panose="020B0604020202020204" charset="0"/>
              </a:rPr>
              <a:t>One Hot Encoding </a:t>
            </a:r>
            <a:r>
              <a:rPr lang="en-US" b="1" dirty="0" err="1">
                <a:latin typeface="Montserrat" panose="020B0604020202020204" charset="0"/>
              </a:rPr>
              <a:t>usando</a:t>
            </a:r>
            <a:r>
              <a:rPr lang="en-US" b="1" dirty="0">
                <a:latin typeface="Montserrat" panose="020B0604020202020204" charset="0"/>
              </a:rPr>
              <a:t> Dummy Variables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657</TotalTime>
  <Words>576</Words>
  <Application>Microsoft Office PowerPoint</Application>
  <PresentationFormat>Presentazione su schermo (16:9)</PresentationFormat>
  <Paragraphs>83</Paragraphs>
  <Slides>28</Slides>
  <Notes>27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28</vt:i4>
      </vt:variant>
    </vt:vector>
  </HeadingPairs>
  <TitlesOfParts>
    <vt:vector size="33" baseType="lpstr">
      <vt:lpstr>Times New Roman</vt:lpstr>
      <vt:lpstr>Lato</vt:lpstr>
      <vt:lpstr>Arial</vt:lpstr>
      <vt:lpstr>Montserrat</vt:lpstr>
      <vt:lpstr>Focus</vt:lpstr>
      <vt:lpstr>Heart Disease Diagnosis</vt:lpstr>
      <vt:lpstr>Obiettivo del progetto</vt:lpstr>
      <vt:lpstr>Obiettivo del progetto</vt:lpstr>
      <vt:lpstr>Data exploration</vt:lpstr>
      <vt:lpstr>Data exploration</vt:lpstr>
      <vt:lpstr>Data exploration</vt:lpstr>
      <vt:lpstr>Data exploration</vt:lpstr>
      <vt:lpstr>Target distribution</vt:lpstr>
      <vt:lpstr>Categorical Features </vt:lpstr>
      <vt:lpstr>Correlation Heatmap</vt:lpstr>
      <vt:lpstr>Data Distribution</vt:lpstr>
      <vt:lpstr>Distribution diagrams</vt:lpstr>
      <vt:lpstr>Violin plots</vt:lpstr>
      <vt:lpstr>Distribution diagrams</vt:lpstr>
      <vt:lpstr>Violin plots</vt:lpstr>
      <vt:lpstr>Preparazione del Dataset</vt:lpstr>
      <vt:lpstr>“The wisdom of the crowds”</vt:lpstr>
      <vt:lpstr>Random Forest</vt:lpstr>
      <vt:lpstr>Random Forest</vt:lpstr>
      <vt:lpstr>Training Set e Testing Set split</vt:lpstr>
      <vt:lpstr>Primo tentativo</vt:lpstr>
      <vt:lpstr>Hyperparameters Tuning</vt:lpstr>
      <vt:lpstr>Validation Curves</vt:lpstr>
      <vt:lpstr>Validation Curves</vt:lpstr>
      <vt:lpstr>Exhaustive GridSearchCV</vt:lpstr>
      <vt:lpstr>Exhaustive GridSearchCV</vt:lpstr>
      <vt:lpstr>Exhaustive GridSearchCV</vt:lpstr>
      <vt:lpstr>Feature Importance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Heart Disease Diagnosis</dc:title>
  <cp:lastModifiedBy>Alessio Gilardi</cp:lastModifiedBy>
  <cp:revision>14</cp:revision>
  <dcterms:modified xsi:type="dcterms:W3CDTF">2019-07-17T14:15:00Z</dcterms:modified>
</cp:coreProperties>
</file>