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81" r:id="rId4"/>
    <p:sldId id="258" r:id="rId5"/>
    <p:sldId id="264" r:id="rId6"/>
    <p:sldId id="265" r:id="rId7"/>
    <p:sldId id="266" r:id="rId8"/>
    <p:sldId id="268" r:id="rId9"/>
    <p:sldId id="269" r:id="rId10"/>
    <p:sldId id="272" r:id="rId11"/>
    <p:sldId id="273" r:id="rId12"/>
    <p:sldId id="274" r:id="rId13"/>
    <p:sldId id="277" r:id="rId14"/>
    <p:sldId id="271" r:id="rId15"/>
    <p:sldId id="27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outlineViewPr>
    <p:cViewPr>
      <p:scale>
        <a:sx n="33" d="100"/>
        <a:sy n="33" d="100"/>
      </p:scale>
      <p:origin x="0" y="-1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BA649-F833-E942-B36E-F3D5DDAEDB8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C0B9-3D7C-4B40-92FD-AB7E00088E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48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2C0B9-3D7C-4B40-92FD-AB7E00088E2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49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2C0B9-3D7C-4B40-92FD-AB7E00088E2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3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3C80D-081D-D94C-94C7-A6EAE36D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257751-4D80-0254-7974-85CF0433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A0CAE5-F806-0B4F-BDF5-2C56CE6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EC0C6-EC0B-5260-923D-F73E30A7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A004A6-3331-162E-9FAE-48165F9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3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ABAC6-AB3E-D56B-3A4B-39F740C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C20333-4327-DB3C-2DAC-4E823809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898CE-A0FD-8F5E-F1F3-8FA4800A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E76D2-9FEF-638D-3E9F-6A1B947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653C0-6A54-3B44-A249-10C28AB0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5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F4DF5-956F-0AFE-F939-A662C1E6D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CE4680-AE73-2E6F-A26E-87DEE45F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422650-E6CA-EE8E-0609-A814B6B8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9DCFA6-23A7-0F27-B35F-9903D8F2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50B18C-A79E-5006-F5C4-FFE05DF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8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894A4-932F-0057-B87B-8B91D491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E9501-E16F-2DD1-347A-DC1504CF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D723A-38E1-306E-EAFC-4038C384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778CB8-2764-EC50-1614-19578F0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C9BD8E-1010-B480-58FA-2DEE0E2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61386-4404-F5BC-C59B-A0484DB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8C13CC-31DD-4C51-D46C-3E6B8EC1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F70A61-2EF5-89DF-BF1A-E52A1EFE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FF2517-B27D-BD2D-8371-8B85AD87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B2E38C-50EE-9507-E6A6-B5472735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0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302C6-56A1-12E4-4369-D0E9C3E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1C54F6-038E-B7AF-6C49-47EE943D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E090E7-92E7-578A-8F26-611BA207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FDACE-C88C-0919-9531-06A4F15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82C6BA-D36C-4E68-8F6B-9D3473C5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0084FF-E36A-5BD6-B843-3FB8807F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6A588-6C0C-D7B2-41DB-A52D90C4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96B93-D0A9-5EB4-518B-B30204FB3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8D27DA-A6A7-08B2-4048-100F1ACC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E018C9-3AE8-A50B-1303-1743BB87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86AF91-2AEA-F81C-CC75-B9D0A45C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8B64BE-3866-662D-ACB4-8B81F06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87A155-75BC-08F8-AFF9-77035582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8219D7-7ACE-2664-748B-CF2027E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5390D-2332-74FC-BA1A-934A32D0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6D5B32-44E1-7F2E-0295-FE018676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109CC-CAF0-DAEA-B725-ECEB8630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BBB523-9E85-5326-8898-9A03EEB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3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468CA1-AB8B-51AB-6523-C897A49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17277-E2EF-D6B7-8AFD-660F79D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A8AB06-BEAB-F630-0A69-B7786FD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A383-B775-8782-8C24-8A8BEE1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DC08-057D-BC92-24F7-E3A3DB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E53B1C-86A5-8EF5-63EC-A0580677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F6F974-218B-F1D2-66D8-0F9701A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5A2BD4-E700-9E2C-17D3-4D33721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B6127-5427-B08B-32C3-E16100D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A3384-D215-09E0-DDCA-29E0D7A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B7D990-7112-696D-4CB0-C26E2D3A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1EA3FF-A565-29A3-278B-9358A1E2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7EE84-F25D-7C86-F856-A007DDB2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3609A-D9D1-4E53-5986-1110095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B1CA1-3743-FE27-F569-C2D8D4CD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6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37AA32-2B7C-E389-E3F0-B7396E80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E657D8-F3DA-9AD7-C580-E528B5A2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B4BE39-0AC5-1076-4CDF-E03246D0E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DB8-786C-9C41-BDCA-66370D8B3A96}" type="datetimeFigureOut">
              <a:rPr lang="it-IT" smtClean="0"/>
              <a:t>24/10/23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76FB0F-CC13-DFF8-BBA8-1D5A8AD48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C4B6E-49D8-3489-AFA0-0091EB61B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9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7B892-0791-5046-3141-8948DC925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Analisi</a:t>
            </a:r>
            <a:br>
              <a:rPr lang="it-IT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Exam 2023-06-27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62FEE-85CF-42EE-371C-396FFD86F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Mason Alessio</a:t>
            </a:r>
          </a:p>
        </p:txBody>
      </p:sp>
    </p:spTree>
    <p:extLst>
      <p:ext uri="{BB962C8B-B14F-4D97-AF65-F5344CB8AC3E}">
        <p14:creationId xmlns:p14="http://schemas.microsoft.com/office/powerpoint/2010/main" val="209049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69</a:t>
            </a:r>
          </a:p>
          <a:p>
            <a:r>
              <a:rPr lang="en-GB" dirty="0"/>
              <a:t>Standard outputs should not be used directly to log anything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Uso di </a:t>
            </a:r>
            <a:r>
              <a:rPr lang="it-IT" dirty="0" err="1"/>
              <a:t>System.out</a:t>
            </a:r>
            <a:r>
              <a:rPr lang="it-IT" dirty="0"/>
              <a:t>() o </a:t>
            </a:r>
            <a:r>
              <a:rPr lang="it-IT" dirty="0" err="1"/>
              <a:t>System.err</a:t>
            </a:r>
            <a:r>
              <a:rPr lang="it-IT" dirty="0"/>
              <a:t>() al posto di un </a:t>
            </a:r>
            <a:r>
              <a:rPr lang="it-IT" dirty="0" err="1"/>
              <a:t>logger</a:t>
            </a:r>
            <a:endParaRPr lang="it-IT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54</a:t>
            </a:r>
            <a:endParaRPr lang="en-GB" sz="2400" dirty="0"/>
          </a:p>
          <a:p>
            <a:r>
              <a:rPr lang="en-GB" dirty="0"/>
              <a:t>"</a:t>
            </a:r>
            <a:r>
              <a:rPr lang="en-GB" dirty="0" err="1"/>
              <a:t>entrySet</a:t>
            </a:r>
            <a:r>
              <a:rPr lang="en-GB" dirty="0"/>
              <a:t>" should be iterated when both the key and value are needed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Invece, tipicamente viene iterato il </a:t>
            </a:r>
            <a:r>
              <a:rPr lang="it-IT" dirty="0" err="1"/>
              <a:t>keyset</a:t>
            </a:r>
            <a:r>
              <a:rPr lang="it-IT" dirty="0"/>
              <a:t> e utilizzato per recuperare il valore</a:t>
            </a:r>
          </a:p>
        </p:txBody>
      </p:sp>
    </p:spTree>
    <p:extLst>
      <p:ext uri="{BB962C8B-B14F-4D97-AF65-F5344CB8AC3E}">
        <p14:creationId xmlns:p14="http://schemas.microsoft.com/office/powerpoint/2010/main" val="37039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52</a:t>
            </a:r>
          </a:p>
          <a:p>
            <a:r>
              <a:rPr lang="en-GB" dirty="0"/>
              <a:t>"</a:t>
            </a:r>
            <a:r>
              <a:rPr lang="en-GB" dirty="0" err="1"/>
              <a:t>Map.get</a:t>
            </a:r>
            <a:r>
              <a:rPr lang="en-GB" dirty="0"/>
              <a:t>" and value test should be replaced with single method call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Controllo di presenza in mappa prima di un inserimento, andrebbero usati </a:t>
            </a:r>
            <a:r>
              <a:rPr lang="it-IT" dirty="0" err="1"/>
              <a:t>computeIfPresent</a:t>
            </a:r>
            <a:r>
              <a:rPr lang="it-IT" dirty="0"/>
              <a:t>() o </a:t>
            </a:r>
            <a:r>
              <a:rPr lang="it-IT" dirty="0" err="1"/>
              <a:t>computeIfAbsent</a:t>
            </a:r>
            <a:r>
              <a:rPr lang="it-IT" dirty="0"/>
              <a:t>()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35</a:t>
            </a:r>
            <a:endParaRPr lang="en-GB" sz="2400" dirty="0"/>
          </a:p>
          <a:p>
            <a:r>
              <a:rPr lang="en-GB" dirty="0"/>
              <a:t>Constructors should not be used to instantiate "String", "</a:t>
            </a:r>
            <a:r>
              <a:rPr lang="en-GB" dirty="0" err="1"/>
              <a:t>BigInteger</a:t>
            </a:r>
            <a:r>
              <a:rPr lang="en-GB" dirty="0"/>
              <a:t>", "</a:t>
            </a:r>
            <a:r>
              <a:rPr lang="en-GB" dirty="0" err="1"/>
              <a:t>BigDecimal</a:t>
            </a:r>
            <a:r>
              <a:rPr lang="en-GB" dirty="0"/>
              <a:t>" and primitive-wrapper classes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Double(1.1) invece di </a:t>
            </a:r>
            <a:r>
              <a:rPr lang="it-IT" dirty="0" err="1"/>
              <a:t>Double.valueOf</a:t>
            </a:r>
            <a:r>
              <a:rPr lang="it-IT" dirty="0"/>
              <a:t>(1.1)</a:t>
            </a:r>
          </a:p>
        </p:txBody>
      </p:sp>
    </p:spTree>
    <p:extLst>
      <p:ext uri="{BB962C8B-B14F-4D97-AF65-F5344CB8AC3E}">
        <p14:creationId xmlns:p14="http://schemas.microsoft.com/office/powerpoint/2010/main" val="20346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26</a:t>
            </a:r>
          </a:p>
          <a:p>
            <a:r>
              <a:rPr lang="en-GB" dirty="0"/>
              <a:t>Raw types should not be used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Utilizzo di tipi generici senza parametri (es. List invece di List&lt;</a:t>
            </a:r>
            <a:r>
              <a:rPr lang="it-IT" dirty="0" err="1"/>
              <a:t>String</a:t>
            </a:r>
            <a:r>
              <a:rPr lang="it-IT" dirty="0"/>
              <a:t>&gt;)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93</a:t>
            </a:r>
          </a:p>
          <a:p>
            <a:r>
              <a:rPr lang="en-GB" dirty="0"/>
              <a:t>Class variable fields should not have public accessibility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it-IT" dirty="0"/>
              <a:t>Campi esposti pubblicamente senza utilizzare getter e setter</a:t>
            </a:r>
          </a:p>
        </p:txBody>
      </p:sp>
    </p:spTree>
    <p:extLst>
      <p:ext uri="{BB962C8B-B14F-4D97-AF65-F5344CB8AC3E}">
        <p14:creationId xmlns:p14="http://schemas.microsoft.com/office/powerpoint/2010/main" val="19290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156</a:t>
            </a:r>
          </a:p>
          <a:p>
            <a:r>
              <a:rPr lang="en-GB" dirty="0"/>
              <a:t>Lambdas should be replaced with method references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en-GB" dirty="0"/>
              <a:t>Entry::</a:t>
            </a:r>
            <a:r>
              <a:rPr lang="en-GB" dirty="0" err="1"/>
              <a:t>getKey</a:t>
            </a:r>
            <a:r>
              <a:rPr lang="en-GB" dirty="0"/>
              <a:t> al </a:t>
            </a:r>
            <a:r>
              <a:rPr lang="en-GB" dirty="0" err="1"/>
              <a:t>posto</a:t>
            </a:r>
            <a:r>
              <a:rPr lang="en-GB" dirty="0"/>
              <a:t> di x -&gt; </a:t>
            </a:r>
            <a:r>
              <a:rPr lang="en-GB" dirty="0" err="1"/>
              <a:t>x.getKey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109</a:t>
            </a:r>
            <a:endParaRPr lang="en-GB" sz="2400" dirty="0"/>
          </a:p>
          <a:p>
            <a:r>
              <a:rPr lang="en-GB" dirty="0"/>
              <a:t>Local variables should not be declared and then immediately returned or thrown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27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Molti code </a:t>
            </a:r>
            <a:r>
              <a:rPr lang="it-IT" dirty="0" err="1"/>
              <a:t>smell</a:t>
            </a:r>
            <a:r>
              <a:rPr lang="it-IT" dirty="0"/>
              <a:t> sono relativi a convenzioni di formattazione del codice e, in generale, incentivano una maggiore leggibilità del codice,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56</a:t>
            </a:r>
          </a:p>
          <a:p>
            <a:r>
              <a:rPr lang="en-GB" dirty="0"/>
              <a:t>Collapsible "if" statements should be merged</a:t>
            </a:r>
          </a:p>
          <a:p>
            <a:pPr lvl="1"/>
            <a:r>
              <a:rPr lang="en-GB" dirty="0"/>
              <a:t>Major severity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48</a:t>
            </a:r>
          </a:p>
          <a:p>
            <a:r>
              <a:rPr lang="en-GB" dirty="0"/>
              <a:t>Local variables should not shadow class fields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22</a:t>
            </a:r>
            <a:endParaRPr lang="en-GB" sz="2400" dirty="0"/>
          </a:p>
          <a:p>
            <a:r>
              <a:rPr lang="en-GB" dirty="0"/>
              <a:t>A field should not duplicate the name of its containing class</a:t>
            </a:r>
          </a:p>
          <a:p>
            <a:pPr lvl="1"/>
            <a:r>
              <a:rPr lang="en-GB" dirty="0"/>
              <a:t>Major severity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283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249</a:t>
            </a:r>
          </a:p>
          <a:p>
            <a:r>
              <a:rPr lang="en-GB" dirty="0"/>
              <a:t>Field names should comply with a naming convention</a:t>
            </a:r>
          </a:p>
          <a:p>
            <a:pPr lvl="1"/>
            <a:r>
              <a:rPr lang="en-GB" dirty="0"/>
              <a:t>Minor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234</a:t>
            </a:r>
          </a:p>
          <a:p>
            <a:r>
              <a:rPr lang="en-GB" dirty="0"/>
              <a:t>Local variable and method parameter names should comply with a naming convention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230</a:t>
            </a:r>
            <a:endParaRPr lang="en-GB" sz="2400" dirty="0"/>
          </a:p>
          <a:p>
            <a:r>
              <a:rPr lang="en-GB" dirty="0"/>
              <a:t>Multiple variables should not be declared on the same line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0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85</a:t>
            </a:r>
          </a:p>
          <a:p>
            <a:r>
              <a:rPr lang="en-GB" dirty="0"/>
              <a:t>Redundant casts should not be used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Occorrenze totali: 124</a:t>
            </a:r>
          </a:p>
          <a:p>
            <a:r>
              <a:rPr lang="en-GB" dirty="0"/>
              <a:t>Boolean literals should not be redundant</a:t>
            </a:r>
          </a:p>
          <a:p>
            <a:pPr lvl="1"/>
            <a:r>
              <a:rPr lang="en-GB" dirty="0"/>
              <a:t>Minor severity</a:t>
            </a:r>
          </a:p>
          <a:p>
            <a:pPr lvl="1"/>
            <a:r>
              <a:rPr lang="it-IT" dirty="0"/>
              <a:t>espressione == </a:t>
            </a:r>
            <a:r>
              <a:rPr lang="it-IT" dirty="0" err="1"/>
              <a:t>true</a:t>
            </a:r>
            <a:r>
              <a:rPr lang="it-IT" dirty="0"/>
              <a:t> o == false; è sufficiente l’espressione da sé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178</a:t>
            </a:r>
            <a:endParaRPr lang="en-GB" sz="2400" dirty="0"/>
          </a:p>
          <a:p>
            <a:r>
              <a:rPr lang="en-GB" dirty="0"/>
              <a:t>The diamond operator ("&lt;&gt;") should be used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29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Molti code </a:t>
            </a:r>
            <a:r>
              <a:rPr lang="it-IT" dirty="0" err="1"/>
              <a:t>smell</a:t>
            </a:r>
            <a:r>
              <a:rPr lang="it-IT" dirty="0"/>
              <a:t> sono dovuti a metodi o campi lasciati inutilizzati,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188</a:t>
            </a:r>
          </a:p>
          <a:p>
            <a:r>
              <a:rPr lang="en-GB" dirty="0"/>
              <a:t>Unnecessary imports should be removed</a:t>
            </a:r>
          </a:p>
          <a:p>
            <a:pPr lvl="1"/>
            <a:r>
              <a:rPr lang="en-GB" dirty="0"/>
              <a:t>Minor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183</a:t>
            </a:r>
          </a:p>
          <a:p>
            <a:r>
              <a:rPr lang="en-GB" dirty="0"/>
              <a:t>Unused local variables should be removed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8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EBE5-59AA-9CED-2AAF-EEE4F4F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96E62-E65D-3511-A004-C4B85211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Molti altri sono causati da codice lasciato non finito o commentato da parte degli studenti, per esempio:</a:t>
            </a: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448</a:t>
            </a:r>
          </a:p>
          <a:p>
            <a:r>
              <a:rPr lang="en-GB" dirty="0"/>
              <a:t>Methods should not be empty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1206</a:t>
            </a:r>
          </a:p>
          <a:p>
            <a:r>
              <a:rPr lang="en-GB" dirty="0"/>
              <a:t>Empty arrays and collections should be returned instead of null</a:t>
            </a:r>
          </a:p>
          <a:p>
            <a:pPr lvl="1"/>
            <a:r>
              <a:rPr lang="en-GB" dirty="0"/>
              <a:t>Major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159</a:t>
            </a:r>
          </a:p>
          <a:p>
            <a:r>
              <a:rPr lang="en-GB" dirty="0"/>
              <a:t>Sections of code should not be commented out</a:t>
            </a:r>
          </a:p>
          <a:p>
            <a:pPr lvl="1"/>
            <a:r>
              <a:rPr lang="en-GB" dirty="0"/>
              <a:t>Major severity</a:t>
            </a:r>
          </a:p>
        </p:txBody>
      </p:sp>
    </p:spTree>
    <p:extLst>
      <p:ext uri="{BB962C8B-B14F-4D97-AF65-F5344CB8AC3E}">
        <p14:creationId xmlns:p14="http://schemas.microsoft.com/office/powerpoint/2010/main" val="7616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76350-5A93-C55A-A94E-9006F85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 dirty="0" err="1"/>
              <a:t>Exam</a:t>
            </a:r>
            <a:r>
              <a:rPr lang="it-IT" dirty="0"/>
              <a:t> 2023-06-27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5E01A-C3AD-E910-31AA-792D4BA0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Analizzati 428 progetti relativi all’esame del 27/06/2023</a:t>
            </a:r>
          </a:p>
          <a:p>
            <a:pPr lvl="1"/>
            <a:r>
              <a:rPr lang="it-IT" dirty="0"/>
              <a:t>362 progetti compilano correttamente</a:t>
            </a:r>
          </a:p>
          <a:p>
            <a:pPr lvl="1"/>
            <a:r>
              <a:rPr lang="it-IT" dirty="0"/>
              <a:t>67 presentano errori in fase di compilazione</a:t>
            </a:r>
          </a:p>
          <a:p>
            <a:pPr lvl="1"/>
            <a:endParaRPr lang="it-IT" dirty="0"/>
          </a:p>
          <a:p>
            <a:r>
              <a:rPr lang="it-IT" dirty="0"/>
              <a:t>In media, in ogni progetto:</a:t>
            </a:r>
          </a:p>
          <a:p>
            <a:pPr lvl="1"/>
            <a:r>
              <a:rPr lang="it-IT" dirty="0"/>
              <a:t>591 righe di codice</a:t>
            </a:r>
          </a:p>
          <a:p>
            <a:pPr lvl="1"/>
            <a:r>
              <a:rPr lang="it-IT" dirty="0"/>
              <a:t>1,3 bug riscontrati</a:t>
            </a:r>
          </a:p>
          <a:p>
            <a:pPr lvl="1"/>
            <a:r>
              <a:rPr lang="it-IT" dirty="0"/>
              <a:t>14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</p:spTree>
    <p:extLst>
      <p:ext uri="{BB962C8B-B14F-4D97-AF65-F5344CB8AC3E}">
        <p14:creationId xmlns:p14="http://schemas.microsoft.com/office/powerpoint/2010/main" val="4902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76350-5A93-C55A-A94E-9006F85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 dirty="0" err="1"/>
              <a:t>Exam</a:t>
            </a:r>
            <a:r>
              <a:rPr lang="it-IT" dirty="0"/>
              <a:t> 2023-06-27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5E01A-C3AD-E910-31AA-792D4BA0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generale, le maggiori problematiche che si riscontrano sono:</a:t>
            </a:r>
          </a:p>
          <a:p>
            <a:r>
              <a:rPr lang="it-IT" dirty="0"/>
              <a:t>la gestione dei tipi (diversi - nei confronti soprattutto - o </a:t>
            </a:r>
            <a:r>
              <a:rPr lang="it-IT" dirty="0" err="1"/>
              <a:t>nullabili</a:t>
            </a:r>
            <a:r>
              <a:rPr lang="it-IT" dirty="0"/>
              <a:t>)</a:t>
            </a:r>
          </a:p>
          <a:p>
            <a:r>
              <a:rPr lang="it-IT" dirty="0"/>
              <a:t>la gestione della possibile divisione per zero</a:t>
            </a:r>
          </a:p>
          <a:p>
            <a:r>
              <a:rPr lang="it-IT" dirty="0"/>
              <a:t>il confronto tra stringhe e tipi </a:t>
            </a:r>
            <a:r>
              <a:rPr lang="it-IT" dirty="0" err="1"/>
              <a:t>Boxed</a:t>
            </a:r>
            <a:r>
              <a:rPr lang="it-IT" dirty="0"/>
              <a:t> con == e non con .</a:t>
            </a:r>
            <a:r>
              <a:rPr lang="it-IT" dirty="0" err="1"/>
              <a:t>equals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2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</a:t>
            </a:r>
          </a:p>
          <a:p>
            <a:r>
              <a:rPr lang="en-GB" dirty="0" err="1"/>
              <a:t>Printf</a:t>
            </a:r>
            <a:r>
              <a:rPr lang="en-GB" dirty="0"/>
              <a:t>-style format strings should not lead to unexpected behaviour at runtime</a:t>
            </a:r>
          </a:p>
          <a:p>
            <a:pPr lvl="1"/>
            <a:r>
              <a:rPr lang="en-GB" dirty="0"/>
              <a:t>Blocker severity</a:t>
            </a:r>
          </a:p>
          <a:p>
            <a:pPr lvl="1"/>
            <a:r>
              <a:rPr lang="it-IT" dirty="0" err="1"/>
              <a:t>Specificatore</a:t>
            </a:r>
            <a:r>
              <a:rPr lang="it-IT" dirty="0"/>
              <a:t> di conversione errato in stringa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28</a:t>
            </a:r>
          </a:p>
          <a:p>
            <a:r>
              <a:rPr lang="en-GB" dirty="0"/>
              <a:t>Zero should not be a possible denominator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r>
              <a:rPr lang="it-IT" dirty="0"/>
              <a:t>Non si controlla che il divisore non sia zero</a:t>
            </a:r>
          </a:p>
          <a:p>
            <a:pPr lvl="1"/>
            <a:r>
              <a:rPr lang="it-IT" dirty="0"/>
              <a:t>Riscontrato principalmente in metodi di calcolo di medie e statistiche</a:t>
            </a:r>
          </a:p>
        </p:txBody>
      </p:sp>
    </p:spTree>
    <p:extLst>
      <p:ext uri="{BB962C8B-B14F-4D97-AF65-F5344CB8AC3E}">
        <p14:creationId xmlns:p14="http://schemas.microsoft.com/office/powerpoint/2010/main" val="90016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291</a:t>
            </a:r>
          </a:p>
          <a:p>
            <a:r>
              <a:rPr lang="en-GB" dirty="0"/>
              <a:t>Strings and Boxed types should be compared using equals()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Confronto di stringhe con ==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50</a:t>
            </a:r>
          </a:p>
          <a:p>
            <a:r>
              <a:rPr lang="en-GB" dirty="0"/>
              <a:t>Inappropriate "Collection" calls should not be made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Chiamate .</a:t>
            </a:r>
            <a:r>
              <a:rPr lang="it-IT" dirty="0" err="1"/>
              <a:t>get</a:t>
            </a:r>
            <a:r>
              <a:rPr lang="it-IT" dirty="0"/>
              <a:t>() o .</a:t>
            </a:r>
            <a:r>
              <a:rPr lang="it-IT" dirty="0" err="1"/>
              <a:t>contains</a:t>
            </a:r>
            <a:r>
              <a:rPr lang="it-IT" dirty="0"/>
              <a:t>() con parametri di tipo differente da quello che contiene la collezione</a:t>
            </a:r>
          </a:p>
        </p:txBody>
      </p:sp>
    </p:spTree>
    <p:extLst>
      <p:ext uri="{BB962C8B-B14F-4D97-AF65-F5344CB8AC3E}">
        <p14:creationId xmlns:p14="http://schemas.microsoft.com/office/powerpoint/2010/main" val="10559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35</a:t>
            </a:r>
          </a:p>
          <a:p>
            <a:r>
              <a:rPr lang="en-GB" dirty="0"/>
              <a:t>Optional value should only be accessed after calling </a:t>
            </a:r>
            <a:r>
              <a:rPr lang="en-GB" dirty="0" err="1"/>
              <a:t>isPresent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Utilizzo di .</a:t>
            </a:r>
            <a:r>
              <a:rPr lang="it-IT" dirty="0" err="1"/>
              <a:t>get</a:t>
            </a:r>
            <a:r>
              <a:rPr lang="it-IT" dirty="0"/>
              <a:t>() come terminatore di stream, andrebbe utilizzato </a:t>
            </a:r>
            <a:r>
              <a:rPr lang="it-IT" dirty="0" err="1"/>
              <a:t>orElse</a:t>
            </a:r>
            <a:r>
              <a:rPr lang="it-IT" dirty="0"/>
              <a:t>() per fornire valore di default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23</a:t>
            </a:r>
          </a:p>
          <a:p>
            <a:r>
              <a:rPr lang="en-GB" dirty="0"/>
              <a:t>Null pointers should not be dereferenced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Accesso a metodi o proprietà su oggetti generici di tipo Object o su funzioni che possono ritornare </a:t>
            </a:r>
            <a:r>
              <a:rPr lang="it-IT" dirty="0" err="1"/>
              <a:t>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93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19</a:t>
            </a:r>
          </a:p>
          <a:p>
            <a:r>
              <a:rPr lang="en-GB" dirty="0"/>
              <a:t>Silly equality checks should not be made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Confronto di oggetti di tipo diverso, saranno sempre falsi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11</a:t>
            </a:r>
          </a:p>
          <a:p>
            <a:r>
              <a:rPr lang="en-GB" dirty="0"/>
              <a:t>Intermediate Stream methods should not be left unused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Stream lasciati senza terminatore (principalmente in metodi non finiti)</a:t>
            </a:r>
          </a:p>
        </p:txBody>
      </p:sp>
    </p:spTree>
    <p:extLst>
      <p:ext uri="{BB962C8B-B14F-4D97-AF65-F5344CB8AC3E}">
        <p14:creationId xmlns:p14="http://schemas.microsoft.com/office/powerpoint/2010/main" val="17153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36</a:t>
            </a:r>
          </a:p>
          <a:p>
            <a:r>
              <a:rPr lang="en-GB" dirty="0"/>
              <a:t>Math operands should be cast before assignment</a:t>
            </a:r>
          </a:p>
          <a:p>
            <a:pPr lvl="1"/>
            <a:r>
              <a:rPr lang="en-GB" dirty="0"/>
              <a:t>Minor severity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code </a:t>
            </a:r>
            <a:r>
              <a:rPr lang="it-IT" dirty="0" err="1"/>
              <a:t>smell</a:t>
            </a:r>
            <a:r>
              <a:rPr lang="it-IT" dirty="0"/>
              <a:t>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totali: 40</a:t>
            </a:r>
          </a:p>
          <a:p>
            <a:r>
              <a:rPr lang="en-GB" dirty="0"/>
              <a:t>Cognitive Complexity of methods should not be too high</a:t>
            </a:r>
          </a:p>
          <a:p>
            <a:pPr lvl="1"/>
            <a:r>
              <a:rPr lang="en-GB" dirty="0"/>
              <a:t>Critical severity</a:t>
            </a:r>
            <a:br>
              <a:rPr lang="en-GB" dirty="0"/>
            </a:b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12</a:t>
            </a:r>
          </a:p>
          <a:p>
            <a:r>
              <a:rPr lang="en-GB" dirty="0"/>
              <a:t>Instance methods should not write to "static" fields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totali: 552</a:t>
            </a:r>
            <a:endParaRPr lang="en-GB" sz="2400" dirty="0"/>
          </a:p>
          <a:p>
            <a:r>
              <a:rPr lang="en-GB" dirty="0"/>
              <a:t>"</a:t>
            </a:r>
            <a:r>
              <a:rPr lang="en-GB" dirty="0" err="1"/>
              <a:t>Stream.toList</a:t>
            </a:r>
            <a:r>
              <a:rPr lang="en-GB" dirty="0"/>
              <a:t>()" method should be used instead of "collectors" when unmodifiable list needed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'</a:t>
            </a:r>
            <a:r>
              <a:rPr lang="it-IT" dirty="0" err="1"/>
              <a:t>Stream.collect</a:t>
            </a:r>
            <a:r>
              <a:rPr lang="it-IT" dirty="0"/>
              <a:t>(</a:t>
            </a:r>
            <a:r>
              <a:rPr lang="it-IT" dirty="0" err="1"/>
              <a:t>Collectors.toList</a:t>
            </a:r>
            <a:r>
              <a:rPr lang="it-IT" dirty="0"/>
              <a:t>())’ da sostituirsi con '</a:t>
            </a:r>
            <a:r>
              <a:rPr lang="it-IT" dirty="0" err="1"/>
              <a:t>Stream.toList</a:t>
            </a:r>
            <a:r>
              <a:rPr lang="it-IT" dirty="0"/>
              <a:t>()'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2026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994</Words>
  <Application>Microsoft Macintosh PowerPoint</Application>
  <PresentationFormat>Widescreen</PresentationFormat>
  <Paragraphs>170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Analisi Exam 2023-06-27</vt:lpstr>
      <vt:lpstr>Analisi Exam 2023-06-27</vt:lpstr>
      <vt:lpstr>Analisi Exam 2023-06-27</vt:lpstr>
      <vt:lpstr>Principali bug riscontrati</vt:lpstr>
      <vt:lpstr>Principali bug riscontrati</vt:lpstr>
      <vt:lpstr>Principali bug riscontrati</vt:lpstr>
      <vt:lpstr>Principali bug riscontrati</vt:lpstr>
      <vt:lpstr>Principali bug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  <vt:lpstr>Principali code smell riscontrati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MASON ALESSIO</dc:creator>
  <cp:lastModifiedBy>MASON ALESSIO</cp:lastModifiedBy>
  <cp:revision>40</cp:revision>
  <dcterms:created xsi:type="dcterms:W3CDTF">2023-04-05T07:26:24Z</dcterms:created>
  <dcterms:modified xsi:type="dcterms:W3CDTF">2023-10-24T10:59:22Z</dcterms:modified>
</cp:coreProperties>
</file>