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57" r:id="rId5"/>
    <p:sldId id="258" r:id="rId6"/>
    <p:sldId id="267" r:id="rId7"/>
    <p:sldId id="264" r:id="rId8"/>
    <p:sldId id="259" r:id="rId9"/>
    <p:sldId id="260" r:id="rId10"/>
    <p:sldId id="268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5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3C80D-081D-D94C-94C7-A6EAE36D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257751-4D80-0254-7974-85CF0433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A0CAE5-F806-0B4F-BDF5-2C56CE6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EC0C6-EC0B-5260-923D-F73E30A7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A004A6-3331-162E-9FAE-48165F9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93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ABAC6-AB3E-D56B-3A4B-39F740C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C20333-4327-DB3C-2DAC-4E823809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6898CE-A0FD-8F5E-F1F3-8FA4800A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E76D2-9FEF-638D-3E9F-6A1B9475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653C0-6A54-3B44-A249-10C28AB0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5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F4DF5-956F-0AFE-F939-A662C1E6D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CE4680-AE73-2E6F-A26E-87DEE45F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422650-E6CA-EE8E-0609-A814B6B8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9DCFA6-23A7-0F27-B35F-9903D8F2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50B18C-A79E-5006-F5C4-FFE05DF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8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894A4-932F-0057-B87B-8B91D491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E9501-E16F-2DD1-347A-DC1504CF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D723A-38E1-306E-EAFC-4038C384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778CB8-2764-EC50-1614-19578F0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C9BD8E-1010-B480-58FA-2DEE0E2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61386-4404-F5BC-C59B-A0484DB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8C13CC-31DD-4C51-D46C-3E6B8EC1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F70A61-2EF5-89DF-BF1A-E52A1EFE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FF2517-B27D-BD2D-8371-8B85AD87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B2E38C-50EE-9507-E6A6-B5472735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0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302C6-56A1-12E4-4369-D0E9C3E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1C54F6-038E-B7AF-6C49-47EE943D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E090E7-92E7-578A-8F26-611BA2079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FDACE-C88C-0919-9531-06A4F15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82C6BA-D36C-4E68-8F6B-9D3473C5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0084FF-E36A-5BD6-B843-3FB8807F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6A588-6C0C-D7B2-41DB-A52D90C4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F96B93-D0A9-5EB4-518B-B30204FB3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8D27DA-A6A7-08B2-4048-100F1ACC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E018C9-3AE8-A50B-1303-1743BB87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86AF91-2AEA-F81C-CC75-B9D0A45C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8B64BE-3866-662D-ACB4-8B81F06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87A155-75BC-08F8-AFF9-77035582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8219D7-7ACE-2664-748B-CF2027EC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5390D-2332-74FC-BA1A-934A32D0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6D5B32-44E1-7F2E-0295-FE018676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8109CC-CAF0-DAEA-B725-ECEB8630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BBB523-9E85-5326-8898-9A03EEB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3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468CA1-AB8B-51AB-6523-C897A49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17277-E2EF-D6B7-8AFD-660F79D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A8AB06-BEAB-F630-0A69-B7786FD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A383-B775-8782-8C24-8A8BEE1F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4DC08-057D-BC92-24F7-E3A3DB35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E53B1C-86A5-8EF5-63EC-A0580677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F6F974-218B-F1D2-66D8-0F9701A7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5A2BD4-E700-9E2C-17D3-4D337213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B6127-5427-B08B-32C3-E16100D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0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A3384-D215-09E0-DDCA-29E0D7AC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B7D990-7112-696D-4CB0-C26E2D3A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1EA3FF-A565-29A3-278B-9358A1E2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7EE84-F25D-7C86-F856-A007DDB2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3609A-D9D1-4E53-5986-1110095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AB1CA1-3743-FE27-F569-C2D8D4CD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6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37AA32-2B7C-E389-E3F0-B7396E80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E657D8-F3DA-9AD7-C580-E528B5A2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B4BE39-0AC5-1076-4CDF-E03246D0E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DB8-786C-9C41-BDCA-66370D8B3A96}" type="datetimeFigureOut">
              <a:rPr lang="it-IT" smtClean="0"/>
              <a:t>06/04/23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76FB0F-CC13-DFF8-BBA8-1D5A8AD48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BC4B6E-49D8-3489-AFA0-0091EB61B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1A7-546F-C946-8235-68061A4EF8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92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7B892-0791-5046-3141-8948DC925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Analisi iniziale risultati </a:t>
            </a:r>
            <a:r>
              <a:rPr lang="it-IT" dirty="0" err="1"/>
              <a:t>SonarQube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62FEE-85CF-42EE-371C-396FFD86F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Mason Alessio</a:t>
            </a:r>
          </a:p>
        </p:txBody>
      </p:sp>
    </p:spTree>
    <p:extLst>
      <p:ext uri="{BB962C8B-B14F-4D97-AF65-F5344CB8AC3E}">
        <p14:creationId xmlns:p14="http://schemas.microsoft.com/office/powerpoint/2010/main" val="209049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8802C-605C-1726-012F-439095E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(Minor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469B1D-225B-B23D-50FB-F37BA6AA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1, totali: 2</a:t>
            </a:r>
            <a:endParaRPr lang="it-IT" sz="2400" dirty="0"/>
          </a:p>
          <a:p>
            <a:r>
              <a:rPr lang="en-GB" dirty="0"/>
              <a:t>Return of </a:t>
            </a:r>
            <a:r>
              <a:rPr lang="en-GB" dirty="0" err="1"/>
              <a:t>boolean</a:t>
            </a:r>
            <a:r>
              <a:rPr lang="en-GB" dirty="0"/>
              <a:t> expressions should not be wrapped in an if-then-else statement</a:t>
            </a:r>
          </a:p>
          <a:p>
            <a:pPr lvl="1"/>
            <a:r>
              <a:rPr lang="en-GB" sz="2000" dirty="0">
                <a:latin typeface="Andale Mono" panose="020B0509000000000004" pitchFamily="49" charset="0"/>
              </a:rPr>
              <a:t>if (altitude &gt;= </a:t>
            </a:r>
            <a:r>
              <a:rPr lang="en-GB" sz="2000" dirty="0" err="1">
                <a:latin typeface="Andale Mono" panose="020B0509000000000004" pitchFamily="49" charset="0"/>
              </a:rPr>
              <a:t>minValue</a:t>
            </a:r>
            <a:r>
              <a:rPr lang="en-GB" sz="2000" dirty="0">
                <a:latin typeface="Andale Mono" panose="020B0509000000000004" pitchFamily="49" charset="0"/>
              </a:rPr>
              <a:t> &amp;&amp; altitude &lt;= </a:t>
            </a:r>
            <a:r>
              <a:rPr lang="en-GB" sz="2000" dirty="0" err="1">
                <a:latin typeface="Andale Mono" panose="020B0509000000000004" pitchFamily="49" charset="0"/>
              </a:rPr>
              <a:t>maxValue</a:t>
            </a:r>
            <a:r>
              <a:rPr lang="en-GB" sz="2000" dirty="0">
                <a:latin typeface="Andale Mono" panose="020B0509000000000004" pitchFamily="49" charset="0"/>
              </a:rPr>
              <a:t>)</a:t>
            </a:r>
            <a:br>
              <a:rPr lang="en-GB" sz="2000" dirty="0">
                <a:latin typeface="Andale Mono" panose="020B0509000000000004" pitchFamily="49" charset="0"/>
              </a:rPr>
            </a:br>
            <a:r>
              <a:rPr lang="en-GB" sz="2000" dirty="0">
                <a:latin typeface="Andale Mono" panose="020B0509000000000004" pitchFamily="49" charset="0"/>
              </a:rPr>
              <a:t>    return true;</a:t>
            </a:r>
            <a:br>
              <a:rPr lang="en-GB" sz="2000" dirty="0">
                <a:latin typeface="Andale Mono" panose="020B0509000000000004" pitchFamily="49" charset="0"/>
              </a:rPr>
            </a:br>
            <a:r>
              <a:rPr lang="en-GB" sz="2000" dirty="0">
                <a:latin typeface="Andale Mono" panose="020B0509000000000004" pitchFamily="49" charset="0"/>
              </a:rPr>
              <a:t>return false;</a:t>
            </a:r>
          </a:p>
          <a:p>
            <a:pPr lvl="1"/>
            <a:endParaRPr lang="en-GB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1/5, totali: 6</a:t>
            </a:r>
            <a:endParaRPr lang="en-GB" sz="2400" dirty="0"/>
          </a:p>
          <a:p>
            <a:r>
              <a:rPr lang="en-GB" dirty="0"/>
              <a:t>"equals(Object </a:t>
            </a:r>
            <a:r>
              <a:rPr lang="en-GB" dirty="0" err="1"/>
              <a:t>obj</a:t>
            </a:r>
            <a:r>
              <a:rPr lang="en-GB" dirty="0"/>
              <a:t>)" should be overridden along with the "</a:t>
            </a:r>
            <a:r>
              <a:rPr lang="en-GB" dirty="0" err="1"/>
              <a:t>compareTo</a:t>
            </a:r>
            <a:r>
              <a:rPr lang="en-GB" dirty="0"/>
              <a:t>(T </a:t>
            </a:r>
            <a:r>
              <a:rPr lang="en-GB" dirty="0" err="1"/>
              <a:t>obj</a:t>
            </a:r>
            <a:r>
              <a:rPr lang="en-GB" dirty="0"/>
              <a:t>)" method</a:t>
            </a:r>
          </a:p>
          <a:p>
            <a:pPr lvl="1"/>
            <a:r>
              <a:rPr lang="en-GB" dirty="0"/>
              <a:t>Override solo di </a:t>
            </a:r>
            <a:r>
              <a:rPr lang="en-GB" dirty="0" err="1"/>
              <a:t>compareTo</a:t>
            </a:r>
            <a:r>
              <a:rPr lang="en-GB" dirty="0"/>
              <a:t>() e non di equals()</a:t>
            </a:r>
            <a:endParaRPr lang="it-IT" dirty="0"/>
          </a:p>
          <a:p>
            <a:pPr lvl="1"/>
            <a:endParaRPr lang="en-GB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EFEDD-08C7-D8A8-75AC-1FD2D9B7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(Minor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7D0FB-300A-3322-EBC8-5A4F367A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2/4, totali: 8</a:t>
            </a:r>
          </a:p>
          <a:p>
            <a:r>
              <a:rPr lang="it-IT" dirty="0"/>
              <a:t>Naming conventions</a:t>
            </a:r>
          </a:p>
          <a:p>
            <a:pPr lvl="1"/>
            <a:r>
              <a:rPr lang="it-IT" dirty="0"/>
              <a:t>Ordine dei modificatori (per esempio, </a:t>
            </a:r>
            <a:r>
              <a:rPr lang="it-IT" sz="2000" dirty="0" err="1">
                <a:latin typeface="Andale Mono" panose="020B0509000000000004" pitchFamily="49" charset="0"/>
              </a:rPr>
              <a:t>final</a:t>
            </a:r>
            <a:r>
              <a:rPr lang="it-IT" sz="2000" dirty="0">
                <a:latin typeface="Andale Mono" panose="020B0509000000000004" pitchFamily="49" charset="0"/>
              </a:rPr>
              <a:t> </a:t>
            </a:r>
            <a:r>
              <a:rPr lang="it-IT" sz="2000" dirty="0" err="1">
                <a:latin typeface="Andale Mono" panose="020B0509000000000004" pitchFamily="49" charset="0"/>
              </a:rPr>
              <a:t>static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Nome delle variabili e delle costanti non in accordo con convenzioni</a:t>
            </a:r>
          </a:p>
        </p:txBody>
      </p:sp>
    </p:spTree>
    <p:extLst>
      <p:ext uri="{BB962C8B-B14F-4D97-AF65-F5344CB8AC3E}">
        <p14:creationId xmlns:p14="http://schemas.microsoft.com/office/powerpoint/2010/main" val="261190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76350-5A93-C55A-A94E-9006F85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iniziale risultati </a:t>
            </a:r>
            <a:r>
              <a:rPr lang="it-IT" dirty="0" err="1"/>
              <a:t>SonarQube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5E01A-C3AD-E910-31AA-792D4BA0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Analizzati 5 laboratori, 1 esame di esempio e 2 esami</a:t>
            </a:r>
          </a:p>
          <a:p>
            <a:pPr lvl="1"/>
            <a:r>
              <a:rPr lang="it-IT" dirty="0"/>
              <a:t>LAB01 University</a:t>
            </a:r>
          </a:p>
          <a:p>
            <a:pPr lvl="1"/>
            <a:r>
              <a:rPr lang="it-IT" dirty="0"/>
              <a:t>LAB02 </a:t>
            </a:r>
            <a:r>
              <a:rPr lang="it-IT" dirty="0" err="1"/>
              <a:t>Hydraulics</a:t>
            </a:r>
            <a:endParaRPr lang="it-IT" dirty="0"/>
          </a:p>
          <a:p>
            <a:pPr lvl="1"/>
            <a:r>
              <a:rPr lang="it-IT" dirty="0"/>
              <a:t>LAB03 </a:t>
            </a:r>
            <a:r>
              <a:rPr lang="it-IT" dirty="0" err="1"/>
              <a:t>Diet</a:t>
            </a:r>
            <a:endParaRPr lang="it-IT" dirty="0"/>
          </a:p>
          <a:p>
            <a:pPr lvl="1"/>
            <a:r>
              <a:rPr lang="it-IT" dirty="0"/>
              <a:t>LAB04 Mountain </a:t>
            </a:r>
            <a:r>
              <a:rPr lang="it-IT" dirty="0" err="1"/>
              <a:t>Huts</a:t>
            </a:r>
            <a:endParaRPr lang="it-IT" dirty="0"/>
          </a:p>
          <a:p>
            <a:pPr lvl="1"/>
            <a:r>
              <a:rPr lang="it-IT" dirty="0"/>
              <a:t>LAB05 Clinic</a:t>
            </a:r>
          </a:p>
          <a:p>
            <a:pPr lvl="1"/>
            <a:r>
              <a:rPr lang="it-IT" dirty="0"/>
              <a:t>Esempio d’esame </a:t>
            </a:r>
            <a:r>
              <a:rPr lang="it-IT" dirty="0" err="1"/>
              <a:t>Milliways</a:t>
            </a:r>
            <a:endParaRPr lang="it-IT" dirty="0"/>
          </a:p>
          <a:p>
            <a:pPr lvl="1"/>
            <a:r>
              <a:rPr lang="it-IT" dirty="0"/>
              <a:t>Esame 23/06/2020 Sports</a:t>
            </a:r>
          </a:p>
          <a:p>
            <a:pPr lvl="1"/>
            <a:r>
              <a:rPr lang="it-IT" dirty="0"/>
              <a:t>Esame 07/07/2020 Delivero</a:t>
            </a:r>
          </a:p>
        </p:txBody>
      </p:sp>
    </p:spTree>
    <p:extLst>
      <p:ext uri="{BB962C8B-B14F-4D97-AF65-F5344CB8AC3E}">
        <p14:creationId xmlns:p14="http://schemas.microsoft.com/office/powerpoint/2010/main" val="4902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4A3C1FCA-7239-2FF5-3EE0-1421C2CC9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88529"/>
              </p:ext>
            </p:extLst>
          </p:nvPr>
        </p:nvGraphicFramePr>
        <p:xfrm>
          <a:off x="426536" y="277505"/>
          <a:ext cx="11338928" cy="6289016"/>
        </p:xfrm>
        <a:graphic>
          <a:graphicData uri="http://schemas.openxmlformats.org/drawingml/2006/table">
            <a:tbl>
              <a:tblPr firstRow="1" firstCol="1" lastCol="1" bandRow="1">
                <a:tableStyleId>{0505E3EF-67EA-436B-97B2-0124C06EBD24}</a:tableStyleId>
              </a:tblPr>
              <a:tblGrid>
                <a:gridCol w="1859464">
                  <a:extLst>
                    <a:ext uri="{9D8B030D-6E8A-4147-A177-3AD203B41FA5}">
                      <a16:colId xmlns:a16="http://schemas.microsoft.com/office/drawing/2014/main" val="4074808952"/>
                    </a:ext>
                  </a:extLst>
                </a:gridCol>
                <a:gridCol w="1193180">
                  <a:extLst>
                    <a:ext uri="{9D8B030D-6E8A-4147-A177-3AD203B41FA5}">
                      <a16:colId xmlns:a16="http://schemas.microsoft.com/office/drawing/2014/main" val="1287561462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1679777069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3904643979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4216165673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3394351439"/>
                    </a:ext>
                  </a:extLst>
                </a:gridCol>
                <a:gridCol w="1081668">
                  <a:extLst>
                    <a:ext uri="{9D8B030D-6E8A-4147-A177-3AD203B41FA5}">
                      <a16:colId xmlns:a16="http://schemas.microsoft.com/office/drawing/2014/main" val="733212964"/>
                    </a:ext>
                  </a:extLst>
                </a:gridCol>
                <a:gridCol w="1590405">
                  <a:extLst>
                    <a:ext uri="{9D8B030D-6E8A-4147-A177-3AD203B41FA5}">
                      <a16:colId xmlns:a16="http://schemas.microsoft.com/office/drawing/2014/main" val="1190133293"/>
                    </a:ext>
                  </a:extLst>
                </a:gridCol>
                <a:gridCol w="1265235">
                  <a:extLst>
                    <a:ext uri="{9D8B030D-6E8A-4147-A177-3AD203B41FA5}">
                      <a16:colId xmlns:a16="http://schemas.microsoft.com/office/drawing/2014/main" val="1656218437"/>
                    </a:ext>
                  </a:extLst>
                </a:gridCol>
              </a:tblGrid>
              <a:tr h="354178">
                <a:tc rowSpan="2">
                  <a:txBody>
                    <a:bodyPr/>
                    <a:lstStyle/>
                    <a:p>
                      <a:pPr algn="ctr"/>
                      <a:endParaRPr lang="it-IT" sz="2000" b="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Linee di codice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Bug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Code smell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2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Duplicazione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Test passati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14891"/>
                  </a:ext>
                </a:extLst>
              </a:tr>
              <a:tr h="207606">
                <a:tc vMerge="1">
                  <a:txBody>
                    <a:bodyPr/>
                    <a:lstStyle/>
                    <a:p>
                      <a:pPr algn="ctr"/>
                      <a:endParaRPr lang="it-IT" sz="2000" b="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sz="2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sz="2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Totali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Critical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Major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latin typeface="+mj-lt"/>
                        </a:rPr>
                        <a:t>Minor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sz="2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sz="20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732259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University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3 (D)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13/17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648165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Hydraulics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 (A)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2.3%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38/38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9783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Diet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4 (C)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5.7%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54/54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637256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Mountain Huts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343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 (A)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1/1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1856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Clinic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398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 (A)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1/1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728709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err="1">
                          <a:latin typeface="+mj-lt"/>
                        </a:rPr>
                        <a:t>Milliways</a:t>
                      </a:r>
                      <a:endParaRPr lang="en-GB" sz="2000" b="1" noProof="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437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 (A)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1/1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91541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>
                          <a:latin typeface="+mj-lt"/>
                        </a:rPr>
                        <a:t>Sports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 (A)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44/44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373900"/>
                  </a:ext>
                </a:extLst>
              </a:tr>
              <a:tr h="687067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err="1">
                          <a:latin typeface="+mj-lt"/>
                        </a:rPr>
                        <a:t>Delivero</a:t>
                      </a:r>
                      <a:endParaRPr lang="en-GB" sz="2000" b="1" noProof="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  <a:endParaRPr lang="it-IT" sz="20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 (A)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latin typeface="+mj-lt"/>
                        </a:rPr>
                        <a:t>50/50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2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6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00F04E-61A3-1C78-E4FA-FB7AE398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iniziale risultati </a:t>
            </a:r>
            <a:r>
              <a:rPr lang="it-IT" dirty="0" err="1"/>
              <a:t>SonarQube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1DC6C0-FE79-C231-8727-430F7AAD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Solo i primi laboratori presentano bug o code </a:t>
            </a:r>
            <a:r>
              <a:rPr lang="it-IT" dirty="0" err="1"/>
              <a:t>smell</a:t>
            </a:r>
            <a:r>
              <a:rPr lang="it-IT" dirty="0"/>
              <a:t>, sugli esami non si riscontrano</a:t>
            </a:r>
          </a:p>
          <a:p>
            <a:r>
              <a:rPr lang="it-IT" dirty="0"/>
              <a:t>Nessuna vulnerabilità o security hotspot</a:t>
            </a:r>
          </a:p>
          <a:p>
            <a:endParaRPr lang="it-IT" dirty="0"/>
          </a:p>
          <a:p>
            <a:r>
              <a:rPr lang="it-IT" dirty="0"/>
              <a:t>Probabilmente bug riscontrabili durante la risoluzione dei problemi già risolti a fronte della successiva pubblicazione dei test</a:t>
            </a:r>
          </a:p>
        </p:txBody>
      </p:sp>
    </p:spTree>
    <p:extLst>
      <p:ext uri="{BB962C8B-B14F-4D97-AF65-F5344CB8AC3E}">
        <p14:creationId xmlns:p14="http://schemas.microsoft.com/office/powerpoint/2010/main" val="367918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56D26-C315-3571-DB88-B28CD3F2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C0138-5DB3-4247-7D82-8A50C0D6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Occorrenze per progetto: 3, totali: 3</a:t>
            </a:r>
          </a:p>
          <a:p>
            <a:r>
              <a:rPr lang="en-GB" dirty="0"/>
              <a:t>Zero should not be a possible denominator</a:t>
            </a:r>
          </a:p>
          <a:p>
            <a:pPr lvl="1"/>
            <a:r>
              <a:rPr lang="en-GB" dirty="0"/>
              <a:t>Critical severity</a:t>
            </a:r>
          </a:p>
          <a:p>
            <a:pPr lvl="1"/>
            <a:r>
              <a:rPr lang="it-IT" dirty="0"/>
              <a:t>Non si controlla che il divisore non sia zero</a:t>
            </a:r>
          </a:p>
          <a:p>
            <a:pPr lvl="1"/>
            <a:r>
              <a:rPr lang="it-IT" dirty="0"/>
              <a:t>Riscontrato in metodi di calcolo di medie e statistiche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4, totali: 4</a:t>
            </a:r>
          </a:p>
          <a:p>
            <a:r>
              <a:rPr lang="en-GB" dirty="0"/>
              <a:t>String and Boxes types should be compared using equals()</a:t>
            </a:r>
          </a:p>
          <a:p>
            <a:pPr lvl="1"/>
            <a:r>
              <a:rPr lang="en-GB" dirty="0"/>
              <a:t>Major severity</a:t>
            </a:r>
          </a:p>
          <a:p>
            <a:pPr lvl="1"/>
            <a:r>
              <a:rPr lang="it-IT" dirty="0"/>
              <a:t>Confronto di stringhe con ==</a:t>
            </a:r>
          </a:p>
        </p:txBody>
      </p:sp>
    </p:spTree>
    <p:extLst>
      <p:ext uri="{BB962C8B-B14F-4D97-AF65-F5344CB8AC3E}">
        <p14:creationId xmlns:p14="http://schemas.microsoft.com/office/powerpoint/2010/main" val="90016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8EB0AA-C85A-D4DC-1D4C-2970BDAA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(Critical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EC9DB4-AB38-A362-97B7-57114A3F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1682"/>
          </a:xfrm>
        </p:spPr>
        <p:txBody>
          <a:bodyPr/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1, totali: 1</a:t>
            </a:r>
            <a:endParaRPr lang="it-IT" sz="2400" dirty="0"/>
          </a:p>
          <a:p>
            <a:r>
              <a:rPr lang="it-IT" dirty="0"/>
              <a:t>Cognitive </a:t>
            </a:r>
            <a:r>
              <a:rPr lang="it-IT" dirty="0" err="1"/>
              <a:t>complexity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too</a:t>
            </a:r>
            <a:r>
              <a:rPr lang="it-IT" dirty="0"/>
              <a:t> high</a:t>
            </a:r>
          </a:p>
          <a:p>
            <a:pPr lvl="1"/>
            <a:r>
              <a:rPr lang="it-IT" dirty="0"/>
              <a:t>Metodo complesso di stampa layout in LAB02 </a:t>
            </a:r>
            <a:r>
              <a:rPr lang="it-IT" dirty="0" err="1"/>
              <a:t>Hydraulics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EF974A-F0C2-C539-E9C8-87BA52EE264F}"/>
              </a:ext>
            </a:extLst>
          </p:cNvPr>
          <p:cNvSpPr txBox="1">
            <a:spLocks/>
          </p:cNvSpPr>
          <p:nvPr/>
        </p:nvSpPr>
        <p:spPr>
          <a:xfrm>
            <a:off x="838200" y="3691054"/>
            <a:ext cx="10515600" cy="901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(Major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E433FA5-100B-877E-5A3B-62C7BD45227C}"/>
              </a:ext>
            </a:extLst>
          </p:cNvPr>
          <p:cNvSpPr txBox="1">
            <a:spLocks/>
          </p:cNvSpPr>
          <p:nvPr/>
        </p:nvSpPr>
        <p:spPr>
          <a:xfrm>
            <a:off x="838200" y="4727807"/>
            <a:ext cx="10515600" cy="144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2, totali: 4</a:t>
            </a:r>
            <a:endParaRPr lang="it-IT" sz="2400" dirty="0"/>
          </a:p>
          <a:p>
            <a:r>
              <a:rPr lang="en-GB" dirty="0"/>
              <a:t>Duplicated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2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21310-1467-D5C7-57EB-4CC112D2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(Major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81647-28EA-50FD-A37C-08CE3B61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2815" cy="4775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600" i="1" dirty="0">
                <a:solidFill>
                  <a:schemeClr val="bg1">
                    <a:lumMod val="50000"/>
                  </a:schemeClr>
                </a:solidFill>
              </a:rPr>
              <a:t>   Occorrenze per progetto: 2, totali: 2</a:t>
            </a:r>
            <a:endParaRPr lang="en-GB" sz="2600" dirty="0"/>
          </a:p>
          <a:p>
            <a:r>
              <a:rPr lang="en-GB" sz="3000" dirty="0"/>
              <a:t>Constructors should not be used to instantiate String</a:t>
            </a:r>
          </a:p>
          <a:p>
            <a:pPr lvl="1"/>
            <a:r>
              <a:rPr lang="it-IT" sz="2200" dirty="0" err="1">
                <a:latin typeface="Andale Mono" panose="020B0509000000000004" pitchFamily="49" charset="0"/>
              </a:rPr>
              <a:t>String</a:t>
            </a:r>
            <a:r>
              <a:rPr lang="it-IT" sz="2200" dirty="0">
                <a:latin typeface="Andale Mono" panose="020B0509000000000004" pitchFamily="49" charset="0"/>
              </a:rPr>
              <a:t> </a:t>
            </a:r>
            <a:r>
              <a:rPr lang="it-IT" sz="2200" dirty="0" err="1">
                <a:latin typeface="Andale Mono" panose="020B0509000000000004" pitchFamily="49" charset="0"/>
              </a:rPr>
              <a:t>elencoIscr</a:t>
            </a:r>
            <a:r>
              <a:rPr lang="it-IT" sz="2200" dirty="0">
                <a:latin typeface="Andale Mono" panose="020B0509000000000004" pitchFamily="49" charset="0"/>
              </a:rPr>
              <a:t> = new </a:t>
            </a:r>
            <a:r>
              <a:rPr lang="it-IT" sz="2200" dirty="0" err="1">
                <a:latin typeface="Andale Mono" panose="020B0509000000000004" pitchFamily="49" charset="0"/>
              </a:rPr>
              <a:t>String</a:t>
            </a:r>
            <a:r>
              <a:rPr lang="it-IT" sz="2200" dirty="0">
                <a:latin typeface="Andale Mono" panose="020B0509000000000004" pitchFamily="49" charset="0"/>
              </a:rPr>
              <a:t>()</a:t>
            </a:r>
            <a:r>
              <a:rPr lang="it-IT" sz="2200" dirty="0"/>
              <a:t> </a:t>
            </a:r>
            <a:r>
              <a:rPr lang="it-IT" sz="2600" dirty="0"/>
              <a:t>invece che </a:t>
            </a:r>
            <a:r>
              <a:rPr lang="it-IT" sz="2200" dirty="0" err="1">
                <a:latin typeface="Andale Mono" panose="020B0509000000000004" pitchFamily="49" charset="0"/>
              </a:rPr>
              <a:t>String</a:t>
            </a:r>
            <a:r>
              <a:rPr lang="it-IT" sz="2200" dirty="0">
                <a:latin typeface="Andale Mono" panose="020B0509000000000004" pitchFamily="49" charset="0"/>
              </a:rPr>
              <a:t> </a:t>
            </a:r>
            <a:r>
              <a:rPr lang="it-IT" sz="2200" dirty="0" err="1">
                <a:latin typeface="Andale Mono" panose="020B0509000000000004" pitchFamily="49" charset="0"/>
              </a:rPr>
              <a:t>elencoIscr</a:t>
            </a:r>
            <a:r>
              <a:rPr lang="it-IT" sz="2200" dirty="0">
                <a:latin typeface="Andale Mono" panose="020B0509000000000004" pitchFamily="49" charset="0"/>
              </a:rPr>
              <a:t> = ""</a:t>
            </a:r>
          </a:p>
          <a:p>
            <a:pPr>
              <a:buFont typeface="Font di sistema regolare"/>
              <a:buChar char="-"/>
            </a:pPr>
            <a:endParaRPr lang="it-IT" sz="3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it-IT" sz="2600" i="1" dirty="0">
                <a:solidFill>
                  <a:schemeClr val="bg1">
                    <a:lumMod val="50000"/>
                  </a:schemeClr>
                </a:solidFill>
              </a:rPr>
              <a:t>   Occorrenze per progetto: 4, totali: 4</a:t>
            </a:r>
            <a:endParaRPr lang="it-IT" sz="2600" dirty="0"/>
          </a:p>
          <a:p>
            <a:r>
              <a:rPr lang="en-GB" sz="3000" dirty="0"/>
              <a:t>Preconditions and logging arguments should not require evaluation</a:t>
            </a:r>
          </a:p>
          <a:p>
            <a:pPr lvl="1"/>
            <a:r>
              <a:rPr lang="it-IT" sz="2600" dirty="0"/>
              <a:t>Uso di concatenazione di stringhe al posto di formattazione di stringhe nei messaggi di log</a:t>
            </a:r>
          </a:p>
          <a:p>
            <a:pPr lvl="1"/>
            <a:r>
              <a:rPr lang="it-IT" sz="2600" dirty="0"/>
              <a:t>Per esempio: </a:t>
            </a:r>
            <a:r>
              <a:rPr lang="it-IT" sz="2200" dirty="0" err="1">
                <a:latin typeface="Andale Mono" panose="020B0509000000000004" pitchFamily="49" charset="0"/>
              </a:rPr>
              <a:t>logger.info</a:t>
            </a:r>
            <a:r>
              <a:rPr lang="it-IT" sz="2200" dirty="0">
                <a:latin typeface="Andale Mono" panose="020B0509000000000004" pitchFamily="49" charset="0"/>
              </a:rPr>
              <a:t>("</a:t>
            </a:r>
            <a:r>
              <a:rPr lang="it-IT" sz="2200" dirty="0" err="1">
                <a:latin typeface="Andale Mono" panose="020B0509000000000004" pitchFamily="49" charset="0"/>
              </a:rPr>
              <a:t>Student</a:t>
            </a:r>
            <a:r>
              <a:rPr lang="it-IT" sz="2200" dirty="0">
                <a:latin typeface="Andale Mono" panose="020B0509000000000004" pitchFamily="49" charset="0"/>
              </a:rPr>
              <a:t> " + </a:t>
            </a:r>
            <a:r>
              <a:rPr lang="it-IT" sz="2200" dirty="0" err="1">
                <a:latin typeface="Andale Mono" panose="020B0509000000000004" pitchFamily="49" charset="0"/>
              </a:rPr>
              <a:t>matrStud</a:t>
            </a:r>
            <a:r>
              <a:rPr lang="it-IT" sz="2200" dirty="0">
                <a:latin typeface="Andale Mono" panose="020B0509000000000004" pitchFamily="49" charset="0"/>
              </a:rPr>
              <a:t> + " </a:t>
            </a:r>
            <a:r>
              <a:rPr lang="it-IT" sz="2200" dirty="0" err="1">
                <a:latin typeface="Andale Mono" panose="020B0509000000000004" pitchFamily="49" charset="0"/>
              </a:rPr>
              <a:t>signed</a:t>
            </a:r>
            <a:r>
              <a:rPr lang="it-IT" sz="2200" dirty="0">
                <a:latin typeface="Andale Mono" panose="020B0509000000000004" pitchFamily="49" charset="0"/>
              </a:rPr>
              <a:t> up for </a:t>
            </a:r>
            <a:r>
              <a:rPr lang="it-IT" sz="2200" dirty="0" err="1">
                <a:latin typeface="Andale Mono" panose="020B0509000000000004" pitchFamily="49" charset="0"/>
              </a:rPr>
              <a:t>course</a:t>
            </a:r>
            <a:r>
              <a:rPr lang="it-IT" sz="2200" dirty="0">
                <a:latin typeface="Andale Mono" panose="020B0509000000000004" pitchFamily="49" charset="0"/>
              </a:rPr>
              <a:t> " + </a:t>
            </a:r>
            <a:r>
              <a:rPr lang="it-IT" sz="2200" dirty="0" err="1">
                <a:latin typeface="Andale Mono" panose="020B0509000000000004" pitchFamily="49" charset="0"/>
              </a:rPr>
              <a:t>courseCode</a:t>
            </a:r>
            <a:r>
              <a:rPr lang="it-IT" sz="2200" dirty="0">
                <a:latin typeface="Andale Mono" panose="020B0509000000000004" pitchFamily="49" charset="0"/>
              </a:rPr>
              <a:t>);</a:t>
            </a:r>
          </a:p>
          <a:p>
            <a:endParaRPr lang="it-IT" sz="3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it-IT" sz="2600" i="1" dirty="0">
                <a:solidFill>
                  <a:schemeClr val="bg1">
                    <a:lumMod val="50000"/>
                  </a:schemeClr>
                </a:solidFill>
              </a:rPr>
              <a:t>   Occorrenze per progetto: 1, totali: 2</a:t>
            </a:r>
            <a:endParaRPr lang="it-IT" sz="2600" dirty="0"/>
          </a:p>
          <a:p>
            <a:r>
              <a:rPr lang="en-GB" sz="3000" dirty="0"/>
              <a:t>Unused private fields should be removed</a:t>
            </a:r>
          </a:p>
        </p:txBody>
      </p:sp>
    </p:spTree>
    <p:extLst>
      <p:ext uri="{BB962C8B-B14F-4D97-AF65-F5344CB8AC3E}">
        <p14:creationId xmlns:p14="http://schemas.microsoft.com/office/powerpoint/2010/main" val="177718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77EDE-0CD4-3C67-E1B4-6D94AD1E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(Minor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38695-6E3E-F755-B078-F361B895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79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2, totali: 2</a:t>
            </a:r>
          </a:p>
          <a:p>
            <a:r>
              <a:rPr lang="en-GB" dirty="0"/>
              <a:t>Public constants and fields initialized at declaration should be "static final" rather than merely "final"</a:t>
            </a:r>
          </a:p>
          <a:p>
            <a:pPr lvl="1"/>
            <a:r>
              <a:rPr lang="it-IT" dirty="0"/>
              <a:t>Alcuni campi dichiarati solo </a:t>
            </a:r>
            <a:r>
              <a:rPr lang="it-IT" sz="2000" dirty="0" err="1">
                <a:latin typeface="Andale Mono" panose="020B0509000000000004" pitchFamily="49" charset="0"/>
              </a:rPr>
              <a:t>final</a:t>
            </a:r>
            <a:r>
              <a:rPr lang="it-IT" dirty="0"/>
              <a:t> (tipicamente grandezze massime di array)</a:t>
            </a: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it-IT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2/7, totali: 9</a:t>
            </a:r>
            <a:endParaRPr lang="it-IT" sz="2400" dirty="0"/>
          </a:p>
          <a:p>
            <a:r>
              <a:rPr lang="en-GB" dirty="0"/>
              <a:t>Array designators [] should be on the type, not on the variable</a:t>
            </a:r>
          </a:p>
          <a:p>
            <a:pPr lvl="1"/>
            <a:r>
              <a:rPr lang="it-IT" dirty="0"/>
              <a:t>Per esempio: </a:t>
            </a:r>
            <a:r>
              <a:rPr lang="it-IT" sz="2000" dirty="0" err="1">
                <a:latin typeface="Andale Mono" panose="020B0509000000000004" pitchFamily="49" charset="0"/>
              </a:rPr>
              <a:t>protected</a:t>
            </a:r>
            <a:r>
              <a:rPr lang="it-IT" sz="2000" dirty="0">
                <a:latin typeface="Andale Mono" panose="020B0509000000000004" pitchFamily="49" charset="0"/>
              </a:rPr>
              <a:t> </a:t>
            </a:r>
            <a:r>
              <a:rPr lang="it-IT" sz="2000" dirty="0" err="1">
                <a:latin typeface="Andale Mono" panose="020B0509000000000004" pitchFamily="49" charset="0"/>
              </a:rPr>
              <a:t>Student</a:t>
            </a:r>
            <a:r>
              <a:rPr lang="it-IT" sz="2000" dirty="0">
                <a:latin typeface="Andale Mono" panose="020B0509000000000004" pitchFamily="49" charset="0"/>
              </a:rPr>
              <a:t> studenti[] = new </a:t>
            </a:r>
            <a:r>
              <a:rPr lang="it-IT" sz="2000" dirty="0" err="1">
                <a:latin typeface="Andale Mono" panose="020B0509000000000004" pitchFamily="49" charset="0"/>
              </a:rPr>
              <a:t>Student</a:t>
            </a:r>
            <a:r>
              <a:rPr lang="it-IT" sz="2000" dirty="0">
                <a:latin typeface="Andale Mono" panose="020B0509000000000004" pitchFamily="49" charset="0"/>
              </a:rPr>
              <a:t>[MAX_STUD]</a:t>
            </a:r>
          </a:p>
          <a:p>
            <a:pPr marL="457200" lvl="1" indent="0">
              <a:buNone/>
            </a:pPr>
            <a:endParaRPr lang="it-IT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2, totali: 2</a:t>
            </a:r>
            <a:endParaRPr lang="it-IT" sz="2400" dirty="0"/>
          </a:p>
          <a:p>
            <a:r>
              <a:rPr lang="en-GB" dirty="0"/>
              <a:t>String should not be concatenated using + in a loop</a:t>
            </a:r>
          </a:p>
          <a:p>
            <a:pPr lvl="1"/>
            <a:r>
              <a:rPr lang="it-IT" dirty="0"/>
              <a:t>Uso di += su stringhe invece di </a:t>
            </a:r>
            <a:r>
              <a:rPr lang="it-IT" dirty="0" err="1"/>
              <a:t>StringBuilder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845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0702-416D-97F7-81ED-C00C9B5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smell</a:t>
            </a:r>
            <a:r>
              <a:rPr lang="it-IT" dirty="0"/>
              <a:t> riscontrati (Minor </a:t>
            </a:r>
            <a:r>
              <a:rPr lang="it-IT" dirty="0" err="1"/>
              <a:t>severity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7D1E4-1821-2A2E-3042-F2BC5B2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1, totali: 1</a:t>
            </a:r>
            <a:endParaRPr lang="en-GB" sz="2400" dirty="0"/>
          </a:p>
          <a:p>
            <a:r>
              <a:rPr lang="en-GB" dirty="0"/>
              <a:t>Loops should not contain more than a single break or continue statement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it-IT" sz="2400" i="1" dirty="0">
                <a:solidFill>
                  <a:schemeClr val="bg1">
                    <a:lumMod val="50000"/>
                  </a:schemeClr>
                </a:solidFill>
              </a:rPr>
              <a:t>   Occorrenze per progetto: 1, totali: 1</a:t>
            </a:r>
            <a:endParaRPr lang="en-GB" sz="2400" dirty="0"/>
          </a:p>
          <a:p>
            <a:r>
              <a:rPr lang="en-GB" sz="2800" dirty="0"/>
              <a:t>Arrays should not be copied using loops</a:t>
            </a:r>
          </a:p>
          <a:p>
            <a:pPr lvl="1"/>
            <a:r>
              <a:rPr lang="it-IT" dirty="0"/>
              <a:t>Copia manuale di un vettore con ciclo for e non con </a:t>
            </a:r>
            <a:r>
              <a:rPr lang="it-IT" sz="2000" dirty="0" err="1">
                <a:latin typeface="Andale Mono" panose="020B0509000000000004" pitchFamily="49" charset="0"/>
              </a:rPr>
              <a:t>Arrays.copyOf</a:t>
            </a:r>
            <a:endParaRPr lang="it-IT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7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727</Words>
  <Application>Microsoft Macintosh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Andale Mono</vt:lpstr>
      <vt:lpstr>Arial</vt:lpstr>
      <vt:lpstr>Calibri</vt:lpstr>
      <vt:lpstr>Calibri Light</vt:lpstr>
      <vt:lpstr>Font di sistema regolare</vt:lpstr>
      <vt:lpstr>Tema di Office</vt:lpstr>
      <vt:lpstr>Analisi iniziale risultati SonarQube</vt:lpstr>
      <vt:lpstr>Analisi iniziale risultati SonarQube</vt:lpstr>
      <vt:lpstr>Presentazione standard di PowerPoint</vt:lpstr>
      <vt:lpstr>Analisi iniziale risultati SonarQube</vt:lpstr>
      <vt:lpstr>Bug riscontrati</vt:lpstr>
      <vt:lpstr>Code smell riscontrati (Critical severity)</vt:lpstr>
      <vt:lpstr>Code smell riscontrati (Major severity)</vt:lpstr>
      <vt:lpstr>Code smell riscontrati (Minor severity)</vt:lpstr>
      <vt:lpstr>Code smell riscontrati (Minor severity)</vt:lpstr>
      <vt:lpstr>Code smell riscontrati (Minor severity)</vt:lpstr>
      <vt:lpstr>Code smell riscontrati (Minor severity)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MASON ALESSIO</dc:creator>
  <cp:lastModifiedBy>MASON ALESSIO</cp:lastModifiedBy>
  <cp:revision>24</cp:revision>
  <dcterms:created xsi:type="dcterms:W3CDTF">2023-04-05T07:26:24Z</dcterms:created>
  <dcterms:modified xsi:type="dcterms:W3CDTF">2023-04-06T15:53:34Z</dcterms:modified>
</cp:coreProperties>
</file>