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302500" cy="9586900"/>
  <p:embeddedFontLst>
    <p:embeddedFont>
      <p:font typeface="Arial Narrow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xXfUl1JorTYgsvQLoE+PJYbT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ArialNarrow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efa43234_1_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Unrolling the inner loops for the base algorithm, increases already by a lot the performance. </a:t>
            </a:r>
            <a:br>
              <a:rPr lang="en-US"/>
            </a:br>
            <a:r>
              <a:rPr lang="en-US"/>
              <a:t>Blocked for example, doesn't have as much iterations in the inner loop as the BaseCSC, as we have one external loop more (on blocks)</a:t>
            </a:r>
            <a:endParaRPr/>
          </a:p>
        </p:txBody>
      </p:sp>
      <p:sp>
        <p:nvSpPr>
          <p:cNvPr id="100" name="Google Shape;100;g35fefa43234_1_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efa43234_5_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efa43234_5_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fefa43234_5_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efa43234_5_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5fefa43234_5_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efa43234_5_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efa43234_5_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should mention that the objective was not optimising for this processor, just for our chips. We tried this as a sanity check to see if our optimisations made sense in principle, it was </a:t>
            </a:r>
            <a:r>
              <a:rPr lang="en-US"/>
              <a:t>only</a:t>
            </a:r>
            <a:r>
              <a:rPr lang="en-US"/>
              <a:t> a limitation of our </a:t>
            </a:r>
            <a:r>
              <a:rPr lang="en-US"/>
              <a:t>processor.</a:t>
            </a:r>
            <a:endParaRPr/>
          </a:p>
        </p:txBody>
      </p:sp>
      <p:sp>
        <p:nvSpPr>
          <p:cNvPr id="127" name="Google Shape;127;g35fefa43234_5_1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efa43234_2_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Unrolling the inner loops for the base algorithm, increases already by a lot the performance. </a:t>
            </a:r>
            <a:br>
              <a:rPr lang="en-US"/>
            </a:br>
            <a:r>
              <a:rPr lang="en-US"/>
              <a:t>Blocked for example, doesn't have as much iterations in the inner loop as the BaseCSC, as we have one external loop more (on blocks)</a:t>
            </a:r>
            <a:endParaRPr/>
          </a:p>
        </p:txBody>
      </p:sp>
      <p:sp>
        <p:nvSpPr>
          <p:cNvPr id="138" name="Google Shape;138;g35fefa43234_2_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efa43234_2_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horizontal accumulating the results of each column in a vector reg and then unpacking - 1 col/iter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vertical summing the results of 4 columns in a vector register - 4 cols/iter</a:t>
            </a:r>
            <a:endParaRPr/>
          </a:p>
        </p:txBody>
      </p:sp>
      <p:sp>
        <p:nvSpPr>
          <p:cNvPr id="144" name="Google Shape;144;g35fefa43234_2_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efa43234_5_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Unrolling the inner loops for the base algorithm, increases already by a lot the performance. </a:t>
            </a:r>
            <a:br>
              <a:rPr lang="en-US"/>
            </a:br>
            <a:r>
              <a:rPr lang="en-US"/>
              <a:t>Blocked for example, doesn't have as much iterations in the inner loop as the BaseCSC, as we have one external loop more (on blocks)</a:t>
            </a:r>
            <a:endParaRPr/>
          </a:p>
        </p:txBody>
      </p:sp>
      <p:sp>
        <p:nvSpPr>
          <p:cNvPr id="153" name="Google Shape;153;g35fefa43234_5_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5fa3d5d6b9_0_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35fa3d5d6b9_0_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fa3d5d6b9_0_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5fa3d5d6b9_0_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a3d5d6b9_0_6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5fa3d5d6b9_0_6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a3d5d6b9_0_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5fa3d5d6b9_0_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a3d5d6b9_0_5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5fa3d5d6b9_0_5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e8e5a1df_4_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5fe8e5a1df_4_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bcd0a7a0_0_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0bcd0a7a0_0_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ed3d735b_1_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Explain that varying N degrades the performance of the non blocked algorithms as the random access on one row of X is bad.</a:t>
            </a:r>
            <a:br>
              <a:rPr lang="en-US"/>
            </a:br>
            <a:r>
              <a:rPr lang="en-US"/>
              <a:t>Blocking, instead, keeps the </a:t>
            </a:r>
            <a:r>
              <a:rPr lang="en-US"/>
              <a:t>performance</a:t>
            </a:r>
            <a:r>
              <a:rPr lang="en-US"/>
              <a:t> consistent even for bigger Ks.</a:t>
            </a:r>
            <a:br>
              <a:rPr lang="en-US"/>
            </a:br>
            <a:r>
              <a:rPr lang="en-US"/>
              <a:t>The red line results and algorithm that merges the two ideas presented before, the great improvement in performance though is also due to an intrinsic unrolling.</a:t>
            </a:r>
            <a:endParaRPr/>
          </a:p>
        </p:txBody>
      </p:sp>
      <p:sp>
        <p:nvSpPr>
          <p:cNvPr id="90" name="Google Shape;90;g35fed3d735b_1_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685800" y="3886200"/>
            <a:ext cx="767749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364052" y="381000"/>
            <a:ext cx="8405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75773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1200"/>
              </a:spcBef>
              <a:spcAft>
                <a:spcPts val="0"/>
              </a:spcAft>
              <a:buSzPts val="12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357762" y="381000"/>
            <a:ext cx="8329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88158" y="371182"/>
            <a:ext cx="838891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81C5B"/>
              </a:buClr>
              <a:buSzPts val="1200"/>
              <a:buFont typeface="Noto Sans Symbols"/>
              <a:buChar char="⬛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type="ctrTitle"/>
          </p:nvPr>
        </p:nvSpPr>
        <p:spPr>
          <a:xfrm>
            <a:off x="685800" y="1708012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Optimizing Sparse Ternary GeMM</a:t>
            </a:r>
            <a:br>
              <a:rPr lang="en-US"/>
            </a:br>
            <a:r>
              <a:rPr lang="en-US" sz="2500"/>
              <a:t>Team 10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000"/>
              <a:t>Muhammed Bilal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Baraq Lipshitz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000"/>
              <a:t>Charalampos Maraziaris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Alessio Melone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pic>
        <p:nvPicPr>
          <p:cNvPr descr="T:\work\ETH corporate design\eth_logo_black.png"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65" y="5537277"/>
            <a:ext cx="2209800" cy="5587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0" y="7112000"/>
            <a:ext cx="70517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TexPoint fonts used in EMF.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TexPoint manual before you delete this box.: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35fefa43234_1_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889550"/>
            <a:ext cx="7613052" cy="38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5fefa43234_1_6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Unrolling</a:t>
            </a:r>
            <a:endParaRPr/>
          </a:p>
        </p:txBody>
      </p:sp>
      <p:sp>
        <p:nvSpPr>
          <p:cNvPr id="104" name="Google Shape;104;g35fefa43234_1_6"/>
          <p:cNvSpPr txBox="1"/>
          <p:nvPr>
            <p:ph idx="1" type="body"/>
          </p:nvPr>
        </p:nvSpPr>
        <p:spPr>
          <a:xfrm>
            <a:off x="364050" y="942900"/>
            <a:ext cx="82332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Result: </a:t>
            </a:r>
            <a:r>
              <a:rPr b="0" lang="en-US"/>
              <a:t>BaseTCSC </a:t>
            </a:r>
            <a:r>
              <a:rPr b="0" lang="en-US"/>
              <a:t>benefits the most from </a:t>
            </a:r>
            <a:r>
              <a:rPr b="0" lang="en-US"/>
              <a:t>unrolling on Apple Silicon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Hypothesis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Other formats introduce cleanup code and additional loops, which lead to more branches. Branches cause pipeline bubbles, reducing benefits of unrolling. We have a tradeoff between optimising locality and ILP.</a:t>
            </a:r>
            <a:endParaRPr b="0"/>
          </a:p>
        </p:txBody>
      </p:sp>
      <p:sp>
        <p:nvSpPr>
          <p:cNvPr id="105" name="Google Shape;105;g35fefa43234_1_6"/>
          <p:cNvSpPr txBox="1"/>
          <p:nvPr/>
        </p:nvSpPr>
        <p:spPr>
          <a:xfrm>
            <a:off x="1055423" y="3186743"/>
            <a:ext cx="1011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[Speedup]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efa43234_5_8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Our Architecture</a:t>
            </a:r>
            <a:endParaRPr/>
          </a:p>
        </p:txBody>
      </p:sp>
      <p:sp>
        <p:nvSpPr>
          <p:cNvPr id="112" name="Google Shape;112;g35fefa43234_5_8"/>
          <p:cNvSpPr txBox="1"/>
          <p:nvPr/>
        </p:nvSpPr>
        <p:spPr>
          <a:xfrm>
            <a:off x="0" y="59899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17.0.0 -O3 -fno-vectorize -fno-slp-vectorize -fstrict-aliasing</a:t>
            </a:r>
            <a:endParaRPr sz="1200"/>
          </a:p>
        </p:txBody>
      </p:sp>
      <p:sp>
        <p:nvSpPr>
          <p:cNvPr id="113" name="Google Shape;113;g35fefa43234_5_8"/>
          <p:cNvSpPr txBox="1"/>
          <p:nvPr/>
        </p:nvSpPr>
        <p:spPr>
          <a:xfrm>
            <a:off x="6007250" y="4978975"/>
            <a:ext cx="2403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max perf percentage.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5fefa43234_5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0" y="1279912"/>
            <a:ext cx="8288205" cy="45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5fefa43234_5_8"/>
          <p:cNvSpPr txBox="1"/>
          <p:nvPr/>
        </p:nvSpPr>
        <p:spPr>
          <a:xfrm>
            <a:off x="5421075" y="4334300"/>
            <a:ext cx="37899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Maximum percentage of peak performance: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DoubleUnrolledTCSC_K4_M4 (Sparsity 1/2): 58.17%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UnrolledTCSC_12 (Sparsity 1/2): 47.41%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UnrolledBlockedTCSC_12 (Sparsity 1/2): 45.93%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UnrolledInterleavedBlockedTCSC (Sparsity 1/2): 42.92%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UnrolledInterleavedTCSC (Sparsity 1/2): 39.10%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BaseTCSC (Sparsity 1/2): 13.01%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efa43234_5_28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</a:t>
            </a:r>
            <a:r>
              <a:rPr lang="en-US"/>
              <a:t>ofline Plot</a:t>
            </a:r>
            <a:endParaRPr>
              <a:solidFill>
                <a:srgbClr val="FF0000"/>
              </a:solidFill>
            </a:endParaRPr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Sparsity 1/2, Apple M2</a:t>
            </a:r>
            <a:endParaRPr b="0" sz="2000"/>
          </a:p>
        </p:txBody>
      </p:sp>
      <p:pic>
        <p:nvPicPr>
          <p:cNvPr id="121" name="Google Shape;121;g35fefa43234_5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93" y="1322537"/>
            <a:ext cx="7280814" cy="485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5fefa43234_5_28"/>
          <p:cNvSpPr txBox="1"/>
          <p:nvPr/>
        </p:nvSpPr>
        <p:spPr>
          <a:xfrm>
            <a:off x="1680462" y="6342775"/>
            <a:ext cx="57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g35fefa43234_5_28"/>
          <p:cNvSpPr txBox="1"/>
          <p:nvPr/>
        </p:nvSpPr>
        <p:spPr>
          <a:xfrm>
            <a:off x="0" y="6290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17.0.0 -O3 -fno-vectorize -fno-slp-vectorize -fstrict-aliasing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efa43234_5_15"/>
          <p:cNvSpPr txBox="1"/>
          <p:nvPr>
            <p:ph type="title"/>
          </p:nvPr>
        </p:nvSpPr>
        <p:spPr>
          <a:xfrm>
            <a:off x="369002" y="260850"/>
            <a:ext cx="84060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x86</a:t>
            </a:r>
            <a:endParaRPr/>
          </a:p>
        </p:txBody>
      </p:sp>
      <p:sp>
        <p:nvSpPr>
          <p:cNvPr id="130" name="Google Shape;130;g35fefa43234_5_15"/>
          <p:cNvSpPr/>
          <p:nvPr/>
        </p:nvSpPr>
        <p:spPr>
          <a:xfrm>
            <a:off x="5226750" y="3098375"/>
            <a:ext cx="1431300" cy="13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fefa43234_5_15"/>
          <p:cNvSpPr txBox="1"/>
          <p:nvPr/>
        </p:nvSpPr>
        <p:spPr>
          <a:xfrm>
            <a:off x="0" y="6092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g++-14 -O3 -fno-tree-vectorize -fstrict-aliasing</a:t>
            </a:r>
            <a:endParaRPr sz="1200"/>
          </a:p>
        </p:txBody>
      </p:sp>
      <p:pic>
        <p:nvPicPr>
          <p:cNvPr id="132" name="Google Shape;132;g35fefa43234_5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272225" cy="45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fefa43234_5_15"/>
          <p:cNvPicPr preferRelativeResize="0"/>
          <p:nvPr/>
        </p:nvPicPr>
        <p:blipFill rotWithShape="1">
          <a:blip r:embed="rId3">
            <a:alphaModFix/>
          </a:blip>
          <a:srcRect b="34778" l="60232" r="0" t="36563"/>
          <a:stretch/>
        </p:blipFill>
        <p:spPr>
          <a:xfrm>
            <a:off x="5226750" y="1789200"/>
            <a:ext cx="3289651" cy="13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5fefa43234_5_15"/>
          <p:cNvSpPr/>
          <p:nvPr/>
        </p:nvSpPr>
        <p:spPr>
          <a:xfrm>
            <a:off x="5139900" y="3041528"/>
            <a:ext cx="3289800" cy="130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5fefa43234_5_15"/>
          <p:cNvSpPr txBox="1"/>
          <p:nvPr/>
        </p:nvSpPr>
        <p:spPr>
          <a:xfrm>
            <a:off x="5175625" y="3852545"/>
            <a:ext cx="38379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Maximum percentage of peak performance: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UnrolledSimultaneousTCSC_12: 60.31%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UnrolledTCSC_8: 54.15%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UnrolledTCSC_12: 53.11%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UnrolledBlockedTCSC_8: 57.46%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UnrolledInterleavedBlockedTCSC: 57.65%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BaseTCSC: 20.62%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efa43234_2_16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Analysis</a:t>
            </a:r>
            <a:endParaRPr/>
          </a:p>
        </p:txBody>
      </p:sp>
      <p:sp>
        <p:nvSpPr>
          <p:cNvPr id="141" name="Google Shape;141;g35fefa43234_2_16"/>
          <p:cNvSpPr txBox="1"/>
          <p:nvPr>
            <p:ph idx="1" type="body"/>
          </p:nvPr>
        </p:nvSpPr>
        <p:spPr>
          <a:xfrm>
            <a:off x="364050" y="942900"/>
            <a:ext cx="82332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Result: </a:t>
            </a:r>
            <a:r>
              <a:rPr b="0" lang="en-US"/>
              <a:t>UnrolledTCSC performs best on </a:t>
            </a:r>
            <a:r>
              <a:rPr b="0" lang="en-US"/>
              <a:t>Apple Silicon (our architecture), </a:t>
            </a:r>
            <a:r>
              <a:rPr b="0" lang="en-US"/>
              <a:t>but not on x86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Hypothesis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4 FP units, more benefit from ILP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The AMD Zen 3 x86 FADD latency is 6-7 cycles, while Apple Silicon is 3 cycles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Pipeline bubbles are larger on x86 because of a higher FADD latency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Overall, the reduction in unrolling speedup for other formats outweighs their spatial locality benefits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efa43234_2_23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Vectorizing</a:t>
            </a:r>
            <a:endParaRPr/>
          </a:p>
        </p:txBody>
      </p:sp>
      <p:sp>
        <p:nvSpPr>
          <p:cNvPr id="147" name="Google Shape;147;g35fefa43234_2_23"/>
          <p:cNvSpPr txBox="1"/>
          <p:nvPr>
            <p:ph idx="1" type="body"/>
          </p:nvPr>
        </p:nvSpPr>
        <p:spPr>
          <a:xfrm>
            <a:off x="364050" y="942900"/>
            <a:ext cx="84717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Result: ~4x </a:t>
            </a:r>
            <a:r>
              <a:rPr b="0" lang="en-US"/>
              <a:t>performance over BaseTCSC with PReLU.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Hypothesis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We have a similar number of total flops with BaseTCSC, but now we add 4 floats per cycle instead of one. We expect a 4x increase in the base performance.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b="1" lang="en-US"/>
              <a:t>Horizontal</a:t>
            </a:r>
            <a:r>
              <a:rPr lang="en-US"/>
              <a:t> vectorization performed slightly better than </a:t>
            </a:r>
            <a:r>
              <a:rPr b="1" lang="en-US"/>
              <a:t>vertical</a:t>
            </a:r>
            <a:r>
              <a:rPr lang="en-US"/>
              <a:t> vectorization.</a:t>
            </a:r>
            <a:endParaRPr/>
          </a:p>
        </p:txBody>
      </p:sp>
      <p:sp>
        <p:nvSpPr>
          <p:cNvPr id="148" name="Google Shape;148;g35fefa43234_2_23"/>
          <p:cNvSpPr txBox="1"/>
          <p:nvPr/>
        </p:nvSpPr>
        <p:spPr>
          <a:xfrm>
            <a:off x="1140750" y="6440275"/>
            <a:ext cx="686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17.0.0 -O3 -fstrict-aliasing</a:t>
            </a:r>
            <a:endParaRPr sz="1000"/>
          </a:p>
        </p:txBody>
      </p:sp>
      <p:pic>
        <p:nvPicPr>
          <p:cNvPr id="149" name="Google Shape;149;g35fefa43234_2_23"/>
          <p:cNvPicPr preferRelativeResize="0"/>
          <p:nvPr/>
        </p:nvPicPr>
        <p:blipFill rotWithShape="1">
          <a:blip r:embed="rId3">
            <a:alphaModFix/>
          </a:blip>
          <a:srcRect b="0" l="0" r="39715" t="0"/>
          <a:stretch/>
        </p:blipFill>
        <p:spPr>
          <a:xfrm>
            <a:off x="2732200" y="3072438"/>
            <a:ext cx="3679601" cy="33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5fefa43234_2_23"/>
          <p:cNvPicPr preferRelativeResize="0"/>
          <p:nvPr/>
        </p:nvPicPr>
        <p:blipFill rotWithShape="1">
          <a:blip r:embed="rId3">
            <a:alphaModFix/>
          </a:blip>
          <a:srcRect b="42773" l="56192" r="0" t="44049"/>
          <a:stretch/>
        </p:blipFill>
        <p:spPr>
          <a:xfrm>
            <a:off x="5338400" y="4534475"/>
            <a:ext cx="3330652" cy="55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efa43234_5_49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Double Unrolling</a:t>
            </a:r>
            <a:endParaRPr/>
          </a:p>
        </p:txBody>
      </p:sp>
      <p:sp>
        <p:nvSpPr>
          <p:cNvPr id="156" name="Google Shape;156;g35fefa43234_5_49"/>
          <p:cNvSpPr txBox="1"/>
          <p:nvPr>
            <p:ph idx="1" type="body"/>
          </p:nvPr>
        </p:nvSpPr>
        <p:spPr>
          <a:xfrm>
            <a:off x="364050" y="942900"/>
            <a:ext cx="84717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b="0" lang="en-US"/>
              <a:t>Up to this point, the best speedup was still from the unrolled version of BaseTCSC using 12 accumulators.</a:t>
            </a:r>
            <a:br>
              <a:rPr b="0" lang="en-US"/>
            </a:br>
            <a:r>
              <a:rPr b="0" lang="en-US"/>
              <a:t>To get the last speedup we tried </a:t>
            </a:r>
            <a:r>
              <a:rPr b="0" lang="en-US"/>
              <a:t>something</a:t>
            </a:r>
            <a:r>
              <a:rPr b="0" lang="en-US"/>
              <a:t> that could increase ILP even more: unrolling on M, processing multiple rows on Y at a time.</a:t>
            </a:r>
            <a:endParaRPr b="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5fa3d5d6b9_0_41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3" name="Google Shape;33;g35fa3d5d6b9_0_41"/>
          <p:cNvSpPr txBox="1"/>
          <p:nvPr>
            <p:ph idx="1" type="body"/>
          </p:nvPr>
        </p:nvSpPr>
        <p:spPr>
          <a:xfrm>
            <a:off x="375773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Sparse Ternary GEMM is especially relevant with recent trends of quantized neural networks, especially in LLMs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We consider matrix multiplication, specialized for a fixed W matrix of ternary values with varying sparsities: {1/2, 1/4, 1/8, 1/16}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GeMM is </a:t>
            </a:r>
            <a:r>
              <a:rPr lang="en-US"/>
              <a:t>typically</a:t>
            </a:r>
            <a:r>
              <a:rPr lang="en-US"/>
              <a:t> implemented with a triple for loop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We optimize for Apple Silicon processors (ARM)</a:t>
            </a:r>
            <a:endParaRPr/>
          </a:p>
        </p:txBody>
      </p:sp>
      <p:pic>
        <p:nvPicPr>
          <p:cNvPr id="34" name="Google Shape;34;g35fa3d5d6b9_0_41" title="gemm_animation.gif"/>
          <p:cNvPicPr preferRelativeResize="0"/>
          <p:nvPr/>
        </p:nvPicPr>
        <p:blipFill rotWithShape="1">
          <a:blip r:embed="rId3">
            <a:alphaModFix/>
          </a:blip>
          <a:srcRect b="28528" l="14162" r="11059" t="27040"/>
          <a:stretch/>
        </p:blipFill>
        <p:spPr>
          <a:xfrm>
            <a:off x="1336938" y="4486264"/>
            <a:ext cx="6470124" cy="224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35fa3d5d6b9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450" y="2881579"/>
            <a:ext cx="4815526" cy="6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5fa3d5d6b9_0_14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Implementation</a:t>
            </a:r>
            <a:endParaRPr/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/>
              <a:t>(BaseTCSC)</a:t>
            </a:r>
            <a:endParaRPr b="0" sz="2200"/>
          </a:p>
        </p:txBody>
      </p:sp>
      <p:pic>
        <p:nvPicPr>
          <p:cNvPr id="41" name="Google Shape;41;g35fa3d5d6b9_0_14" title="base_structure.png"/>
          <p:cNvPicPr preferRelativeResize="0"/>
          <p:nvPr/>
        </p:nvPicPr>
        <p:blipFill rotWithShape="1">
          <a:blip r:embed="rId3">
            <a:alphaModFix/>
          </a:blip>
          <a:srcRect b="28505" l="50482" r="0" t="5448"/>
          <a:stretch/>
        </p:blipFill>
        <p:spPr>
          <a:xfrm>
            <a:off x="3983425" y="3750501"/>
            <a:ext cx="4786626" cy="202541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5fa3d5d6b9_0_14"/>
          <p:cNvSpPr txBox="1"/>
          <p:nvPr>
            <p:ph idx="1" type="body"/>
          </p:nvPr>
        </p:nvSpPr>
        <p:spPr>
          <a:xfrm>
            <a:off x="364050" y="1386875"/>
            <a:ext cx="36195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Data Structure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</a:pPr>
            <a:r>
              <a:rPr lang="en-US"/>
              <a:t>Store W by saving the row-indices of non-zero elements, column by column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</a:pPr>
            <a:r>
              <a:rPr lang="en-US"/>
              <a:t>Separate arrays for +1 and -1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Computation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 mults needed, only adds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Triple loop: external loop on rows of X and Y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 each element of Y, add or subtract corresponding elements of X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 corresponding element of b, apply PReLU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g35fa3d5d6b9_0_14" title="gemm_animation.gif"/>
          <p:cNvPicPr preferRelativeResize="0"/>
          <p:nvPr/>
        </p:nvPicPr>
        <p:blipFill rotWithShape="1">
          <a:blip r:embed="rId4">
            <a:alphaModFix/>
          </a:blip>
          <a:srcRect b="29607" l="15280" r="38315" t="27841"/>
          <a:stretch/>
        </p:blipFill>
        <p:spPr>
          <a:xfrm>
            <a:off x="4167250" y="1386875"/>
            <a:ext cx="4418976" cy="23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a3d5d6b9_0_62"/>
          <p:cNvSpPr txBox="1"/>
          <p:nvPr>
            <p:ph type="title"/>
          </p:nvPr>
        </p:nvSpPr>
        <p:spPr>
          <a:xfrm>
            <a:off x="375775" y="381000"/>
            <a:ext cx="88923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Implementation</a:t>
            </a:r>
            <a:endParaRPr/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200"/>
              <a:t>(BaseTCSC, no PReLU) </a:t>
            </a:r>
            <a:endParaRPr b="0" sz="2200"/>
          </a:p>
        </p:txBody>
      </p:sp>
      <p:sp>
        <p:nvSpPr>
          <p:cNvPr id="49" name="Google Shape;49;g35fa3d5d6b9_0_62"/>
          <p:cNvSpPr txBox="1"/>
          <p:nvPr>
            <p:ph idx="1" type="body"/>
          </p:nvPr>
        </p:nvSpPr>
        <p:spPr>
          <a:xfrm>
            <a:off x="375775" y="1514475"/>
            <a:ext cx="79176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</a:pPr>
            <a:r>
              <a:rPr lang="en-US"/>
              <a:t>Cost Analysis as a function of M, K, N, sparsity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</a:pPr>
            <a:r>
              <a:rPr lang="en-US"/>
              <a:t>Complexity</a:t>
            </a:r>
            <a:endParaRPr/>
          </a:p>
        </p:txBody>
      </p:sp>
      <p:pic>
        <p:nvPicPr>
          <p:cNvPr id="50" name="Google Shape;50;g35fa3d5d6b9_0_62"/>
          <p:cNvPicPr preferRelativeResize="0"/>
          <p:nvPr/>
        </p:nvPicPr>
        <p:blipFill rotWithShape="1">
          <a:blip r:embed="rId3">
            <a:alphaModFix/>
          </a:blip>
          <a:srcRect b="0" l="0" r="26916" t="0"/>
          <a:stretch/>
        </p:blipFill>
        <p:spPr>
          <a:xfrm>
            <a:off x="840700" y="2127600"/>
            <a:ext cx="5941100" cy="17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35fa3d5d6b9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699" y="4688899"/>
            <a:ext cx="3082225" cy="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a3d5d6b9_0_27"/>
          <p:cNvSpPr txBox="1"/>
          <p:nvPr>
            <p:ph type="title"/>
          </p:nvPr>
        </p:nvSpPr>
        <p:spPr>
          <a:xfrm>
            <a:off x="364050" y="381000"/>
            <a:ext cx="84060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Performance</a:t>
            </a:r>
            <a:endParaRPr/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Varying </a:t>
            </a:r>
            <a:r>
              <a:rPr b="0" lang="en-US" sz="2000"/>
              <a:t>S</a:t>
            </a:r>
            <a:r>
              <a:rPr b="0" lang="en-US" sz="2000"/>
              <a:t>parsity</a:t>
            </a:r>
            <a:r>
              <a:rPr b="0" lang="en-US" sz="2000"/>
              <a:t>, Apple M2</a:t>
            </a:r>
            <a:endParaRPr b="0" i="1" sz="1400"/>
          </a:p>
        </p:txBody>
      </p:sp>
      <p:sp>
        <p:nvSpPr>
          <p:cNvPr id="57" name="Google Shape;57;g35fa3d5d6b9_0_27"/>
          <p:cNvSpPr txBox="1"/>
          <p:nvPr/>
        </p:nvSpPr>
        <p:spPr>
          <a:xfrm>
            <a:off x="6668775" y="4006625"/>
            <a:ext cx="22761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Maximum p</a:t>
            </a:r>
            <a:r>
              <a:rPr b="1" lang="en-US"/>
              <a:t>ercentage</a:t>
            </a:r>
            <a:r>
              <a:rPr b="1" lang="en-US"/>
              <a:t> of peak performance: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Sparsity 1/16: 15.02%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Sparsity 1/8: 15.12%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Sparsity 1/4: 13.05%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Sparsity 1/2: 11.03%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g35fa3d5d6b9_0_27" title="performance_plot_sparsity_on_base.png"/>
          <p:cNvPicPr preferRelativeResize="0"/>
          <p:nvPr/>
        </p:nvPicPr>
        <p:blipFill rotWithShape="1">
          <a:blip r:embed="rId3">
            <a:alphaModFix/>
          </a:blip>
          <a:srcRect b="39596" l="75108" r="0" t="40658"/>
          <a:stretch/>
        </p:blipFill>
        <p:spPr>
          <a:xfrm>
            <a:off x="6668784" y="1994312"/>
            <a:ext cx="2276101" cy="9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5fa3d5d6b9_0_27"/>
          <p:cNvSpPr txBox="1"/>
          <p:nvPr/>
        </p:nvSpPr>
        <p:spPr>
          <a:xfrm>
            <a:off x="0" y="6192626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Clang 17.0.0 -O3 -fno-vectorize -fno-slp-vectorize -fstrict-aliasing</a:t>
            </a:r>
            <a:endParaRPr sz="1200"/>
          </a:p>
        </p:txBody>
      </p:sp>
      <p:sp>
        <p:nvSpPr>
          <p:cNvPr id="60" name="Google Shape;60;g35fa3d5d6b9_0_27"/>
          <p:cNvSpPr txBox="1"/>
          <p:nvPr/>
        </p:nvSpPr>
        <p:spPr>
          <a:xfrm>
            <a:off x="5834075" y="357200"/>
            <a:ext cx="2673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g35fa3d5d6b9_0_27"/>
          <p:cNvPicPr preferRelativeResize="0"/>
          <p:nvPr/>
        </p:nvPicPr>
        <p:blipFill rotWithShape="1">
          <a:blip r:embed="rId4">
            <a:alphaModFix/>
          </a:blip>
          <a:srcRect b="0" l="0" r="24670" t="0"/>
          <a:stretch/>
        </p:blipFill>
        <p:spPr>
          <a:xfrm>
            <a:off x="207800" y="1456200"/>
            <a:ext cx="6460974" cy="473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a3d5d6b9_0_56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Analysis</a:t>
            </a:r>
            <a:endParaRPr/>
          </a:p>
        </p:txBody>
      </p:sp>
      <p:sp>
        <p:nvSpPr>
          <p:cNvPr id="67" name="Google Shape;67;g35fa3d5d6b9_0_56"/>
          <p:cNvSpPr txBox="1"/>
          <p:nvPr>
            <p:ph idx="1" type="body"/>
          </p:nvPr>
        </p:nvSpPr>
        <p:spPr>
          <a:xfrm>
            <a:off x="364050" y="942900"/>
            <a:ext cx="84060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Locality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</a:pPr>
            <a:r>
              <a:rPr lang="en-US"/>
              <a:t>Both X and Y accessed one row at a time, then the row is discarded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Y is accessed element by element row-major, perfect </a:t>
            </a:r>
            <a:r>
              <a:rPr lang="en-US"/>
              <a:t>spatial</a:t>
            </a:r>
            <a:r>
              <a:rPr lang="en-US"/>
              <a:t> and temporal locality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Access on X depends on W, in general it's random within </a:t>
            </a:r>
            <a:r>
              <a:rPr lang="en-US"/>
              <a:t>one</a:t>
            </a:r>
            <a:r>
              <a:rPr lang="en-US"/>
              <a:t> row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Blocking: optimise access pattern on X by accessing only one blocked row at a time. On the other hand, this makes access every element of Y B times (tradeoff between perfect locality on X or perfect locality of Y)</a:t>
            </a:r>
            <a:endParaRPr/>
          </a:p>
        </p:txBody>
      </p:sp>
      <p:pic>
        <p:nvPicPr>
          <p:cNvPr id="68" name="Google Shape;68;g35fa3d5d6b9_0_56" title="blocked_tcsc.png"/>
          <p:cNvPicPr preferRelativeResize="0"/>
          <p:nvPr/>
        </p:nvPicPr>
        <p:blipFill rotWithShape="1">
          <a:blip r:embed="rId3">
            <a:alphaModFix/>
          </a:blip>
          <a:srcRect b="22720" l="0" r="0" t="0"/>
          <a:stretch/>
        </p:blipFill>
        <p:spPr>
          <a:xfrm>
            <a:off x="364050" y="4107778"/>
            <a:ext cx="8775000" cy="2193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35fa3d5d6b9_0_56"/>
          <p:cNvCxnSpPr/>
          <p:nvPr/>
        </p:nvCxnSpPr>
        <p:spPr>
          <a:xfrm rot="10800000">
            <a:off x="728530" y="4091100"/>
            <a:ext cx="255300" cy="106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" name="Google Shape;70;g35fa3d5d6b9_0_56"/>
          <p:cNvSpPr txBox="1"/>
          <p:nvPr/>
        </p:nvSpPr>
        <p:spPr>
          <a:xfrm>
            <a:off x="93880" y="3740100"/>
            <a:ext cx="138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g35fa3d5d6b9_0_56"/>
          <p:cNvCxnSpPr/>
          <p:nvPr/>
        </p:nvCxnSpPr>
        <p:spPr>
          <a:xfrm flipH="1" rot="10800000">
            <a:off x="5335350" y="5859025"/>
            <a:ext cx="2679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g35fa3d5d6b9_0_56"/>
          <p:cNvCxnSpPr/>
          <p:nvPr/>
        </p:nvCxnSpPr>
        <p:spPr>
          <a:xfrm flipH="1" rot="10800000">
            <a:off x="5347525" y="5079450"/>
            <a:ext cx="706500" cy="14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g35fa3d5d6b9_0_56"/>
          <p:cNvSpPr txBox="1"/>
          <p:nvPr/>
        </p:nvSpPr>
        <p:spPr>
          <a:xfrm>
            <a:off x="3282425" y="6370675"/>
            <a:ext cx="503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indices &lt; block size on one size, &gt;= on the other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e8e5a1df_4_7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Interleaving</a:t>
            </a:r>
            <a:endParaRPr/>
          </a:p>
        </p:txBody>
      </p:sp>
      <p:sp>
        <p:nvSpPr>
          <p:cNvPr id="79" name="Google Shape;79;g35fe8e5a1df_4_7"/>
          <p:cNvSpPr txBox="1"/>
          <p:nvPr>
            <p:ph idx="1" type="body"/>
          </p:nvPr>
        </p:nvSpPr>
        <p:spPr>
          <a:xfrm>
            <a:off x="364050" y="942900"/>
            <a:ext cx="82332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Inefficiency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The access pattern on X is inefficient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P</a:t>
            </a:r>
            <a:r>
              <a:rPr b="0" lang="en-US"/>
              <a:t>rocessing each row requires reading the entire column of positive entries, </a:t>
            </a:r>
            <a:r>
              <a:rPr lang="en-US"/>
              <a:t>then repeating for </a:t>
            </a:r>
            <a:r>
              <a:rPr b="0" lang="en-US"/>
              <a:t>negatives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Optimization</a:t>
            </a:r>
            <a:endParaRPr b="0"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b="0" lang="en-US"/>
              <a:t>Interlea</a:t>
            </a:r>
            <a:r>
              <a:rPr lang="en-US"/>
              <a:t>ve</a:t>
            </a:r>
            <a:r>
              <a:rPr b="0" lang="en-US"/>
              <a:t> positive and negative entries in groups to improve memory access 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Effect</a:t>
            </a:r>
            <a:endParaRPr b="0"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b="0" lang="en-US"/>
              <a:t>Improved overall spatial locality </a:t>
            </a:r>
            <a:r>
              <a:rPr lang="en-US"/>
              <a:t>by </a:t>
            </a:r>
            <a:r>
              <a:rPr b="0" lang="en-US"/>
              <a:t>reduc</a:t>
            </a:r>
            <a:r>
              <a:rPr lang="en-US"/>
              <a:t>ing</a:t>
            </a:r>
            <a:r>
              <a:rPr b="0" lang="en-US"/>
              <a:t> redundant memory accesses</a:t>
            </a:r>
            <a:endParaRPr b="0"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Increased performance for smaller test cases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bcd0a7a0_0_2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Interleaved TCSC vs Simultaneous </a:t>
            </a:r>
            <a:r>
              <a:rPr lang="en-US"/>
              <a:t>TCSC</a:t>
            </a:r>
            <a:endParaRPr/>
          </a:p>
        </p:txBody>
      </p:sp>
      <p:sp>
        <p:nvSpPr>
          <p:cNvPr id="85" name="Google Shape;85;g360bcd0a7a0_0_2"/>
          <p:cNvSpPr txBox="1"/>
          <p:nvPr>
            <p:ph idx="1" type="body"/>
          </p:nvPr>
        </p:nvSpPr>
        <p:spPr>
          <a:xfrm>
            <a:off x="364050" y="942900"/>
            <a:ext cx="82332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Interleaved TCSC (a new format)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S</a:t>
            </a:r>
            <a:r>
              <a:rPr lang="en-US"/>
              <a:t>tore all indices in a flattened vector with pointers to column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Store group indices first then remaining positive and negative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360bcd0a7a0_0_2" title="Screenshot 2025-06-03 at 8.54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25" y="2353905"/>
            <a:ext cx="6907426" cy="2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60bcd0a7a0_0_2"/>
          <p:cNvSpPr txBox="1"/>
          <p:nvPr/>
        </p:nvSpPr>
        <p:spPr>
          <a:xfrm>
            <a:off x="288650" y="4790650"/>
            <a:ext cx="7389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A81C5B"/>
              </a:buClr>
              <a:buSzPts val="1200"/>
              <a:buFont typeface="Noto Sans Symbols"/>
              <a:buChar char="⬛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 TCSC (a new function using the BaseTCSC format)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Interleave inside the multiplication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for smaller column and clean up remaining elements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ed3d735b_1_0"/>
          <p:cNvSpPr txBox="1"/>
          <p:nvPr>
            <p:ph type="title"/>
          </p:nvPr>
        </p:nvSpPr>
        <p:spPr>
          <a:xfrm>
            <a:off x="364050" y="333300"/>
            <a:ext cx="84060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Performance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Sparsity 1/2, Apple M2</a:t>
            </a:r>
            <a:endParaRPr b="0" sz="2000"/>
          </a:p>
        </p:txBody>
      </p:sp>
      <p:sp>
        <p:nvSpPr>
          <p:cNvPr id="93" name="Google Shape;93;g35fed3d735b_1_0"/>
          <p:cNvSpPr txBox="1"/>
          <p:nvPr/>
        </p:nvSpPr>
        <p:spPr>
          <a:xfrm>
            <a:off x="-4950" y="56277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17.0.0 -O3 -fno-vectorize -fno-slp-vectorize -fstrict-aliasing</a:t>
            </a:r>
            <a:endParaRPr sz="1200"/>
          </a:p>
        </p:txBody>
      </p:sp>
      <p:pic>
        <p:nvPicPr>
          <p:cNvPr id="94" name="Google Shape;94;g35fed3d735b_1_0"/>
          <p:cNvPicPr preferRelativeResize="0"/>
          <p:nvPr/>
        </p:nvPicPr>
        <p:blipFill rotWithShape="1">
          <a:blip r:embed="rId3">
            <a:alphaModFix/>
          </a:blip>
          <a:srcRect b="0" l="0" r="37304" t="0"/>
          <a:stretch/>
        </p:blipFill>
        <p:spPr>
          <a:xfrm>
            <a:off x="139700" y="1537992"/>
            <a:ext cx="4212767" cy="377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5fed3d735b_1_0"/>
          <p:cNvPicPr preferRelativeResize="0"/>
          <p:nvPr/>
        </p:nvPicPr>
        <p:blipFill rotWithShape="1">
          <a:blip r:embed="rId4">
            <a:alphaModFix/>
          </a:blip>
          <a:srcRect b="0" l="0" r="37067" t="0"/>
          <a:stretch/>
        </p:blipFill>
        <p:spPr>
          <a:xfrm>
            <a:off x="4736454" y="1502476"/>
            <a:ext cx="4212767" cy="38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5fed3d735b_1_0"/>
          <p:cNvPicPr preferRelativeResize="0"/>
          <p:nvPr/>
        </p:nvPicPr>
        <p:blipFill rotWithShape="1">
          <a:blip r:embed="rId3">
            <a:alphaModFix/>
          </a:blip>
          <a:srcRect b="40767" l="62433" r="89" t="39990"/>
          <a:stretch/>
        </p:blipFill>
        <p:spPr>
          <a:xfrm>
            <a:off x="2488765" y="4206581"/>
            <a:ext cx="1904927" cy="54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5fed3d735b_1_0"/>
          <p:cNvPicPr preferRelativeResize="0"/>
          <p:nvPr/>
        </p:nvPicPr>
        <p:blipFill rotWithShape="1">
          <a:blip r:embed="rId4">
            <a:alphaModFix/>
          </a:blip>
          <a:srcRect b="39756" l="62116" r="0" t="40451"/>
          <a:stretch/>
        </p:blipFill>
        <p:spPr>
          <a:xfrm>
            <a:off x="7144906" y="4054773"/>
            <a:ext cx="1830646" cy="54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2009-01-12T00:38:48Z</dcterms:created>
  <dc:creator>Markus Pueschel</dc:creator>
</cp:coreProperties>
</file>