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y="6858000" cx="9144000"/>
  <p:notesSz cx="7302500" cy="9586900"/>
  <p:embeddedFontLst>
    <p:embeddedFont>
      <p:font typeface="Arial Narrow"/>
      <p:regular r:id="rId24"/>
      <p:bold r:id="rId25"/>
      <p:italic r:id="rId26"/>
      <p:boldItalic r:id="rId27"/>
    </p:embeddedFont>
    <p:embeddedFont>
      <p:font typeface="Open Sans"/>
      <p:regular r:id="rId28"/>
      <p:bold r:id="rId29"/>
      <p:italic r:id="rId30"/>
      <p:boldItalic r:id="rId3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32" roundtripDataSignature="AMtx7mgRunsv+HZxNEBmJeWlO2sUO1qwz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font" Target="fonts/ArialNarrow-regular.fntdata"/><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ArialNarrow-italic.fntdata"/><Relationship Id="rId25" Type="http://schemas.openxmlformats.org/officeDocument/2006/relationships/font" Target="fonts/ArialNarrow-bold.fntdata"/><Relationship Id="rId28" Type="http://schemas.openxmlformats.org/officeDocument/2006/relationships/font" Target="fonts/OpenSans-regular.fntdata"/><Relationship Id="rId27" Type="http://schemas.openxmlformats.org/officeDocument/2006/relationships/font" Target="fonts/ArialNarrow-boldItalic.fntdata"/><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penSans-bold.fntdata"/><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font" Target="fonts/OpenSans-boldItalic.fntdata"/><Relationship Id="rId30" Type="http://schemas.openxmlformats.org/officeDocument/2006/relationships/font" Target="fonts/OpenSans-italic.fntdata"/><Relationship Id="rId11" Type="http://schemas.openxmlformats.org/officeDocument/2006/relationships/slide" Target="slides/slide6.xml"/><Relationship Id="rId10" Type="http://schemas.openxmlformats.org/officeDocument/2006/relationships/slide" Target="slides/slide5.xml"/><Relationship Id="rId32" Type="http://customschemas.google.com/relationships/presentationmetadata" Target="metadata"/><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200400" cy="457200"/>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4" name="Google Shape;4;n"/>
          <p:cNvSpPr txBox="1"/>
          <p:nvPr>
            <p:ph idx="10" type="dt"/>
          </p:nvPr>
        </p:nvSpPr>
        <p:spPr>
          <a:xfrm>
            <a:off x="4114800" y="0"/>
            <a:ext cx="3200400" cy="457200"/>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5" name="Google Shape;5;n"/>
          <p:cNvSpPr/>
          <p:nvPr>
            <p:ph idx="3"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6" name="Google Shape;6;n"/>
          <p:cNvSpPr txBox="1"/>
          <p:nvPr>
            <p:ph idx="1" type="body"/>
          </p:nvPr>
        </p:nvSpPr>
        <p:spPr>
          <a:xfrm>
            <a:off x="990600" y="4572000"/>
            <a:ext cx="5334000" cy="426720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indent="-228600" lvl="1" marL="9144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2pPr>
            <a:lvl3pPr indent="-228600" lvl="2" marL="13716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3pPr>
            <a:lvl4pPr indent="-228600" lvl="3" marL="18288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4pPr>
            <a:lvl5pPr indent="-228600" lvl="4" marL="2286000" marR="0" rtl="0" algn="l">
              <a:spcBef>
                <a:spcPts val="36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9144000"/>
            <a:ext cx="3200400" cy="457200"/>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Times New Roman"/>
                <a:ea typeface="Times New Roman"/>
                <a:cs typeface="Times New Roman"/>
                <a:sym typeface="Times New Roman"/>
              </a:defRPr>
            </a:lvl1pPr>
            <a:lvl2pPr lvl="1"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2400" u="none" cap="none" strike="noStrike">
                <a:solidFill>
                  <a:schemeClr val="dk1"/>
                </a:solidFill>
                <a:latin typeface="Arial Narrow"/>
                <a:ea typeface="Arial Narrow"/>
                <a:cs typeface="Arial Narrow"/>
                <a:sym typeface="Arial Narrow"/>
              </a:defRPr>
            </a:lvl9pPr>
          </a:lstStyle>
          <a:p/>
        </p:txBody>
      </p:sp>
      <p:sp>
        <p:nvSpPr>
          <p:cNvPr id="8" name="Google Shape;8;n"/>
          <p:cNvSpPr txBox="1"/>
          <p:nvPr>
            <p:ph idx="12" type="sldNum"/>
          </p:nvPr>
        </p:nvSpPr>
        <p:spPr>
          <a:xfrm>
            <a:off x="4114800" y="9144000"/>
            <a:ext cx="3200400" cy="457200"/>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Times New Roman"/>
                <a:ea typeface="Times New Roman"/>
                <a:cs typeface="Times New Roman"/>
                <a:sym typeface="Times New Roman"/>
              </a:rPr>
              <a:t>‹#›</a:t>
            </a:fld>
            <a:endParaRPr b="0" i="0" sz="1200" u="none" cap="none" strike="noStrike">
              <a:solidFill>
                <a:schemeClr val="dk1"/>
              </a:solidFill>
              <a:latin typeface="Times New Roman"/>
              <a:ea typeface="Times New Roman"/>
              <a:cs typeface="Times New Roman"/>
              <a:sym typeface="Times New Roman"/>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 name="Shape 21"/>
        <p:cNvGrpSpPr/>
        <p:nvPr/>
      </p:nvGrpSpPr>
      <p:grpSpPr>
        <a:xfrm>
          <a:off x="0" y="0"/>
          <a:ext cx="0" cy="0"/>
          <a:chOff x="0" y="0"/>
          <a:chExt cx="0" cy="0"/>
        </a:xfrm>
      </p:grpSpPr>
      <p:sp>
        <p:nvSpPr>
          <p:cNvPr id="22" name="Google Shape;22;p1: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23" name="Google Shape;23;p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35fefa43234_1_6: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Unrolling the inner loops for the base algorithm, increases already by a lot the performance. </a:t>
            </a:r>
            <a:br>
              <a:rPr lang="en-US"/>
            </a:br>
            <a:r>
              <a:rPr lang="en-US"/>
              <a:t>Why does this not happen as much for the other formats?</a:t>
            </a:r>
            <a:endParaRPr/>
          </a:p>
          <a:p>
            <a:pPr indent="-317500" lvl="0" marL="457200" rtl="0" algn="l">
              <a:spcBef>
                <a:spcPts val="360"/>
              </a:spcBef>
              <a:spcAft>
                <a:spcPts val="0"/>
              </a:spcAft>
              <a:buSzPts val="1400"/>
              <a:buChar char="-"/>
            </a:pPr>
            <a:r>
              <a:rPr lang="en-US"/>
              <a:t>BLOCKED: has less iterations for every column, as we have another outer loop on blocks. So the pipeline is shorter and doesn't benefit as much from ILP.</a:t>
            </a:r>
            <a:endParaRPr/>
          </a:p>
          <a:p>
            <a:pPr indent="-317500" lvl="0" marL="457200" rtl="0" algn="l">
              <a:spcBef>
                <a:spcPts val="0"/>
              </a:spcBef>
              <a:spcAft>
                <a:spcPts val="0"/>
              </a:spcAft>
              <a:buSzPts val="1400"/>
              <a:buChar char="-"/>
            </a:pPr>
            <a:r>
              <a:rPr lang="en-US"/>
              <a:t>INTERLEAVED: the cleanup code needed to process the 1s and -1s that are not in the interleaving format creates more branches and pipeline bubbles.</a:t>
            </a:r>
            <a:endParaRPr/>
          </a:p>
          <a:p>
            <a:pPr indent="-317500" lvl="0" marL="457200" rtl="0" algn="l">
              <a:spcBef>
                <a:spcPts val="0"/>
              </a:spcBef>
              <a:spcAft>
                <a:spcPts val="0"/>
              </a:spcAft>
              <a:buSzPts val="1400"/>
              <a:buChar char="-"/>
            </a:pPr>
            <a:r>
              <a:rPr lang="en-US"/>
              <a:t>BASE: the base is nice and symmetric and has longer inner loops, so we benefit more from ILP.</a:t>
            </a:r>
            <a:endParaRPr/>
          </a:p>
        </p:txBody>
      </p:sp>
      <p:sp>
        <p:nvSpPr>
          <p:cNvPr id="100" name="Google Shape;100;g35fefa43234_1_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35fefa43234_5_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35fefa43234_5_8: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09" name="Google Shape;109;g35fefa43234_5_8:notes"/>
          <p:cNvSpPr txBox="1"/>
          <p:nvPr>
            <p:ph idx="12" type="sldNum"/>
          </p:nvPr>
        </p:nvSpPr>
        <p:spPr>
          <a:xfrm>
            <a:off x="4114800" y="9144000"/>
            <a:ext cx="32004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35fefa43234_5_28: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118" name="Google Shape;118;g35fefa43234_5_28: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g35fefa43234_5_15: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
        <p:nvSpPr>
          <p:cNvPr id="126" name="Google Shape;126;g35fefa43234_5_15: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We should mention that the objective was not optimising for this processor, just for our chips. We tried this as a sanity check to see if our optimisations made sense in principle, and it was </a:t>
            </a:r>
            <a:r>
              <a:rPr lang="en-US"/>
              <a:t>only</a:t>
            </a:r>
            <a:r>
              <a:rPr lang="en-US"/>
              <a:t> a limitation of our </a:t>
            </a:r>
            <a:r>
              <a:rPr lang="en-US"/>
              <a:t>processor.</a:t>
            </a:r>
            <a:endParaRPr/>
          </a:p>
        </p:txBody>
      </p:sp>
      <p:sp>
        <p:nvSpPr>
          <p:cNvPr id="127" name="Google Shape;127;g35fefa43234_5_15:notes"/>
          <p:cNvSpPr txBox="1"/>
          <p:nvPr>
            <p:ph idx="12" type="sldNum"/>
          </p:nvPr>
        </p:nvSpPr>
        <p:spPr>
          <a:xfrm>
            <a:off x="4114800" y="9144000"/>
            <a:ext cx="3200400" cy="4572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5fefa43234_2_16: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Unrolling the inner loops for the base algorithm, increases already by a lot the performance. </a:t>
            </a:r>
            <a:br>
              <a:rPr lang="en-US"/>
            </a:br>
            <a:r>
              <a:rPr lang="en-US"/>
              <a:t>Blocked for example, doesn't have as much iterations in the inner loop as the BaseCSC, as we have one external loop more (on blocks)</a:t>
            </a:r>
            <a:endParaRPr/>
          </a:p>
        </p:txBody>
      </p:sp>
      <p:sp>
        <p:nvSpPr>
          <p:cNvPr id="138" name="Google Shape;138;g35fefa43234_2_1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5fefa43234_2_23: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horizontal accumulating the results of each column in a vector regiter and then unpacking - 1 col/iter - 1 element of Y per iter</a:t>
            </a:r>
            <a:endParaRPr/>
          </a:p>
          <a:p>
            <a:pPr indent="0" lvl="0" marL="0" rtl="0" algn="l">
              <a:spcBef>
                <a:spcPts val="360"/>
              </a:spcBef>
              <a:spcAft>
                <a:spcPts val="0"/>
              </a:spcAft>
              <a:buNone/>
            </a:pPr>
            <a:r>
              <a:rPr lang="en-US"/>
              <a:t>vertical summing the results of 4 columns in a vector register - 4 cols/iter - 4 elements of Y per iter</a:t>
            </a:r>
            <a:endParaRPr/>
          </a:p>
        </p:txBody>
      </p:sp>
      <p:sp>
        <p:nvSpPr>
          <p:cNvPr id="144" name="Google Shape;144;g35fefa43234_2_23: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g35fefa43234_5_49: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After trying so many different things without being able to consistently outperform the base sparse format, we decided to stick with it and try some more unrolling (this time on the M, calculating four elements of Y in the inner loop). This gives of course problem with high values of K, as four rous of K don't fit in cache at the same time.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53" name="Google Shape;153;g35fefa43234_5_49: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0c9d6cddb_12_0: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After trying so many different things without being able to consistently outperform the base sparse format, we decided to stick with it and try some more unrolling (this time on the M, calculating four elements of Y in the inner loop). This gives of course problem with high values of K, as four rous of K don't fit in cache at the same time.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62" name="Google Shape;162;g360c9d6cddb_12_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8" name="Shape 168"/>
        <p:cNvGrpSpPr/>
        <p:nvPr/>
      </p:nvGrpSpPr>
      <p:grpSpPr>
        <a:xfrm>
          <a:off x="0" y="0"/>
          <a:ext cx="0" cy="0"/>
          <a:chOff x="0" y="0"/>
          <a:chExt cx="0" cy="0"/>
        </a:xfrm>
      </p:grpSpPr>
      <p:sp>
        <p:nvSpPr>
          <p:cNvPr id="169" name="Google Shape;169;g360c9d6cddb_8_0: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After trying so many different things without being able to consistently outperform the base sparse format, we decided to stick with it and try some more unrolling (this time on the M, calculating four elements of Y in the inner loop). This gives of course problem with high values of K, as four rous of K don't fit in cache at the same time.</a:t>
            </a:r>
            <a:endParaRPr/>
          </a:p>
          <a:p>
            <a:pPr indent="0" lvl="0" marL="0" rtl="0" algn="l">
              <a:spcBef>
                <a:spcPts val="360"/>
              </a:spcBef>
              <a:spcAft>
                <a:spcPts val="0"/>
              </a:spcAft>
              <a:buNone/>
            </a:pPr>
            <a:r>
              <a:t/>
            </a:r>
            <a:endParaRPr/>
          </a:p>
          <a:p>
            <a:pPr indent="0" lvl="0" marL="0" rtl="0" algn="l">
              <a:spcBef>
                <a:spcPts val="360"/>
              </a:spcBef>
              <a:spcAft>
                <a:spcPts val="0"/>
              </a:spcAft>
              <a:buNone/>
            </a:pPr>
            <a:r>
              <a:t/>
            </a:r>
            <a:endParaRPr/>
          </a:p>
        </p:txBody>
      </p:sp>
      <p:sp>
        <p:nvSpPr>
          <p:cNvPr id="170" name="Google Shape;170;g360c9d6cddb_8_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 name="Shape 28"/>
        <p:cNvGrpSpPr/>
        <p:nvPr/>
      </p:nvGrpSpPr>
      <p:grpSpPr>
        <a:xfrm>
          <a:off x="0" y="0"/>
          <a:ext cx="0" cy="0"/>
          <a:chOff x="0" y="0"/>
          <a:chExt cx="0" cy="0"/>
        </a:xfrm>
      </p:grpSpPr>
      <p:sp>
        <p:nvSpPr>
          <p:cNvPr id="29" name="Google Shape;29;g35fa3d5d6b9_0_41: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0" name="Google Shape;30;g35fa3d5d6b9_0_41: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 name="Shape 36"/>
        <p:cNvGrpSpPr/>
        <p:nvPr/>
      </p:nvGrpSpPr>
      <p:grpSpPr>
        <a:xfrm>
          <a:off x="0" y="0"/>
          <a:ext cx="0" cy="0"/>
          <a:chOff x="0" y="0"/>
          <a:chExt cx="0" cy="0"/>
        </a:xfrm>
      </p:grpSpPr>
      <p:sp>
        <p:nvSpPr>
          <p:cNvPr id="37" name="Google Shape;37;g35fa3d5d6b9_0_14: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38" name="Google Shape;38;g35fa3d5d6b9_0_14: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g35fa3d5d6b9_0_62: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46" name="Google Shape;46;g35fa3d5d6b9_0_6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g35fa3d5d6b9_0_27: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54" name="Google Shape;54;g35fa3d5d6b9_0_2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fa3d5d6b9_0_56: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64" name="Google Shape;64;g35fa3d5d6b9_0_56: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fe8e5a1df_4_7: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76" name="Google Shape;76;g35fe8e5a1df_4_7: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60bcd0a7a0_0_2: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t/>
            </a:r>
            <a:endParaRPr/>
          </a:p>
        </p:txBody>
      </p:sp>
      <p:sp>
        <p:nvSpPr>
          <p:cNvPr id="82" name="Google Shape;82;g360bcd0a7a0_0_2: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35fed3d735b_1_0:notes"/>
          <p:cNvSpPr txBox="1"/>
          <p:nvPr>
            <p:ph idx="1" type="body"/>
          </p:nvPr>
        </p:nvSpPr>
        <p:spPr>
          <a:xfrm>
            <a:off x="990600" y="4572000"/>
            <a:ext cx="5334000" cy="4267200"/>
          </a:xfrm>
          <a:prstGeom prst="rect">
            <a:avLst/>
          </a:prstGeom>
        </p:spPr>
        <p:txBody>
          <a:bodyPr anchorCtr="0" anchor="t" bIns="45700" lIns="91425" spcFirstLastPara="1" rIns="91425" wrap="square" tIns="45700">
            <a:noAutofit/>
          </a:bodyPr>
          <a:lstStyle/>
          <a:p>
            <a:pPr indent="0" lvl="0" marL="0" rtl="0" algn="l">
              <a:spcBef>
                <a:spcPts val="360"/>
              </a:spcBef>
              <a:spcAft>
                <a:spcPts val="0"/>
              </a:spcAft>
              <a:buNone/>
            </a:pPr>
            <a:r>
              <a:rPr lang="en-US"/>
              <a:t>Explain that varying K degrades the performance of the non blocked algorithms as the random access on one row of X is bad.</a:t>
            </a:r>
            <a:br>
              <a:rPr lang="en-US"/>
            </a:br>
            <a:r>
              <a:rPr lang="en-US"/>
              <a:t>Blocking, instead, keeps the </a:t>
            </a:r>
            <a:r>
              <a:rPr lang="en-US"/>
              <a:t>performance</a:t>
            </a:r>
            <a:r>
              <a:rPr lang="en-US"/>
              <a:t> consistent even for bigger Ks.</a:t>
            </a:r>
            <a:br>
              <a:rPr lang="en-US"/>
            </a:br>
            <a:r>
              <a:rPr lang="en-US"/>
              <a:t>The red line results and algorithm that merges the two ideas presented before, the great improvement in performance though is also due to an intrinsic unrolling.</a:t>
            </a:r>
            <a:endParaRPr/>
          </a:p>
          <a:p>
            <a:pPr indent="0" lvl="0" marL="0" rtl="0" algn="l">
              <a:spcBef>
                <a:spcPts val="360"/>
              </a:spcBef>
              <a:spcAft>
                <a:spcPts val="0"/>
              </a:spcAft>
              <a:buNone/>
            </a:pPr>
            <a:r>
              <a:t/>
            </a:r>
            <a:endParaRPr/>
          </a:p>
        </p:txBody>
      </p:sp>
      <p:sp>
        <p:nvSpPr>
          <p:cNvPr id="90" name="Google Shape;90;g35fed3d735b_1_0:notes"/>
          <p:cNvSpPr/>
          <p:nvPr>
            <p:ph idx="2" type="sldImg"/>
          </p:nvPr>
        </p:nvSpPr>
        <p:spPr>
          <a:xfrm>
            <a:off x="1219200" y="685800"/>
            <a:ext cx="4876800" cy="36576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showMasterSp="0" type="title">
  <p:cSld name="TITLE">
    <p:spTree>
      <p:nvGrpSpPr>
        <p:cNvPr id="12" name="Shape 12"/>
        <p:cNvGrpSpPr/>
        <p:nvPr/>
      </p:nvGrpSpPr>
      <p:grpSpPr>
        <a:xfrm>
          <a:off x="0" y="0"/>
          <a:ext cx="0" cy="0"/>
          <a:chOff x="0" y="0"/>
          <a:chExt cx="0" cy="0"/>
        </a:xfrm>
      </p:grpSpPr>
      <p:sp>
        <p:nvSpPr>
          <p:cNvPr id="13" name="Google Shape;13;p7"/>
          <p:cNvSpPr txBox="1"/>
          <p:nvPr>
            <p:ph type="ctrTitle"/>
          </p:nvPr>
        </p:nvSpPr>
        <p:spPr>
          <a:xfrm>
            <a:off x="685800" y="1708012"/>
            <a:ext cx="7772400" cy="1470025"/>
          </a:xfrm>
          <a:prstGeom prst="rect">
            <a:avLst/>
          </a:prstGeom>
          <a:noFill/>
          <a:ln>
            <a:noFill/>
          </a:ln>
        </p:spPr>
        <p:txBody>
          <a:bodyPr anchorCtr="0" anchor="t" bIns="45700" lIns="91425" spcFirstLastPara="1" rIns="91425" wrap="square" tIns="91425">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7"/>
          <p:cNvSpPr txBox="1"/>
          <p:nvPr>
            <p:ph idx="1" type="subTitle"/>
          </p:nvPr>
        </p:nvSpPr>
        <p:spPr>
          <a:xfrm>
            <a:off x="685800" y="3886200"/>
            <a:ext cx="7677492" cy="762000"/>
          </a:xfrm>
          <a:prstGeom prst="rect">
            <a:avLst/>
          </a:prstGeom>
          <a:noFill/>
          <a:ln>
            <a:noFill/>
          </a:ln>
        </p:spPr>
        <p:txBody>
          <a:bodyPr anchorCtr="0" anchor="t" bIns="45700" lIns="91425" spcFirstLastPara="1" rIns="91425" wrap="square" tIns="45700">
            <a:noAutofit/>
          </a:bodyPr>
          <a:lstStyle>
            <a:lvl1pPr lvl="0" algn="l">
              <a:spcBef>
                <a:spcPts val="400"/>
              </a:spcBef>
              <a:spcAft>
                <a:spcPts val="0"/>
              </a:spcAft>
              <a:buSzPts val="1200"/>
              <a:buNone/>
              <a:defRPr b="0" sz="2000">
                <a:latin typeface="Calibri"/>
                <a:ea typeface="Calibri"/>
                <a:cs typeface="Calibri"/>
                <a:sym typeface="Calibri"/>
              </a:defRPr>
            </a:lvl1pPr>
            <a:lvl2pPr lvl="1" algn="ctr">
              <a:spcBef>
                <a:spcPts val="360"/>
              </a:spcBef>
              <a:spcAft>
                <a:spcPts val="0"/>
              </a:spcAft>
              <a:buClr>
                <a:schemeClr val="dk1"/>
              </a:buClr>
              <a:buSzPts val="1980"/>
              <a:buNone/>
              <a:defRPr/>
            </a:lvl2pPr>
            <a:lvl3pPr lvl="2" algn="ctr">
              <a:spcBef>
                <a:spcPts val="360"/>
              </a:spcBef>
              <a:spcAft>
                <a:spcPts val="0"/>
              </a:spcAft>
              <a:buClr>
                <a:schemeClr val="dk1"/>
              </a:buClr>
              <a:buSzPts val="1440"/>
              <a:buNone/>
              <a:defRPr/>
            </a:lvl3pPr>
            <a:lvl4pPr lvl="3" algn="ctr">
              <a:spcBef>
                <a:spcPts val="400"/>
              </a:spcBef>
              <a:spcAft>
                <a:spcPts val="0"/>
              </a:spcAft>
              <a:buClr>
                <a:schemeClr val="dk1"/>
              </a:buClr>
              <a:buSzPts val="2000"/>
              <a:buFont typeface="Calibri"/>
              <a:buNone/>
              <a:defRPr/>
            </a:lvl4pPr>
            <a:lvl5pPr lvl="4" algn="ctr">
              <a:spcBef>
                <a:spcPts val="400"/>
              </a:spcBef>
              <a:spcAft>
                <a:spcPts val="0"/>
              </a:spcAft>
              <a:buClr>
                <a:schemeClr val="dk1"/>
              </a:buClr>
              <a:buSzPts val="2000"/>
              <a:buFont typeface="Calibri"/>
              <a:buNone/>
              <a:defRPr/>
            </a:lvl5pPr>
            <a:lvl6pPr lvl="5" algn="ctr">
              <a:spcBef>
                <a:spcPts val="400"/>
              </a:spcBef>
              <a:spcAft>
                <a:spcPts val="0"/>
              </a:spcAft>
              <a:buClr>
                <a:schemeClr val="dk1"/>
              </a:buClr>
              <a:buSzPts val="2000"/>
              <a:buFont typeface="Arial"/>
              <a:buNone/>
              <a:defRPr/>
            </a:lvl6pPr>
            <a:lvl7pPr lvl="6" algn="ctr">
              <a:spcBef>
                <a:spcPts val="400"/>
              </a:spcBef>
              <a:spcAft>
                <a:spcPts val="0"/>
              </a:spcAft>
              <a:buClr>
                <a:schemeClr val="dk1"/>
              </a:buClr>
              <a:buSzPts val="2000"/>
              <a:buFont typeface="Arial"/>
              <a:buNone/>
              <a:defRPr/>
            </a:lvl7pPr>
            <a:lvl8pPr lvl="7" algn="ctr">
              <a:spcBef>
                <a:spcPts val="400"/>
              </a:spcBef>
              <a:spcAft>
                <a:spcPts val="0"/>
              </a:spcAft>
              <a:buClr>
                <a:schemeClr val="dk1"/>
              </a:buClr>
              <a:buSzPts val="2000"/>
              <a:buFont typeface="Arial"/>
              <a:buNone/>
              <a:defRPr/>
            </a:lvl8pPr>
            <a:lvl9pPr lvl="8" algn="ctr">
              <a:spcBef>
                <a:spcPts val="400"/>
              </a:spcBef>
              <a:spcAft>
                <a:spcPts val="0"/>
              </a:spcAft>
              <a:buClr>
                <a:schemeClr val="dk1"/>
              </a:buClr>
              <a:buSzPts val="2000"/>
              <a:buFont typeface="Arial"/>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showMasterSp="0" type="obj">
  <p:cSld name="OBJECT">
    <p:spTree>
      <p:nvGrpSpPr>
        <p:cNvPr id="15" name="Shape 15"/>
        <p:cNvGrpSpPr/>
        <p:nvPr/>
      </p:nvGrpSpPr>
      <p:grpSpPr>
        <a:xfrm>
          <a:off x="0" y="0"/>
          <a:ext cx="0" cy="0"/>
          <a:chOff x="0" y="0"/>
          <a:chExt cx="0" cy="0"/>
        </a:xfrm>
      </p:grpSpPr>
      <p:sp>
        <p:nvSpPr>
          <p:cNvPr id="16" name="Google Shape;16;p8"/>
          <p:cNvSpPr txBox="1"/>
          <p:nvPr>
            <p:ph type="title"/>
          </p:nvPr>
        </p:nvSpPr>
        <p:spPr>
          <a:xfrm>
            <a:off x="364052" y="381000"/>
            <a:ext cx="8405982" cy="762000"/>
          </a:xfrm>
          <a:prstGeom prst="rect">
            <a:avLst/>
          </a:prstGeom>
          <a:noFill/>
          <a:ln>
            <a:noFill/>
          </a:ln>
        </p:spPr>
        <p:txBody>
          <a:bodyPr anchorCtr="0" anchor="t" bIns="45700" lIns="91425" spcFirstLastPara="1" rIns="91425" wrap="square" tIns="91425">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8"/>
          <p:cNvSpPr txBox="1"/>
          <p:nvPr>
            <p:ph idx="1" type="body"/>
          </p:nvPr>
        </p:nvSpPr>
        <p:spPr>
          <a:xfrm>
            <a:off x="375773" y="1362075"/>
            <a:ext cx="7896225" cy="4972050"/>
          </a:xfrm>
          <a:prstGeom prst="rect">
            <a:avLst/>
          </a:prstGeom>
          <a:noFill/>
          <a:ln>
            <a:noFill/>
          </a:ln>
        </p:spPr>
        <p:txBody>
          <a:bodyPr anchorCtr="0" anchor="t" bIns="45700" lIns="91425" spcFirstLastPara="1" rIns="91425" wrap="square" tIns="45700">
            <a:noAutofit/>
          </a:bodyPr>
          <a:lstStyle>
            <a:lvl1pPr indent="-304800" lvl="0" marL="457200" algn="l">
              <a:spcBef>
                <a:spcPts val="1200"/>
              </a:spcBef>
              <a:spcAft>
                <a:spcPts val="0"/>
              </a:spcAft>
              <a:buSzPts val="1200"/>
              <a:buChar char="⬛"/>
              <a:defRPr>
                <a:latin typeface="Calibri"/>
                <a:ea typeface="Calibri"/>
                <a:cs typeface="Calibri"/>
                <a:sym typeface="Calibri"/>
              </a:defRPr>
            </a:lvl1pPr>
            <a:lvl2pPr indent="-354330" lvl="1" marL="914400" algn="l">
              <a:spcBef>
                <a:spcPts val="360"/>
              </a:spcBef>
              <a:spcAft>
                <a:spcPts val="0"/>
              </a:spcAft>
              <a:buClr>
                <a:schemeClr val="dk1"/>
              </a:buClr>
              <a:buSzPts val="1980"/>
              <a:buChar char="▪"/>
              <a:defRPr>
                <a:latin typeface="Calibri"/>
                <a:ea typeface="Calibri"/>
                <a:cs typeface="Calibri"/>
                <a:sym typeface="Calibri"/>
              </a:defRPr>
            </a:lvl2pPr>
            <a:lvl3pPr indent="-320039" lvl="2" marL="1371600" algn="l">
              <a:spcBef>
                <a:spcPts val="600"/>
              </a:spcBef>
              <a:spcAft>
                <a:spcPts val="0"/>
              </a:spcAft>
              <a:buClr>
                <a:schemeClr val="dk1"/>
              </a:buClr>
              <a:buSzPts val="1440"/>
              <a:buChar char="▪"/>
              <a:defRPr>
                <a:latin typeface="Calibri"/>
                <a:ea typeface="Calibri"/>
                <a:cs typeface="Calibri"/>
                <a:sym typeface="Calibri"/>
              </a:defRPr>
            </a:lvl3pPr>
            <a:lvl4pPr indent="-355600" lvl="3" marL="1828800" algn="l">
              <a:spcBef>
                <a:spcPts val="400"/>
              </a:spcBef>
              <a:spcAft>
                <a:spcPts val="0"/>
              </a:spcAft>
              <a:buClr>
                <a:schemeClr val="dk1"/>
              </a:buClr>
              <a:buSzPts val="2000"/>
              <a:buFont typeface="Calibri"/>
              <a:buChar char="–"/>
              <a:defRPr>
                <a:latin typeface="Calibri"/>
                <a:ea typeface="Calibri"/>
                <a:cs typeface="Calibri"/>
                <a:sym typeface="Calibri"/>
              </a:defRPr>
            </a:lvl4pPr>
            <a:lvl5pPr indent="-355600" lvl="4" marL="2286000" algn="l">
              <a:spcBef>
                <a:spcPts val="400"/>
              </a:spcBef>
              <a:spcAft>
                <a:spcPts val="0"/>
              </a:spcAft>
              <a:buClr>
                <a:schemeClr val="dk1"/>
              </a:buClr>
              <a:buSzPts val="2000"/>
              <a:buFont typeface="Calibri"/>
              <a:buChar char="»"/>
              <a:defRPr>
                <a:latin typeface="Calibri"/>
                <a:ea typeface="Calibri"/>
                <a:cs typeface="Calibri"/>
                <a:sym typeface="Calibri"/>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showMasterSp="0" type="titleOnly">
  <p:cSld name="TITLE_ONLY">
    <p:spTree>
      <p:nvGrpSpPr>
        <p:cNvPr id="18" name="Shape 18"/>
        <p:cNvGrpSpPr/>
        <p:nvPr/>
      </p:nvGrpSpPr>
      <p:grpSpPr>
        <a:xfrm>
          <a:off x="0" y="0"/>
          <a:ext cx="0" cy="0"/>
          <a:chOff x="0" y="0"/>
          <a:chExt cx="0" cy="0"/>
        </a:xfrm>
      </p:grpSpPr>
      <p:sp>
        <p:nvSpPr>
          <p:cNvPr id="19" name="Google Shape;19;p9"/>
          <p:cNvSpPr txBox="1"/>
          <p:nvPr>
            <p:ph type="title"/>
          </p:nvPr>
        </p:nvSpPr>
        <p:spPr>
          <a:xfrm>
            <a:off x="357762" y="381000"/>
            <a:ext cx="8329038" cy="762000"/>
          </a:xfrm>
          <a:prstGeom prst="rect">
            <a:avLst/>
          </a:prstGeom>
          <a:noFill/>
          <a:ln>
            <a:noFill/>
          </a:ln>
        </p:spPr>
        <p:txBody>
          <a:bodyPr anchorCtr="0" anchor="t" bIns="45700" lIns="91425" spcFirstLastPara="1" rIns="91425" wrap="square" tIns="91425">
            <a:noAutofit/>
          </a:bodyPr>
          <a:lstStyle>
            <a:lvl1pPr lvl="0" algn="l">
              <a:spcBef>
                <a:spcPts val="0"/>
              </a:spcBef>
              <a:spcAft>
                <a:spcPts val="0"/>
              </a:spcAft>
              <a:buSzPts val="1400"/>
              <a:buNone/>
              <a:defRPr>
                <a:latin typeface="Calibri"/>
                <a:ea typeface="Calibri"/>
                <a:cs typeface="Calibri"/>
                <a:sym typeface="Calibri"/>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Layout">
  <p:cSld name="Custom Layout">
    <p:spTree>
      <p:nvGrpSpPr>
        <p:cNvPr id="20" name="Shape 20"/>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6"/>
          <p:cNvSpPr txBox="1"/>
          <p:nvPr>
            <p:ph type="title"/>
          </p:nvPr>
        </p:nvSpPr>
        <p:spPr>
          <a:xfrm>
            <a:off x="388158" y="371182"/>
            <a:ext cx="8388910" cy="762000"/>
          </a:xfrm>
          <a:prstGeom prst="rect">
            <a:avLst/>
          </a:prstGeom>
          <a:noFill/>
          <a:ln>
            <a:noFill/>
          </a:ln>
        </p:spPr>
        <p:txBody>
          <a:bodyPr anchorCtr="0" anchor="t" bIns="45700" lIns="91425" spcFirstLastPara="1" rIns="91425" wrap="square" tIns="91425">
            <a:noAutofit/>
          </a:bodyPr>
          <a:lstStyle>
            <a:lvl1pPr lvl="0" marR="0" rtl="0" algn="l">
              <a:spcBef>
                <a:spcPts val="0"/>
              </a:spcBef>
              <a:spcAft>
                <a:spcPts val="0"/>
              </a:spcAft>
              <a:buSzPts val="1400"/>
              <a:buNone/>
              <a:defRPr b="1" i="0" sz="36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2pPr>
            <a:lvl3pPr lvl="2"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3pPr>
            <a:lvl4pPr lvl="3"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4pPr>
            <a:lvl5pPr lvl="4"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5pPr>
            <a:lvl6pPr lvl="5"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6pPr>
            <a:lvl7pPr lvl="6"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7pPr>
            <a:lvl8pPr lvl="7"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8pPr>
            <a:lvl9pPr lvl="8" marR="0" rtl="0" algn="l">
              <a:spcBef>
                <a:spcPts val="0"/>
              </a:spcBef>
              <a:spcAft>
                <a:spcPts val="0"/>
              </a:spcAft>
              <a:buSzPts val="1400"/>
              <a:buNone/>
              <a:defRPr b="1" i="0" sz="3600" u="none" cap="none" strike="noStrike">
                <a:solidFill>
                  <a:schemeClr val="dk1"/>
                </a:solidFill>
                <a:latin typeface="Arial Narrow"/>
                <a:ea typeface="Arial Narrow"/>
                <a:cs typeface="Arial Narrow"/>
                <a:sym typeface="Arial Narrow"/>
              </a:defRPr>
            </a:lvl9pPr>
          </a:lstStyle>
          <a:p/>
        </p:txBody>
      </p:sp>
      <p:sp>
        <p:nvSpPr>
          <p:cNvPr id="11" name="Google Shape;11;p6"/>
          <p:cNvSpPr txBox="1"/>
          <p:nvPr>
            <p:ph idx="1" type="body"/>
          </p:nvPr>
        </p:nvSpPr>
        <p:spPr>
          <a:xfrm>
            <a:off x="396875" y="1362075"/>
            <a:ext cx="7896225" cy="4972050"/>
          </a:xfrm>
          <a:prstGeom prst="rect">
            <a:avLst/>
          </a:prstGeom>
          <a:noFill/>
          <a:ln>
            <a:noFill/>
          </a:ln>
        </p:spPr>
        <p:txBody>
          <a:bodyPr anchorCtr="0" anchor="t" bIns="45700" lIns="91425" spcFirstLastPara="1" rIns="91425" wrap="square" tIns="45700">
            <a:noAutofit/>
          </a:bodyPr>
          <a:lstStyle>
            <a:lvl1pPr indent="-304800" lvl="0" marL="457200" marR="0" rtl="0" algn="l">
              <a:spcBef>
                <a:spcPts val="400"/>
              </a:spcBef>
              <a:spcAft>
                <a:spcPts val="0"/>
              </a:spcAft>
              <a:buClr>
                <a:srgbClr val="A81C5B"/>
              </a:buClr>
              <a:buSzPts val="1200"/>
              <a:buFont typeface="Noto Sans Symbols"/>
              <a:buChar char="⬛"/>
              <a:defRPr b="1" i="0" sz="2000" u="none" cap="none" strike="noStrike">
                <a:solidFill>
                  <a:schemeClr val="dk1"/>
                </a:solidFill>
                <a:latin typeface="Calibri"/>
                <a:ea typeface="Calibri"/>
                <a:cs typeface="Calibri"/>
                <a:sym typeface="Calibri"/>
              </a:defRPr>
            </a:lvl1pPr>
            <a:lvl2pPr indent="-354330" lvl="1" marL="914400" marR="0" rtl="0" algn="l">
              <a:spcBef>
                <a:spcPts val="360"/>
              </a:spcBef>
              <a:spcAft>
                <a:spcPts val="0"/>
              </a:spcAft>
              <a:buClr>
                <a:schemeClr val="dk1"/>
              </a:buClr>
              <a:buSzPts val="1980"/>
              <a:buFont typeface="Noto Sans Symbols"/>
              <a:buChar char="▪"/>
              <a:defRPr b="0" i="0" sz="1800" u="none" cap="none" strike="noStrike">
                <a:solidFill>
                  <a:schemeClr val="dk1"/>
                </a:solidFill>
                <a:latin typeface="Calibri"/>
                <a:ea typeface="Calibri"/>
                <a:cs typeface="Calibri"/>
                <a:sym typeface="Calibri"/>
              </a:defRPr>
            </a:lvl2pPr>
            <a:lvl3pPr indent="-320039" lvl="2" marL="1371600" marR="0" rtl="0" algn="l">
              <a:spcBef>
                <a:spcPts val="360"/>
              </a:spcBef>
              <a:spcAft>
                <a:spcPts val="0"/>
              </a:spcAft>
              <a:buClr>
                <a:schemeClr val="dk1"/>
              </a:buClr>
              <a:buSzPts val="1440"/>
              <a:buFont typeface="Noto Sans Symbols"/>
              <a:buChar char="▪"/>
              <a:defRPr b="0" i="1" sz="18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Calibri"/>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9.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9.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7.png"/><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12.gif"/><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20.png"/><Relationship Id="rId4" Type="http://schemas.openxmlformats.org/officeDocument/2006/relationships/image" Target="../media/image11.gi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8.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24" name="Shape 24"/>
        <p:cNvGrpSpPr/>
        <p:nvPr/>
      </p:nvGrpSpPr>
      <p:grpSpPr>
        <a:xfrm>
          <a:off x="0" y="0"/>
          <a:ext cx="0" cy="0"/>
          <a:chOff x="0" y="0"/>
          <a:chExt cx="0" cy="0"/>
        </a:xfrm>
      </p:grpSpPr>
      <p:sp>
        <p:nvSpPr>
          <p:cNvPr id="25" name="Google Shape;25;p1"/>
          <p:cNvSpPr txBox="1"/>
          <p:nvPr>
            <p:ph type="ctrTitle"/>
          </p:nvPr>
        </p:nvSpPr>
        <p:spPr>
          <a:xfrm>
            <a:off x="685800" y="1708012"/>
            <a:ext cx="7772400" cy="1470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Optimizing Sparse Ternary GeMM</a:t>
            </a:r>
            <a:br>
              <a:rPr lang="en-US"/>
            </a:br>
            <a:r>
              <a:rPr lang="en-US" sz="2500"/>
              <a:t>Team 10</a:t>
            </a:r>
            <a:endParaRPr sz="2500"/>
          </a:p>
          <a:p>
            <a:pPr indent="0" lvl="0" marL="0" rtl="0" algn="l">
              <a:spcBef>
                <a:spcPts val="0"/>
              </a:spcBef>
              <a:spcAft>
                <a:spcPts val="0"/>
              </a:spcAft>
              <a:buClr>
                <a:schemeClr val="dk1"/>
              </a:buClr>
              <a:buFont typeface="Arial"/>
              <a:buNone/>
            </a:pPr>
            <a:r>
              <a:rPr b="0" lang="en-US" sz="2000"/>
              <a:t>Muhammed Bilal</a:t>
            </a:r>
            <a:endParaRPr b="0" sz="2000"/>
          </a:p>
          <a:p>
            <a:pPr indent="0" lvl="0" marL="0" rtl="0" algn="l">
              <a:spcBef>
                <a:spcPts val="0"/>
              </a:spcBef>
              <a:spcAft>
                <a:spcPts val="0"/>
              </a:spcAft>
              <a:buNone/>
            </a:pPr>
            <a:r>
              <a:rPr b="0" lang="en-US" sz="2000"/>
              <a:t>Baraq Lipshitz</a:t>
            </a:r>
            <a:endParaRPr b="0" sz="2000"/>
          </a:p>
          <a:p>
            <a:pPr indent="0" lvl="0" marL="0" rtl="0" algn="l">
              <a:spcBef>
                <a:spcPts val="0"/>
              </a:spcBef>
              <a:spcAft>
                <a:spcPts val="0"/>
              </a:spcAft>
              <a:buClr>
                <a:schemeClr val="dk1"/>
              </a:buClr>
              <a:buFont typeface="Arial"/>
              <a:buNone/>
            </a:pPr>
            <a:r>
              <a:rPr b="0" lang="en-US" sz="2000"/>
              <a:t>Charalampos Maraziaris</a:t>
            </a:r>
            <a:endParaRPr b="0" sz="2000"/>
          </a:p>
          <a:p>
            <a:pPr indent="0" lvl="0" marL="0" rtl="0" algn="l">
              <a:spcBef>
                <a:spcPts val="0"/>
              </a:spcBef>
              <a:spcAft>
                <a:spcPts val="0"/>
              </a:spcAft>
              <a:buNone/>
            </a:pPr>
            <a:r>
              <a:rPr b="0" lang="en-US" sz="2000"/>
              <a:t>Alessio Melone</a:t>
            </a:r>
            <a:endParaRPr b="0" sz="2000"/>
          </a:p>
          <a:p>
            <a:pPr indent="0" lvl="0" marL="0" rtl="0" algn="l">
              <a:spcBef>
                <a:spcPts val="0"/>
              </a:spcBef>
              <a:spcAft>
                <a:spcPts val="0"/>
              </a:spcAft>
              <a:buNone/>
            </a:pPr>
            <a:r>
              <a:t/>
            </a:r>
            <a:endParaRPr b="0" sz="2000"/>
          </a:p>
        </p:txBody>
      </p:sp>
      <p:pic>
        <p:nvPicPr>
          <p:cNvPr descr="T:\work\ETH corporate design\eth_logo_black.png" id="26" name="Google Shape;26;p1"/>
          <p:cNvPicPr preferRelativeResize="0"/>
          <p:nvPr/>
        </p:nvPicPr>
        <p:blipFill rotWithShape="1">
          <a:blip r:embed="rId3">
            <a:alphaModFix/>
          </a:blip>
          <a:srcRect b="0" l="0" r="0" t="0"/>
          <a:stretch/>
        </p:blipFill>
        <p:spPr>
          <a:xfrm>
            <a:off x="810065" y="5537277"/>
            <a:ext cx="2209800" cy="558723"/>
          </a:xfrm>
          <a:prstGeom prst="rect">
            <a:avLst/>
          </a:prstGeom>
          <a:noFill/>
          <a:ln>
            <a:noFill/>
          </a:ln>
        </p:spPr>
      </p:pic>
      <p:sp>
        <p:nvSpPr>
          <p:cNvPr id="27" name="Google Shape;27;p1"/>
          <p:cNvSpPr txBox="1"/>
          <p:nvPr/>
        </p:nvSpPr>
        <p:spPr>
          <a:xfrm>
            <a:off x="0" y="7112000"/>
            <a:ext cx="7051739" cy="70788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i="0" lang="en-US" sz="2000" u="none" cap="none" strike="noStrike">
                <a:solidFill>
                  <a:schemeClr val="dk1"/>
                </a:solidFill>
                <a:latin typeface="Calibri"/>
                <a:ea typeface="Calibri"/>
                <a:cs typeface="Calibri"/>
                <a:sym typeface="Calibri"/>
              </a:rPr>
              <a:t>TexPoint fonts used in EMF. </a:t>
            </a:r>
            <a:endParaRPr/>
          </a:p>
          <a:p>
            <a:pPr indent="0" lvl="0" marL="0" marR="0" rtl="0" algn="l">
              <a:spcBef>
                <a:spcPts val="0"/>
              </a:spcBef>
              <a:spcAft>
                <a:spcPts val="0"/>
              </a:spcAft>
              <a:buNone/>
            </a:pPr>
            <a:r>
              <a:rPr b="1" lang="en-US" sz="2000">
                <a:solidFill>
                  <a:schemeClr val="dk1"/>
                </a:solidFill>
                <a:latin typeface="Calibri"/>
                <a:ea typeface="Calibri"/>
                <a:cs typeface="Calibri"/>
                <a:sym typeface="Calibri"/>
              </a:rPr>
              <a:t>Read the TexPoint manual before you delete this box.: </a:t>
            </a:r>
            <a:r>
              <a:rPr b="1" lang="en-US" sz="2000">
                <a:solidFill>
                  <a:schemeClr val="dk1"/>
                </a:solidFill>
                <a:latin typeface="Arial"/>
                <a:ea typeface="Arial"/>
                <a:cs typeface="Arial"/>
                <a:sym typeface="Arial"/>
              </a:rPr>
              <a:t>AAAAA</a:t>
            </a:r>
            <a:endParaRPr b="1" sz="2000">
              <a:solidFill>
                <a:schemeClr val="dk1"/>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pic>
        <p:nvPicPr>
          <p:cNvPr id="102" name="Google Shape;102;g35fefa43234_1_6" title="Chart"/>
          <p:cNvPicPr preferRelativeResize="0"/>
          <p:nvPr/>
        </p:nvPicPr>
        <p:blipFill>
          <a:blip r:embed="rId3">
            <a:alphaModFix/>
          </a:blip>
          <a:stretch>
            <a:fillRect/>
          </a:stretch>
        </p:blipFill>
        <p:spPr>
          <a:xfrm>
            <a:off x="952500" y="2889550"/>
            <a:ext cx="7613052" cy="3816050"/>
          </a:xfrm>
          <a:prstGeom prst="rect">
            <a:avLst/>
          </a:prstGeom>
          <a:noFill/>
          <a:ln>
            <a:noFill/>
          </a:ln>
        </p:spPr>
      </p:pic>
      <p:sp>
        <p:nvSpPr>
          <p:cNvPr id="103" name="Google Shape;103;g35fefa43234_1_6"/>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Unrolling</a:t>
            </a:r>
            <a:endParaRPr/>
          </a:p>
        </p:txBody>
      </p:sp>
      <p:sp>
        <p:nvSpPr>
          <p:cNvPr id="104" name="Google Shape;104;g35fefa43234_1_6"/>
          <p:cNvSpPr txBox="1"/>
          <p:nvPr>
            <p:ph idx="1" type="body"/>
          </p:nvPr>
        </p:nvSpPr>
        <p:spPr>
          <a:xfrm>
            <a:off x="364050" y="942900"/>
            <a:ext cx="8233200" cy="21579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Result: </a:t>
            </a:r>
            <a:r>
              <a:rPr b="0" lang="en-US"/>
              <a:t>BaseTCSC </a:t>
            </a:r>
            <a:r>
              <a:rPr b="0" lang="en-US"/>
              <a:t>benefits the most from </a:t>
            </a:r>
            <a:r>
              <a:rPr b="0" lang="en-US"/>
              <a:t>unrolling on Apple Silicon.</a:t>
            </a:r>
            <a:endParaRPr b="0"/>
          </a:p>
          <a:p>
            <a:pPr indent="-342900" lvl="0" marL="342900" rtl="0" algn="l">
              <a:spcBef>
                <a:spcPts val="1200"/>
              </a:spcBef>
              <a:spcAft>
                <a:spcPts val="0"/>
              </a:spcAft>
              <a:buSzPts val="1200"/>
              <a:buChar char="⬛"/>
            </a:pPr>
            <a:r>
              <a:rPr lang="en-US"/>
              <a:t>Hypothesis</a:t>
            </a:r>
            <a:endParaRPr/>
          </a:p>
          <a:p>
            <a:pPr indent="-283844" lvl="1" marL="742950" rtl="0" algn="l">
              <a:spcBef>
                <a:spcPts val="1200"/>
              </a:spcBef>
              <a:spcAft>
                <a:spcPts val="0"/>
              </a:spcAft>
              <a:buSzPts val="1950"/>
              <a:buChar char="▪"/>
            </a:pPr>
            <a:r>
              <a:rPr lang="en-US"/>
              <a:t>Other formats introduce cleanup code and additional loops, which lead to more branches. Branches cause pipeline bubbles, reducing benefits of unrolling. We have a tradeoff between optimising locality and ILP.</a:t>
            </a:r>
            <a:endParaRPr b="0"/>
          </a:p>
        </p:txBody>
      </p:sp>
      <p:sp>
        <p:nvSpPr>
          <p:cNvPr id="105" name="Google Shape;105;g35fefa43234_1_6"/>
          <p:cNvSpPr txBox="1"/>
          <p:nvPr/>
        </p:nvSpPr>
        <p:spPr>
          <a:xfrm>
            <a:off x="1055423" y="3186743"/>
            <a:ext cx="1011300" cy="29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300">
                <a:solidFill>
                  <a:schemeClr val="dk1"/>
                </a:solidFill>
                <a:latin typeface="Open Sans"/>
                <a:ea typeface="Open Sans"/>
                <a:cs typeface="Open Sans"/>
                <a:sym typeface="Open Sans"/>
              </a:rPr>
              <a:t>[Speedup]</a:t>
            </a:r>
            <a:endParaRPr sz="1300">
              <a:solidFill>
                <a:schemeClr val="dk1"/>
              </a:solidFill>
              <a:latin typeface="Open Sans"/>
              <a:ea typeface="Open Sans"/>
              <a:cs typeface="Open Sans"/>
              <a:sym typeface="Open San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g35fefa43234_5_8"/>
          <p:cNvSpPr txBox="1"/>
          <p:nvPr>
            <p:ph type="title"/>
          </p:nvPr>
        </p:nvSpPr>
        <p:spPr>
          <a:xfrm>
            <a:off x="364052" y="381000"/>
            <a:ext cx="8406000" cy="762000"/>
          </a:xfrm>
          <a:prstGeom prst="rect">
            <a:avLst/>
          </a:prstGeom>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Our Architecture</a:t>
            </a:r>
            <a:endParaRPr/>
          </a:p>
        </p:txBody>
      </p:sp>
      <p:sp>
        <p:nvSpPr>
          <p:cNvPr id="112" name="Google Shape;112;g35fefa43234_5_8"/>
          <p:cNvSpPr txBox="1"/>
          <p:nvPr/>
        </p:nvSpPr>
        <p:spPr>
          <a:xfrm>
            <a:off x="0" y="5989900"/>
            <a:ext cx="91440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200">
                <a:solidFill>
                  <a:schemeClr val="dk1"/>
                </a:solidFill>
                <a:latin typeface="Calibri"/>
                <a:ea typeface="Calibri"/>
                <a:cs typeface="Calibri"/>
                <a:sym typeface="Calibri"/>
              </a:rPr>
              <a:t>Compiled with: Apple Clang 17.0.0 -O3 -fno-vectorize -fno-slp-vectorize -fstrict-aliasing</a:t>
            </a:r>
            <a:endParaRPr sz="1200"/>
          </a:p>
        </p:txBody>
      </p:sp>
      <p:sp>
        <p:nvSpPr>
          <p:cNvPr id="113" name="Google Shape;113;g35fefa43234_5_8"/>
          <p:cNvSpPr txBox="1"/>
          <p:nvPr/>
        </p:nvSpPr>
        <p:spPr>
          <a:xfrm>
            <a:off x="6007250" y="4978975"/>
            <a:ext cx="2403000" cy="67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rgbClr val="FF0000"/>
                </a:solidFill>
                <a:latin typeface="Calibri"/>
                <a:ea typeface="Calibri"/>
                <a:cs typeface="Calibri"/>
                <a:sym typeface="Calibri"/>
              </a:rPr>
              <a:t>add max perf percentage.</a:t>
            </a:r>
            <a:endParaRPr sz="2000">
              <a:solidFill>
                <a:srgbClr val="FF0000"/>
              </a:solidFill>
              <a:latin typeface="Calibri"/>
              <a:ea typeface="Calibri"/>
              <a:cs typeface="Calibri"/>
              <a:sym typeface="Calibri"/>
            </a:endParaRPr>
          </a:p>
        </p:txBody>
      </p:sp>
      <p:pic>
        <p:nvPicPr>
          <p:cNvPr id="114" name="Google Shape;114;g35fefa43234_5_8"/>
          <p:cNvPicPr preferRelativeResize="0"/>
          <p:nvPr/>
        </p:nvPicPr>
        <p:blipFill>
          <a:blip r:embed="rId3">
            <a:alphaModFix/>
          </a:blip>
          <a:stretch>
            <a:fillRect/>
          </a:stretch>
        </p:blipFill>
        <p:spPr>
          <a:xfrm>
            <a:off x="422950" y="1279912"/>
            <a:ext cx="8288205" cy="4573076"/>
          </a:xfrm>
          <a:prstGeom prst="rect">
            <a:avLst/>
          </a:prstGeom>
          <a:noFill/>
          <a:ln>
            <a:noFill/>
          </a:ln>
        </p:spPr>
      </p:pic>
      <p:sp>
        <p:nvSpPr>
          <p:cNvPr id="115" name="Google Shape;115;g35fefa43234_5_8"/>
          <p:cNvSpPr txBox="1"/>
          <p:nvPr/>
        </p:nvSpPr>
        <p:spPr>
          <a:xfrm>
            <a:off x="5421075" y="4334300"/>
            <a:ext cx="3789900" cy="1590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solidFill>
                  <a:schemeClr val="dk1"/>
                </a:solidFill>
              </a:rPr>
              <a:t>Maximum percentage of peak performance:</a:t>
            </a:r>
            <a:endParaRPr sz="1000"/>
          </a:p>
          <a:p>
            <a:pPr indent="0" lvl="0" marL="0" rtl="0" algn="l">
              <a:spcBef>
                <a:spcPts val="1000"/>
              </a:spcBef>
              <a:spcAft>
                <a:spcPts val="0"/>
              </a:spcAft>
              <a:buNone/>
            </a:pPr>
            <a:r>
              <a:rPr lang="en-US" sz="1000">
                <a:solidFill>
                  <a:schemeClr val="dk1"/>
                </a:solidFill>
              </a:rPr>
              <a:t>DoubleUnrolledTCSC_K4_M4 (Sparsity 1/2): 58.17%</a:t>
            </a:r>
            <a:endParaRPr sz="1000">
              <a:solidFill>
                <a:schemeClr val="dk1"/>
              </a:solidFill>
            </a:endParaRPr>
          </a:p>
          <a:p>
            <a:pPr indent="0" lvl="0" marL="0" rtl="0" algn="l">
              <a:spcBef>
                <a:spcPts val="0"/>
              </a:spcBef>
              <a:spcAft>
                <a:spcPts val="0"/>
              </a:spcAft>
              <a:buNone/>
            </a:pPr>
            <a:r>
              <a:rPr lang="en-US" sz="1000">
                <a:solidFill>
                  <a:schemeClr val="dk1"/>
                </a:solidFill>
              </a:rPr>
              <a:t>UnrolledTCSC_12 (Sparsity 1/2): 47.41%</a:t>
            </a:r>
            <a:endParaRPr sz="1000">
              <a:solidFill>
                <a:schemeClr val="dk1"/>
              </a:solidFill>
            </a:endParaRPr>
          </a:p>
          <a:p>
            <a:pPr indent="0" lvl="0" marL="0" rtl="0" algn="l">
              <a:spcBef>
                <a:spcPts val="0"/>
              </a:spcBef>
              <a:spcAft>
                <a:spcPts val="0"/>
              </a:spcAft>
              <a:buNone/>
            </a:pPr>
            <a:r>
              <a:rPr lang="en-US" sz="1000">
                <a:solidFill>
                  <a:schemeClr val="dk1"/>
                </a:solidFill>
              </a:rPr>
              <a:t>UnrolledBlockedTCSC_12 (Sparsity 1/2): 45.93%</a:t>
            </a:r>
            <a:endParaRPr sz="1000">
              <a:solidFill>
                <a:schemeClr val="dk1"/>
              </a:solidFill>
            </a:endParaRPr>
          </a:p>
          <a:p>
            <a:pPr indent="0" lvl="0" marL="0" rtl="0" algn="l">
              <a:spcBef>
                <a:spcPts val="0"/>
              </a:spcBef>
              <a:spcAft>
                <a:spcPts val="0"/>
              </a:spcAft>
              <a:buNone/>
            </a:pPr>
            <a:r>
              <a:rPr lang="en-US" sz="1000">
                <a:solidFill>
                  <a:schemeClr val="dk1"/>
                </a:solidFill>
              </a:rPr>
              <a:t>UnrolledInterleavedBlockedTCSC (Sparsity 1/2): 42.92%</a:t>
            </a:r>
            <a:endParaRPr sz="1000">
              <a:solidFill>
                <a:schemeClr val="dk1"/>
              </a:solidFill>
            </a:endParaRPr>
          </a:p>
          <a:p>
            <a:pPr indent="0" lvl="0" marL="0" rtl="0" algn="l">
              <a:spcBef>
                <a:spcPts val="0"/>
              </a:spcBef>
              <a:spcAft>
                <a:spcPts val="0"/>
              </a:spcAft>
              <a:buNone/>
            </a:pPr>
            <a:r>
              <a:rPr lang="en-US" sz="1000">
                <a:solidFill>
                  <a:schemeClr val="dk1"/>
                </a:solidFill>
              </a:rPr>
              <a:t>UnrolledInterleavedTCSC (Sparsity 1/2): 39.10%</a:t>
            </a:r>
            <a:endParaRPr sz="1000">
              <a:solidFill>
                <a:schemeClr val="dk1"/>
              </a:solidFill>
            </a:endParaRPr>
          </a:p>
          <a:p>
            <a:pPr indent="0" lvl="0" marL="0" rtl="0" algn="l">
              <a:spcBef>
                <a:spcPts val="0"/>
              </a:spcBef>
              <a:spcAft>
                <a:spcPts val="0"/>
              </a:spcAft>
              <a:buNone/>
            </a:pPr>
            <a:r>
              <a:rPr lang="en-US" sz="1000"/>
              <a:t>BaseTCSC (Sparsity 1/2): 13.01%</a:t>
            </a:r>
            <a:endParaRPr sz="1000"/>
          </a:p>
          <a:p>
            <a:pPr indent="0" lvl="0" marL="0" rtl="0" algn="l">
              <a:spcBef>
                <a:spcPts val="0"/>
              </a:spcBef>
              <a:spcAft>
                <a:spcPts val="0"/>
              </a:spcAft>
              <a:buNone/>
            </a:pPr>
            <a:r>
              <a:t/>
            </a:r>
            <a:endParaRPr sz="1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5fefa43234_5_28"/>
          <p:cNvSpPr txBox="1"/>
          <p:nvPr>
            <p:ph type="title"/>
          </p:nvPr>
        </p:nvSpPr>
        <p:spPr>
          <a:xfrm>
            <a:off x="364052" y="381000"/>
            <a:ext cx="8406000" cy="762000"/>
          </a:xfrm>
          <a:prstGeom prst="rect">
            <a:avLst/>
          </a:prstGeom>
          <a:noFill/>
          <a:ln>
            <a:noFill/>
          </a:ln>
        </p:spPr>
        <p:txBody>
          <a:bodyPr anchorCtr="0" anchor="t" bIns="45700" lIns="91425" spcFirstLastPara="1" rIns="91425" wrap="square" tIns="91425">
            <a:noAutofit/>
          </a:bodyPr>
          <a:lstStyle/>
          <a:p>
            <a:pPr indent="-119062" lvl="0" marL="119062" rtl="0" algn="l">
              <a:spcBef>
                <a:spcPts val="0"/>
              </a:spcBef>
              <a:spcAft>
                <a:spcPts val="0"/>
              </a:spcAft>
              <a:buNone/>
            </a:pPr>
            <a:r>
              <a:rPr lang="en-US"/>
              <a:t>Ro</a:t>
            </a:r>
            <a:r>
              <a:rPr lang="en-US"/>
              <a:t>ofline Plot</a:t>
            </a:r>
            <a:endParaRPr>
              <a:solidFill>
                <a:srgbClr val="FF0000"/>
              </a:solidFill>
            </a:endParaRPr>
          </a:p>
          <a:p>
            <a:pPr indent="-119062" lvl="0" marL="119062" rtl="0" algn="l">
              <a:spcBef>
                <a:spcPts val="0"/>
              </a:spcBef>
              <a:spcAft>
                <a:spcPts val="0"/>
              </a:spcAft>
              <a:buNone/>
            </a:pPr>
            <a:r>
              <a:rPr b="0" lang="en-US" sz="2000"/>
              <a:t>Sparsity 1/2, Apple M2</a:t>
            </a:r>
            <a:endParaRPr b="0" sz="2000"/>
          </a:p>
        </p:txBody>
      </p:sp>
      <p:pic>
        <p:nvPicPr>
          <p:cNvPr id="121" name="Google Shape;121;g35fefa43234_5_28"/>
          <p:cNvPicPr preferRelativeResize="0"/>
          <p:nvPr/>
        </p:nvPicPr>
        <p:blipFill>
          <a:blip r:embed="rId3">
            <a:alphaModFix/>
          </a:blip>
          <a:stretch>
            <a:fillRect/>
          </a:stretch>
        </p:blipFill>
        <p:spPr>
          <a:xfrm>
            <a:off x="931593" y="1322537"/>
            <a:ext cx="7280814" cy="4852688"/>
          </a:xfrm>
          <a:prstGeom prst="rect">
            <a:avLst/>
          </a:prstGeom>
          <a:noFill/>
          <a:ln>
            <a:noFill/>
          </a:ln>
        </p:spPr>
      </p:pic>
      <p:sp>
        <p:nvSpPr>
          <p:cNvPr id="122" name="Google Shape;122;g35fefa43234_5_28"/>
          <p:cNvSpPr txBox="1"/>
          <p:nvPr/>
        </p:nvSpPr>
        <p:spPr>
          <a:xfrm>
            <a:off x="1680462" y="6342775"/>
            <a:ext cx="57831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t/>
            </a:r>
            <a:endParaRPr sz="1200">
              <a:solidFill>
                <a:schemeClr val="dk1"/>
              </a:solidFill>
            </a:endParaRPr>
          </a:p>
        </p:txBody>
      </p:sp>
      <p:sp>
        <p:nvSpPr>
          <p:cNvPr id="123" name="Google Shape;123;g35fefa43234_5_28"/>
          <p:cNvSpPr txBox="1"/>
          <p:nvPr/>
        </p:nvSpPr>
        <p:spPr>
          <a:xfrm>
            <a:off x="0" y="6290700"/>
            <a:ext cx="91440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200">
                <a:solidFill>
                  <a:schemeClr val="dk1"/>
                </a:solidFill>
                <a:latin typeface="Calibri"/>
                <a:ea typeface="Calibri"/>
                <a:cs typeface="Calibri"/>
                <a:sym typeface="Calibri"/>
              </a:rPr>
              <a:t>Compiled with: Apple Clang 17.0.0 -O3 -fno-vectorize -fno-slp-vectorize -fstrict-aliasing</a:t>
            </a:r>
            <a:endParaRPr sz="1200"/>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g35fefa43234_5_15"/>
          <p:cNvSpPr txBox="1"/>
          <p:nvPr>
            <p:ph type="title"/>
          </p:nvPr>
        </p:nvSpPr>
        <p:spPr>
          <a:xfrm>
            <a:off x="369002" y="260850"/>
            <a:ext cx="8406000" cy="762000"/>
          </a:xfrm>
          <a:prstGeom prst="rect">
            <a:avLst/>
          </a:prstGeom>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x86</a:t>
            </a:r>
            <a:endParaRPr/>
          </a:p>
        </p:txBody>
      </p:sp>
      <p:sp>
        <p:nvSpPr>
          <p:cNvPr id="130" name="Google Shape;130;g35fefa43234_5_15"/>
          <p:cNvSpPr/>
          <p:nvPr/>
        </p:nvSpPr>
        <p:spPr>
          <a:xfrm>
            <a:off x="5226750" y="3098375"/>
            <a:ext cx="1431300" cy="13320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1" name="Google Shape;131;g35fefa43234_5_15"/>
          <p:cNvSpPr txBox="1"/>
          <p:nvPr/>
        </p:nvSpPr>
        <p:spPr>
          <a:xfrm>
            <a:off x="0" y="6092300"/>
            <a:ext cx="91440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200">
                <a:solidFill>
                  <a:schemeClr val="dk1"/>
                </a:solidFill>
                <a:latin typeface="Calibri"/>
                <a:ea typeface="Calibri"/>
                <a:cs typeface="Calibri"/>
                <a:sym typeface="Calibri"/>
              </a:rPr>
              <a:t>Compiled with: g++-14 -O3 -fno-tree-vectorize -fstrict-aliasing</a:t>
            </a:r>
            <a:endParaRPr sz="1200"/>
          </a:p>
        </p:txBody>
      </p:sp>
      <p:pic>
        <p:nvPicPr>
          <p:cNvPr id="132" name="Google Shape;132;g35fefa43234_5_15"/>
          <p:cNvPicPr preferRelativeResize="0"/>
          <p:nvPr/>
        </p:nvPicPr>
        <p:blipFill>
          <a:blip r:embed="rId3">
            <a:alphaModFix/>
          </a:blip>
          <a:stretch>
            <a:fillRect/>
          </a:stretch>
        </p:blipFill>
        <p:spPr>
          <a:xfrm>
            <a:off x="152400" y="1295400"/>
            <a:ext cx="8272225" cy="4568301"/>
          </a:xfrm>
          <a:prstGeom prst="rect">
            <a:avLst/>
          </a:prstGeom>
          <a:noFill/>
          <a:ln>
            <a:noFill/>
          </a:ln>
        </p:spPr>
      </p:pic>
      <p:pic>
        <p:nvPicPr>
          <p:cNvPr id="133" name="Google Shape;133;g35fefa43234_5_15"/>
          <p:cNvPicPr preferRelativeResize="0"/>
          <p:nvPr/>
        </p:nvPicPr>
        <p:blipFill rotWithShape="1">
          <a:blip r:embed="rId3">
            <a:alphaModFix/>
          </a:blip>
          <a:srcRect b="34778" l="60232" r="0" t="36563"/>
          <a:stretch/>
        </p:blipFill>
        <p:spPr>
          <a:xfrm>
            <a:off x="5226750" y="1789200"/>
            <a:ext cx="3289651" cy="1309175"/>
          </a:xfrm>
          <a:prstGeom prst="rect">
            <a:avLst/>
          </a:prstGeom>
          <a:noFill/>
          <a:ln>
            <a:noFill/>
          </a:ln>
        </p:spPr>
      </p:pic>
      <p:sp>
        <p:nvSpPr>
          <p:cNvPr id="134" name="Google Shape;134;g35fefa43234_5_15"/>
          <p:cNvSpPr/>
          <p:nvPr/>
        </p:nvSpPr>
        <p:spPr>
          <a:xfrm>
            <a:off x="5139900" y="3041528"/>
            <a:ext cx="3289800" cy="1309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Calibri"/>
              <a:ea typeface="Calibri"/>
              <a:cs typeface="Calibri"/>
              <a:sym typeface="Calibri"/>
            </a:endParaRPr>
          </a:p>
        </p:txBody>
      </p:sp>
      <p:sp>
        <p:nvSpPr>
          <p:cNvPr id="135" name="Google Shape;135;g35fefa43234_5_15"/>
          <p:cNvSpPr txBox="1"/>
          <p:nvPr/>
        </p:nvSpPr>
        <p:spPr>
          <a:xfrm>
            <a:off x="5175625" y="3852545"/>
            <a:ext cx="3837900" cy="1713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sz="1300"/>
              <a:t>Maximum percentage of peak performance:</a:t>
            </a:r>
            <a:endParaRPr sz="1300"/>
          </a:p>
          <a:p>
            <a:pPr indent="0" lvl="0" marL="0" rtl="0" algn="l">
              <a:spcBef>
                <a:spcPts val="1000"/>
              </a:spcBef>
              <a:spcAft>
                <a:spcPts val="0"/>
              </a:spcAft>
              <a:buNone/>
            </a:pPr>
            <a:r>
              <a:rPr lang="en-US" sz="1300">
                <a:solidFill>
                  <a:schemeClr val="dk1"/>
                </a:solidFill>
              </a:rPr>
              <a:t>UnrolledSimultaneousTCSC_12: 60.31%</a:t>
            </a:r>
            <a:endParaRPr sz="1300">
              <a:solidFill>
                <a:schemeClr val="dk1"/>
              </a:solidFill>
            </a:endParaRPr>
          </a:p>
          <a:p>
            <a:pPr indent="0" lvl="0" marL="0" rtl="0" algn="l">
              <a:spcBef>
                <a:spcPts val="0"/>
              </a:spcBef>
              <a:spcAft>
                <a:spcPts val="0"/>
              </a:spcAft>
              <a:buNone/>
            </a:pPr>
            <a:r>
              <a:rPr lang="en-US" sz="1300">
                <a:solidFill>
                  <a:schemeClr val="dk1"/>
                </a:solidFill>
              </a:rPr>
              <a:t>UnrolledBlockedTCSC_8: 57.46%</a:t>
            </a:r>
            <a:endParaRPr sz="1300">
              <a:solidFill>
                <a:schemeClr val="dk1"/>
              </a:solidFill>
            </a:endParaRPr>
          </a:p>
          <a:p>
            <a:pPr indent="0" lvl="0" marL="0" rtl="0" algn="l">
              <a:spcBef>
                <a:spcPts val="0"/>
              </a:spcBef>
              <a:spcAft>
                <a:spcPts val="0"/>
              </a:spcAft>
              <a:buNone/>
            </a:pPr>
            <a:r>
              <a:rPr lang="en-US" sz="1300">
                <a:solidFill>
                  <a:schemeClr val="dk1"/>
                </a:solidFill>
              </a:rPr>
              <a:t>UnrolledInterleavedBlockedTCSC: 57.65%</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UnrolledTCSC_8: 54.15%</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UnrolledTCSC_12: 53.11%</a:t>
            </a:r>
            <a:endParaRPr sz="1300">
              <a:solidFill>
                <a:schemeClr val="dk1"/>
              </a:solidFill>
            </a:endParaRPr>
          </a:p>
          <a:p>
            <a:pPr indent="0" lvl="0" marL="0" rtl="0" algn="l">
              <a:spcBef>
                <a:spcPts val="0"/>
              </a:spcBef>
              <a:spcAft>
                <a:spcPts val="0"/>
              </a:spcAft>
              <a:buClr>
                <a:schemeClr val="dk1"/>
              </a:buClr>
              <a:buSzPts val="1100"/>
              <a:buFont typeface="Arial"/>
              <a:buNone/>
            </a:pPr>
            <a:r>
              <a:rPr lang="en-US" sz="1300">
                <a:solidFill>
                  <a:schemeClr val="dk1"/>
                </a:solidFill>
              </a:rPr>
              <a:t>BaseTCSC: 20.62%</a:t>
            </a:r>
            <a:endParaRPr sz="1300">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g35fefa43234_2_16"/>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Analysis</a:t>
            </a:r>
            <a:endParaRPr/>
          </a:p>
        </p:txBody>
      </p:sp>
      <p:sp>
        <p:nvSpPr>
          <p:cNvPr id="141" name="Google Shape;141;g35fefa43234_2_16"/>
          <p:cNvSpPr txBox="1"/>
          <p:nvPr>
            <p:ph idx="1" type="body"/>
          </p:nvPr>
        </p:nvSpPr>
        <p:spPr>
          <a:xfrm>
            <a:off x="364050" y="942900"/>
            <a:ext cx="8233200" cy="30627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Result: </a:t>
            </a:r>
            <a:r>
              <a:rPr b="0" lang="en-US"/>
              <a:t>Unrolling the base data structure performed</a:t>
            </a:r>
            <a:r>
              <a:rPr b="0" lang="en-US"/>
              <a:t> the</a:t>
            </a:r>
            <a:r>
              <a:rPr b="0" lang="en-US"/>
              <a:t> best on </a:t>
            </a:r>
            <a:r>
              <a:rPr b="0" lang="en-US"/>
              <a:t>Apple Silicon (our architecture), </a:t>
            </a:r>
            <a:r>
              <a:rPr b="0" lang="en-US"/>
              <a:t>but not on x86.</a:t>
            </a:r>
            <a:endParaRPr b="0"/>
          </a:p>
          <a:p>
            <a:pPr indent="-342900" lvl="0" marL="342900" rtl="0" algn="l">
              <a:spcBef>
                <a:spcPts val="1200"/>
              </a:spcBef>
              <a:spcAft>
                <a:spcPts val="0"/>
              </a:spcAft>
              <a:buSzPts val="1200"/>
              <a:buChar char="⬛"/>
            </a:pPr>
            <a:r>
              <a:rPr lang="en-US"/>
              <a:t>Hypothesis</a:t>
            </a:r>
            <a:endParaRPr/>
          </a:p>
          <a:p>
            <a:pPr indent="-283844" lvl="1" marL="742950" rtl="0" algn="l">
              <a:spcBef>
                <a:spcPts val="1200"/>
              </a:spcBef>
              <a:spcAft>
                <a:spcPts val="0"/>
              </a:spcAft>
              <a:buSzPts val="1950"/>
              <a:buChar char="▪"/>
            </a:pPr>
            <a:r>
              <a:rPr lang="en-US"/>
              <a:t>The AMD Zen 3 x86 FADD latency is 6-7 cycles, while Apple Silicon is 3 cycles.</a:t>
            </a:r>
            <a:endParaRPr/>
          </a:p>
          <a:p>
            <a:pPr indent="-283844" lvl="1" marL="742950" rtl="0" algn="l">
              <a:spcBef>
                <a:spcPts val="1200"/>
              </a:spcBef>
              <a:spcAft>
                <a:spcPts val="0"/>
              </a:spcAft>
              <a:buSzPts val="1950"/>
              <a:buChar char="▪"/>
            </a:pPr>
            <a:r>
              <a:rPr lang="en-US"/>
              <a:t>Pipeline bubbles are larger on x86 because of a higher FADD latency.</a:t>
            </a:r>
            <a:endParaRPr/>
          </a:p>
          <a:p>
            <a:pPr indent="-283844" lvl="1" marL="742950" rtl="0" algn="l">
              <a:spcBef>
                <a:spcPts val="1200"/>
              </a:spcBef>
              <a:spcAft>
                <a:spcPts val="0"/>
              </a:spcAft>
              <a:buSzPts val="1950"/>
              <a:buChar char="▪"/>
            </a:pPr>
            <a:r>
              <a:rPr lang="en-US"/>
              <a:t>The reduction in unrolling speedup for other formats outweighs their spatial locality benefits on Apple Silicon.</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5fefa43234_2_23"/>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Vectorizing</a:t>
            </a:r>
            <a:endParaRPr/>
          </a:p>
        </p:txBody>
      </p:sp>
      <p:sp>
        <p:nvSpPr>
          <p:cNvPr id="147" name="Google Shape;147;g35fefa43234_2_23"/>
          <p:cNvSpPr txBox="1"/>
          <p:nvPr>
            <p:ph idx="1" type="body"/>
          </p:nvPr>
        </p:nvSpPr>
        <p:spPr>
          <a:xfrm>
            <a:off x="364050" y="942900"/>
            <a:ext cx="8471700" cy="32676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Result: ~4x </a:t>
            </a:r>
            <a:r>
              <a:rPr b="0" lang="en-US"/>
              <a:t>performance over BaseTCSC (with PReLU).</a:t>
            </a:r>
            <a:endParaRPr b="0"/>
          </a:p>
          <a:p>
            <a:pPr indent="-342900" lvl="0" marL="342900" rtl="0" algn="l">
              <a:spcBef>
                <a:spcPts val="1200"/>
              </a:spcBef>
              <a:spcAft>
                <a:spcPts val="0"/>
              </a:spcAft>
              <a:buSzPts val="1200"/>
              <a:buChar char="⬛"/>
            </a:pPr>
            <a:r>
              <a:rPr lang="en-US"/>
              <a:t>Hypothesis</a:t>
            </a:r>
            <a:endParaRPr/>
          </a:p>
          <a:p>
            <a:pPr indent="-283844" lvl="1" marL="742950" rtl="0" algn="l">
              <a:spcBef>
                <a:spcPts val="1200"/>
              </a:spcBef>
              <a:spcAft>
                <a:spcPts val="0"/>
              </a:spcAft>
              <a:buSzPts val="1950"/>
              <a:buChar char="▪"/>
            </a:pPr>
            <a:r>
              <a:rPr lang="en-US"/>
              <a:t>We have a similar number of total flops with BaseTCSC, but now we add 4 floats per cycle instead of one. We expect a 4x increase in the base performance.</a:t>
            </a:r>
            <a:endParaRPr/>
          </a:p>
          <a:p>
            <a:pPr indent="-283844" lvl="1" marL="742950" rtl="0" algn="l">
              <a:spcBef>
                <a:spcPts val="1200"/>
              </a:spcBef>
              <a:spcAft>
                <a:spcPts val="0"/>
              </a:spcAft>
              <a:buSzPts val="1950"/>
              <a:buChar char="▪"/>
            </a:pPr>
            <a:r>
              <a:rPr b="1" lang="en-US"/>
              <a:t>Horizontal</a:t>
            </a:r>
            <a:r>
              <a:rPr lang="en-US"/>
              <a:t> vectorization performed better than </a:t>
            </a:r>
            <a:r>
              <a:rPr b="1" lang="en-US"/>
              <a:t>vertical</a:t>
            </a:r>
            <a:r>
              <a:rPr lang="en-US"/>
              <a:t> vectorization.</a:t>
            </a:r>
            <a:endParaRPr/>
          </a:p>
        </p:txBody>
      </p:sp>
      <p:sp>
        <p:nvSpPr>
          <p:cNvPr id="148" name="Google Shape;148;g35fefa43234_2_23"/>
          <p:cNvSpPr txBox="1"/>
          <p:nvPr/>
        </p:nvSpPr>
        <p:spPr>
          <a:xfrm>
            <a:off x="1140750" y="6440275"/>
            <a:ext cx="6862500" cy="3387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000">
                <a:solidFill>
                  <a:schemeClr val="dk1"/>
                </a:solidFill>
                <a:latin typeface="Calibri"/>
                <a:ea typeface="Calibri"/>
                <a:cs typeface="Calibri"/>
                <a:sym typeface="Calibri"/>
              </a:rPr>
              <a:t>Compiled with: Apple Clang 17.0.0 -O3 -fstrict-aliasing</a:t>
            </a:r>
            <a:endParaRPr sz="1000"/>
          </a:p>
        </p:txBody>
      </p:sp>
      <p:pic>
        <p:nvPicPr>
          <p:cNvPr id="149" name="Google Shape;149;g35fefa43234_2_23"/>
          <p:cNvPicPr preferRelativeResize="0"/>
          <p:nvPr/>
        </p:nvPicPr>
        <p:blipFill rotWithShape="1">
          <a:blip r:embed="rId3">
            <a:alphaModFix/>
          </a:blip>
          <a:srcRect b="0" l="0" r="39715" t="0"/>
          <a:stretch/>
        </p:blipFill>
        <p:spPr>
          <a:xfrm>
            <a:off x="2732200" y="3072438"/>
            <a:ext cx="3679601" cy="3367849"/>
          </a:xfrm>
          <a:prstGeom prst="rect">
            <a:avLst/>
          </a:prstGeom>
          <a:noFill/>
          <a:ln>
            <a:noFill/>
          </a:ln>
        </p:spPr>
      </p:pic>
      <p:pic>
        <p:nvPicPr>
          <p:cNvPr id="150" name="Google Shape;150;g35fefa43234_2_23"/>
          <p:cNvPicPr preferRelativeResize="0"/>
          <p:nvPr/>
        </p:nvPicPr>
        <p:blipFill rotWithShape="1">
          <a:blip r:embed="rId3">
            <a:alphaModFix/>
          </a:blip>
          <a:srcRect b="42773" l="56192" r="0" t="44049"/>
          <a:stretch/>
        </p:blipFill>
        <p:spPr>
          <a:xfrm>
            <a:off x="5338400" y="4534475"/>
            <a:ext cx="3330652" cy="552751"/>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g35fefa43234_5_49"/>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Experimental Results: Double Unrolling</a:t>
            </a:r>
            <a:endParaRPr/>
          </a:p>
        </p:txBody>
      </p:sp>
      <p:sp>
        <p:nvSpPr>
          <p:cNvPr id="156" name="Google Shape;156;g35fefa43234_5_49"/>
          <p:cNvSpPr txBox="1"/>
          <p:nvPr>
            <p:ph idx="1" type="body"/>
          </p:nvPr>
        </p:nvSpPr>
        <p:spPr>
          <a:xfrm>
            <a:off x="364050" y="942900"/>
            <a:ext cx="8471700" cy="32676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b="0" lang="en-US"/>
              <a:t>Up to this point, the best speedup was still from the unrolled version of BaseTCSC using 12 accumulators.</a:t>
            </a:r>
            <a:endParaRPr b="0"/>
          </a:p>
          <a:p>
            <a:pPr indent="-342900" lvl="0" marL="342900" rtl="0" algn="l">
              <a:spcBef>
                <a:spcPts val="1200"/>
              </a:spcBef>
              <a:spcAft>
                <a:spcPts val="0"/>
              </a:spcAft>
              <a:buSzPts val="1200"/>
              <a:buChar char="⬛"/>
            </a:pPr>
            <a:r>
              <a:rPr b="0" lang="en-US"/>
              <a:t>To get the last speedup we tried </a:t>
            </a:r>
            <a:r>
              <a:rPr b="0" lang="en-US"/>
              <a:t>something</a:t>
            </a:r>
            <a:r>
              <a:rPr b="0" lang="en-US"/>
              <a:t> that could increase ILP even more: unrolling on M, processing multiple rows on Y at a time. The optimal unrolling factor were found to be 4 on K, 4 on M.</a:t>
            </a:r>
            <a:endParaRPr b="0"/>
          </a:p>
          <a:p>
            <a:pPr indent="0" lvl="0" marL="0" rtl="0" algn="l">
              <a:spcBef>
                <a:spcPts val="1200"/>
              </a:spcBef>
              <a:spcAft>
                <a:spcPts val="0"/>
              </a:spcAft>
              <a:buNone/>
            </a:pPr>
            <a:r>
              <a:t/>
            </a:r>
            <a:endParaRPr/>
          </a:p>
        </p:txBody>
      </p:sp>
      <p:pic>
        <p:nvPicPr>
          <p:cNvPr id="157" name="Google Shape;157;g35fefa43234_5_49"/>
          <p:cNvPicPr preferRelativeResize="0"/>
          <p:nvPr/>
        </p:nvPicPr>
        <p:blipFill rotWithShape="1">
          <a:blip r:embed="rId3">
            <a:alphaModFix/>
          </a:blip>
          <a:srcRect b="0" l="0" r="32962" t="0"/>
          <a:stretch/>
        </p:blipFill>
        <p:spPr>
          <a:xfrm>
            <a:off x="414125" y="2663700"/>
            <a:ext cx="5191549" cy="4131276"/>
          </a:xfrm>
          <a:prstGeom prst="rect">
            <a:avLst/>
          </a:prstGeom>
          <a:noFill/>
          <a:ln>
            <a:noFill/>
          </a:ln>
        </p:spPr>
      </p:pic>
      <p:sp>
        <p:nvSpPr>
          <p:cNvPr id="158" name="Google Shape;158;g35fefa43234_5_49"/>
          <p:cNvSpPr txBox="1"/>
          <p:nvPr/>
        </p:nvSpPr>
        <p:spPr>
          <a:xfrm>
            <a:off x="5661374" y="4745397"/>
            <a:ext cx="3118200" cy="20757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US" sz="900"/>
              <a:t>BaseTCSC (Sparsity 1/16): 14.91%</a:t>
            </a:r>
            <a:endParaRPr sz="900"/>
          </a:p>
          <a:p>
            <a:pPr indent="0" lvl="0" marL="0" rtl="0" algn="l">
              <a:lnSpc>
                <a:spcPct val="115000"/>
              </a:lnSpc>
              <a:spcBef>
                <a:spcPts val="0"/>
              </a:spcBef>
              <a:spcAft>
                <a:spcPts val="0"/>
              </a:spcAft>
              <a:buNone/>
            </a:pPr>
            <a:r>
              <a:rPr lang="en-US" sz="900"/>
              <a:t>BaseTCSC (Sparsity 1/2): 11.12%</a:t>
            </a:r>
            <a:endParaRPr sz="900"/>
          </a:p>
          <a:p>
            <a:pPr indent="0" lvl="0" marL="0" rtl="0" algn="l">
              <a:lnSpc>
                <a:spcPct val="115000"/>
              </a:lnSpc>
              <a:spcBef>
                <a:spcPts val="0"/>
              </a:spcBef>
              <a:spcAft>
                <a:spcPts val="0"/>
              </a:spcAft>
              <a:buNone/>
            </a:pPr>
            <a:r>
              <a:rPr lang="en-US" sz="900"/>
              <a:t>BaseTCSC (Sparsity 1/4): 13.07%</a:t>
            </a:r>
            <a:endParaRPr sz="900"/>
          </a:p>
          <a:p>
            <a:pPr indent="0" lvl="0" marL="0" rtl="0" algn="l">
              <a:lnSpc>
                <a:spcPct val="115000"/>
              </a:lnSpc>
              <a:spcBef>
                <a:spcPts val="0"/>
              </a:spcBef>
              <a:spcAft>
                <a:spcPts val="0"/>
              </a:spcAft>
              <a:buNone/>
            </a:pPr>
            <a:r>
              <a:rPr lang="en-US" sz="900"/>
              <a:t>BaseTCSC (Sparsity 1/8): 14.94%</a:t>
            </a:r>
            <a:endParaRPr sz="900"/>
          </a:p>
          <a:p>
            <a:pPr indent="0" lvl="0" marL="0" rtl="0" algn="l">
              <a:lnSpc>
                <a:spcPct val="115000"/>
              </a:lnSpc>
              <a:spcBef>
                <a:spcPts val="0"/>
              </a:spcBef>
              <a:spcAft>
                <a:spcPts val="0"/>
              </a:spcAft>
              <a:buNone/>
            </a:pPr>
            <a:r>
              <a:rPr b="1" lang="en-US" sz="900"/>
              <a:t>DoubleUnrolledTCSC_K4_M4 (Sparsity 1/16): 56.24%</a:t>
            </a:r>
            <a:endParaRPr b="1" sz="900"/>
          </a:p>
          <a:p>
            <a:pPr indent="0" lvl="0" marL="0" rtl="0" algn="l">
              <a:lnSpc>
                <a:spcPct val="115000"/>
              </a:lnSpc>
              <a:spcBef>
                <a:spcPts val="0"/>
              </a:spcBef>
              <a:spcAft>
                <a:spcPts val="0"/>
              </a:spcAft>
              <a:buNone/>
            </a:pPr>
            <a:r>
              <a:rPr lang="en-US" sz="900"/>
              <a:t>DoubleUnrolledTCSC_K4_M4 (Sparsity 1/2): 49.95%</a:t>
            </a:r>
            <a:endParaRPr sz="900"/>
          </a:p>
          <a:p>
            <a:pPr indent="0" lvl="0" marL="0" rtl="0" algn="l">
              <a:lnSpc>
                <a:spcPct val="115000"/>
              </a:lnSpc>
              <a:spcBef>
                <a:spcPts val="0"/>
              </a:spcBef>
              <a:spcAft>
                <a:spcPts val="0"/>
              </a:spcAft>
              <a:buNone/>
            </a:pPr>
            <a:r>
              <a:rPr lang="en-US" sz="900"/>
              <a:t>DoubleUnrolledTCSC_K4_M4 (Sparsity 1/4): 50.01%</a:t>
            </a:r>
            <a:endParaRPr sz="900"/>
          </a:p>
          <a:p>
            <a:pPr indent="0" lvl="0" marL="0" rtl="0" algn="l">
              <a:lnSpc>
                <a:spcPct val="115000"/>
              </a:lnSpc>
              <a:spcBef>
                <a:spcPts val="0"/>
              </a:spcBef>
              <a:spcAft>
                <a:spcPts val="0"/>
              </a:spcAft>
              <a:buNone/>
            </a:pPr>
            <a:r>
              <a:rPr lang="en-US" sz="900"/>
              <a:t>DoubleUnrolledTCSC_K4_M4 (Sparsity 1/8): 54.12%</a:t>
            </a:r>
            <a:endParaRPr sz="900"/>
          </a:p>
          <a:p>
            <a:pPr indent="0" lvl="0" marL="0" rtl="0" algn="l">
              <a:lnSpc>
                <a:spcPct val="115000"/>
              </a:lnSpc>
              <a:spcBef>
                <a:spcPts val="0"/>
              </a:spcBef>
              <a:spcAft>
                <a:spcPts val="0"/>
              </a:spcAft>
              <a:buNone/>
            </a:pPr>
            <a:r>
              <a:rPr lang="en-US" sz="900"/>
              <a:t>UnrolledTCSC_12 (Sparsity 1/16): 45.37%</a:t>
            </a:r>
            <a:endParaRPr sz="900"/>
          </a:p>
          <a:p>
            <a:pPr indent="0" lvl="0" marL="0" rtl="0" algn="l">
              <a:lnSpc>
                <a:spcPct val="115000"/>
              </a:lnSpc>
              <a:spcBef>
                <a:spcPts val="0"/>
              </a:spcBef>
              <a:spcAft>
                <a:spcPts val="0"/>
              </a:spcAft>
              <a:buNone/>
            </a:pPr>
            <a:r>
              <a:rPr lang="en-US" sz="900"/>
              <a:t>UnrolledTCSC_12 (Sparsity 1/2): 43.41%</a:t>
            </a:r>
            <a:endParaRPr sz="900"/>
          </a:p>
          <a:p>
            <a:pPr indent="0" lvl="0" marL="0" rtl="0" algn="l">
              <a:lnSpc>
                <a:spcPct val="115000"/>
              </a:lnSpc>
              <a:spcBef>
                <a:spcPts val="0"/>
              </a:spcBef>
              <a:spcAft>
                <a:spcPts val="0"/>
              </a:spcAft>
              <a:buNone/>
            </a:pPr>
            <a:r>
              <a:rPr lang="en-US" sz="900"/>
              <a:t>UnrolledTCSC_12 (Sparsity 1/4): 45.45%</a:t>
            </a:r>
            <a:endParaRPr sz="900"/>
          </a:p>
          <a:p>
            <a:pPr indent="0" lvl="0" marL="0" rtl="0" algn="l">
              <a:lnSpc>
                <a:spcPct val="115000"/>
              </a:lnSpc>
              <a:spcBef>
                <a:spcPts val="0"/>
              </a:spcBef>
              <a:spcAft>
                <a:spcPts val="0"/>
              </a:spcAft>
              <a:buNone/>
            </a:pPr>
            <a:r>
              <a:rPr lang="en-US" sz="900"/>
              <a:t>UnrolledTCSC_12 (Sparsity 1/8): 45.77%</a:t>
            </a:r>
            <a:endParaRPr sz="900"/>
          </a:p>
        </p:txBody>
      </p:sp>
      <p:pic>
        <p:nvPicPr>
          <p:cNvPr id="159" name="Google Shape;159;g35fefa43234_5_49"/>
          <p:cNvPicPr preferRelativeResize="0"/>
          <p:nvPr/>
        </p:nvPicPr>
        <p:blipFill rotWithShape="1">
          <a:blip r:embed="rId3">
            <a:alphaModFix/>
          </a:blip>
          <a:srcRect b="41140" l="66739" r="0" t="10021"/>
          <a:stretch/>
        </p:blipFill>
        <p:spPr>
          <a:xfrm>
            <a:off x="5605675" y="2802850"/>
            <a:ext cx="2575699" cy="2017626"/>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g360c9d6cddb_12_0"/>
          <p:cNvSpPr txBox="1"/>
          <p:nvPr>
            <p:ph type="title"/>
          </p:nvPr>
        </p:nvSpPr>
        <p:spPr>
          <a:xfrm>
            <a:off x="36900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Other Ideas We Tried</a:t>
            </a:r>
            <a:endParaRPr/>
          </a:p>
        </p:txBody>
      </p:sp>
      <p:sp>
        <p:nvSpPr>
          <p:cNvPr id="165" name="Google Shape;165;g360c9d6cddb_12_0"/>
          <p:cNvSpPr txBox="1"/>
          <p:nvPr>
            <p:ph idx="1" type="body"/>
          </p:nvPr>
        </p:nvSpPr>
        <p:spPr>
          <a:xfrm>
            <a:off x="364050" y="942900"/>
            <a:ext cx="5235000" cy="43347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b="0" lang="en-US"/>
              <a:t>Compiler flag gridsearch: 2x speedup over base compiler.</a:t>
            </a:r>
            <a:endParaRPr b="0"/>
          </a:p>
          <a:p>
            <a:pPr indent="-342900" lvl="0" marL="342900" rtl="0" algn="l">
              <a:spcBef>
                <a:spcPts val="1200"/>
              </a:spcBef>
              <a:spcAft>
                <a:spcPts val="0"/>
              </a:spcAft>
              <a:buSzPts val="1200"/>
              <a:buChar char="⬛"/>
            </a:pPr>
            <a:r>
              <a:rPr b="0" lang="en-US"/>
              <a:t>Generate instructions</a:t>
            </a:r>
            <a:r>
              <a:rPr b="0" lang="en-US"/>
              <a:t> for a given W: No speedup due to L1I cache constraints.</a:t>
            </a:r>
            <a:endParaRPr b="0"/>
          </a:p>
          <a:p>
            <a:pPr indent="-342900" lvl="0" marL="342900" rtl="0" algn="l">
              <a:spcBef>
                <a:spcPts val="1200"/>
              </a:spcBef>
              <a:spcAft>
                <a:spcPts val="0"/>
              </a:spcAft>
              <a:buSzPts val="1200"/>
              <a:buChar char="⬛"/>
            </a:pPr>
            <a:r>
              <a:rPr b="0" lang="en-US"/>
              <a:t>Inverted index to represent +1 and -1 values in same array</a:t>
            </a:r>
            <a:endParaRPr b="0"/>
          </a:p>
          <a:p>
            <a:pPr indent="-342900" lvl="0" marL="342900" rtl="0" algn="l">
              <a:spcBef>
                <a:spcPts val="1200"/>
              </a:spcBef>
              <a:spcAft>
                <a:spcPts val="0"/>
              </a:spcAft>
              <a:buSzPts val="1200"/>
              <a:buChar char="⬛"/>
            </a:pPr>
            <a:r>
              <a:rPr b="0" lang="en-US"/>
              <a:t>Redundant Segment Reduction - fast matrix-vector multiplication, applied per row.</a:t>
            </a:r>
            <a:endParaRPr b="0"/>
          </a:p>
          <a:p>
            <a:pPr indent="-342900" lvl="0" marL="342900" rtl="0" algn="l">
              <a:spcBef>
                <a:spcPts val="1200"/>
              </a:spcBef>
              <a:spcAft>
                <a:spcPts val="0"/>
              </a:spcAft>
              <a:buSzPts val="1200"/>
              <a:buChar char="⬛"/>
            </a:pPr>
            <a:r>
              <a:rPr b="0" lang="en-US"/>
              <a:t>Value compression (5 values into 8 bits): Speedup only for sparsity 2. Trying dynamic compression added too much overhead.</a:t>
            </a:r>
            <a:endParaRPr b="0"/>
          </a:p>
        </p:txBody>
      </p:sp>
      <p:pic>
        <p:nvPicPr>
          <p:cNvPr id="166" name="Google Shape;166;g360c9d6cddb_12_0"/>
          <p:cNvPicPr preferRelativeResize="0"/>
          <p:nvPr/>
        </p:nvPicPr>
        <p:blipFill>
          <a:blip r:embed="rId3">
            <a:alphaModFix/>
          </a:blip>
          <a:stretch>
            <a:fillRect/>
          </a:stretch>
        </p:blipFill>
        <p:spPr>
          <a:xfrm>
            <a:off x="5529450" y="3934100"/>
            <a:ext cx="3435624" cy="2813850"/>
          </a:xfrm>
          <a:prstGeom prst="rect">
            <a:avLst/>
          </a:prstGeom>
          <a:noFill/>
          <a:ln>
            <a:noFill/>
          </a:ln>
        </p:spPr>
      </p:pic>
      <p:pic>
        <p:nvPicPr>
          <p:cNvPr id="167" name="Google Shape;167;g360c9d6cddb_12_0"/>
          <p:cNvPicPr preferRelativeResize="0"/>
          <p:nvPr/>
        </p:nvPicPr>
        <p:blipFill>
          <a:blip r:embed="rId4">
            <a:alphaModFix/>
          </a:blip>
          <a:stretch>
            <a:fillRect/>
          </a:stretch>
        </p:blipFill>
        <p:spPr>
          <a:xfrm>
            <a:off x="5529450" y="180900"/>
            <a:ext cx="3240224" cy="36347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g360c9d6cddb_8_0"/>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Questions?</a:t>
            </a:r>
            <a:endParaRPr/>
          </a:p>
        </p:txBody>
      </p:sp>
      <p:sp>
        <p:nvSpPr>
          <p:cNvPr id="173" name="Google Shape;173;g360c9d6cddb_8_0"/>
          <p:cNvSpPr txBox="1"/>
          <p:nvPr/>
        </p:nvSpPr>
        <p:spPr>
          <a:xfrm>
            <a:off x="5770050" y="4916950"/>
            <a:ext cx="3000000" cy="292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t/>
            </a:r>
            <a:endParaRPr sz="7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 name="Shape 31"/>
        <p:cNvGrpSpPr/>
        <p:nvPr/>
      </p:nvGrpSpPr>
      <p:grpSpPr>
        <a:xfrm>
          <a:off x="0" y="0"/>
          <a:ext cx="0" cy="0"/>
          <a:chOff x="0" y="0"/>
          <a:chExt cx="0" cy="0"/>
        </a:xfrm>
      </p:grpSpPr>
      <p:sp>
        <p:nvSpPr>
          <p:cNvPr id="32" name="Google Shape;32;g35fa3d5d6b9_0_41"/>
          <p:cNvSpPr txBox="1"/>
          <p:nvPr>
            <p:ph type="title"/>
          </p:nvPr>
        </p:nvSpPr>
        <p:spPr>
          <a:xfrm>
            <a:off x="364052" y="381000"/>
            <a:ext cx="8406000" cy="762000"/>
          </a:xfrm>
          <a:prstGeom prst="rect">
            <a:avLst/>
          </a:prstGeom>
          <a:noFill/>
          <a:ln>
            <a:noFill/>
          </a:ln>
        </p:spPr>
        <p:txBody>
          <a:bodyPr anchorCtr="0" anchor="t" bIns="45700" lIns="91425" spcFirstLastPara="1" rIns="91425" wrap="square" tIns="91425">
            <a:noAutofit/>
          </a:bodyPr>
          <a:lstStyle/>
          <a:p>
            <a:pPr indent="-119062" lvl="0" marL="119062" rtl="0" algn="l">
              <a:spcBef>
                <a:spcPts val="0"/>
              </a:spcBef>
              <a:spcAft>
                <a:spcPts val="0"/>
              </a:spcAft>
              <a:buNone/>
            </a:pPr>
            <a:r>
              <a:rPr lang="en-US"/>
              <a:t>Problem Statement</a:t>
            </a:r>
            <a:endParaRPr/>
          </a:p>
        </p:txBody>
      </p:sp>
      <p:sp>
        <p:nvSpPr>
          <p:cNvPr id="33" name="Google Shape;33;g35fa3d5d6b9_0_41"/>
          <p:cNvSpPr txBox="1"/>
          <p:nvPr>
            <p:ph idx="1" type="body"/>
          </p:nvPr>
        </p:nvSpPr>
        <p:spPr>
          <a:xfrm>
            <a:off x="375773" y="1362075"/>
            <a:ext cx="7896300" cy="4972200"/>
          </a:xfrm>
          <a:prstGeom prst="rect">
            <a:avLst/>
          </a:prstGeom>
          <a:noFill/>
          <a:ln>
            <a:noFill/>
          </a:ln>
        </p:spPr>
        <p:txBody>
          <a:bodyPr anchorCtr="0" anchor="t" bIns="45700" lIns="91425" spcFirstLastPara="1" rIns="91425" wrap="square" tIns="45700">
            <a:noAutofit/>
          </a:bodyPr>
          <a:lstStyle/>
          <a:p>
            <a:pPr indent="-342900" lvl="0" marL="342900" rtl="0" algn="l">
              <a:spcBef>
                <a:spcPts val="960"/>
              </a:spcBef>
              <a:spcAft>
                <a:spcPts val="0"/>
              </a:spcAft>
              <a:buSzPts val="1200"/>
              <a:buChar char="⬛"/>
            </a:pPr>
            <a:r>
              <a:rPr lang="en-US"/>
              <a:t>Sparse Ternary GEMM is especially relevant with recent trends of quantized neural networks, especially in LLMs</a:t>
            </a:r>
            <a:endParaRPr/>
          </a:p>
          <a:p>
            <a:pPr indent="-342900" lvl="0" marL="342900" rtl="0" algn="l">
              <a:spcBef>
                <a:spcPts val="960"/>
              </a:spcBef>
              <a:spcAft>
                <a:spcPts val="0"/>
              </a:spcAft>
              <a:buSzPts val="1200"/>
              <a:buChar char="⬛"/>
            </a:pPr>
            <a:r>
              <a:rPr lang="en-US"/>
              <a:t>We consider matrix multiplication, specialized for a fixed W matrix of ternary values with varying sparsities: {1/2, 1/4, 1/8, 1/16}</a:t>
            </a:r>
            <a:endParaRPr/>
          </a:p>
          <a:p>
            <a:pPr indent="0" lvl="0" marL="342900" rtl="0" algn="l">
              <a:spcBef>
                <a:spcPts val="960"/>
              </a:spcBef>
              <a:spcAft>
                <a:spcPts val="0"/>
              </a:spcAft>
              <a:buNone/>
            </a:pPr>
            <a:r>
              <a:t/>
            </a:r>
            <a:endParaRPr/>
          </a:p>
          <a:p>
            <a:pPr indent="0" lvl="0" marL="342900" rtl="0" algn="l">
              <a:spcBef>
                <a:spcPts val="960"/>
              </a:spcBef>
              <a:spcAft>
                <a:spcPts val="0"/>
              </a:spcAft>
              <a:buNone/>
            </a:pPr>
            <a:r>
              <a:t/>
            </a:r>
            <a:endParaRPr/>
          </a:p>
          <a:p>
            <a:pPr indent="-342900" lvl="0" marL="342900" rtl="0" algn="l">
              <a:spcBef>
                <a:spcPts val="960"/>
              </a:spcBef>
              <a:spcAft>
                <a:spcPts val="0"/>
              </a:spcAft>
              <a:buSzPts val="1200"/>
              <a:buChar char="⬛"/>
            </a:pPr>
            <a:r>
              <a:rPr lang="en-US"/>
              <a:t>GeMM is </a:t>
            </a:r>
            <a:r>
              <a:rPr lang="en-US"/>
              <a:t>typically</a:t>
            </a:r>
            <a:r>
              <a:rPr lang="en-US"/>
              <a:t> implemented with a triple for loop</a:t>
            </a:r>
            <a:endParaRPr/>
          </a:p>
          <a:p>
            <a:pPr indent="-342900" lvl="0" marL="342900" rtl="0" algn="l">
              <a:spcBef>
                <a:spcPts val="960"/>
              </a:spcBef>
              <a:spcAft>
                <a:spcPts val="0"/>
              </a:spcAft>
              <a:buSzPts val="1200"/>
              <a:buChar char="⬛"/>
            </a:pPr>
            <a:r>
              <a:rPr lang="en-US"/>
              <a:t>We optimize for Apple Silicon processors (ARM)</a:t>
            </a:r>
            <a:endParaRPr/>
          </a:p>
        </p:txBody>
      </p:sp>
      <p:pic>
        <p:nvPicPr>
          <p:cNvPr id="34" name="Google Shape;34;g35fa3d5d6b9_0_41" title="gemm_animation.gif"/>
          <p:cNvPicPr preferRelativeResize="0"/>
          <p:nvPr/>
        </p:nvPicPr>
        <p:blipFill rotWithShape="1">
          <a:blip r:embed="rId3">
            <a:alphaModFix/>
          </a:blip>
          <a:srcRect b="28528" l="14162" r="11059" t="27040"/>
          <a:stretch/>
        </p:blipFill>
        <p:spPr>
          <a:xfrm>
            <a:off x="1336938" y="4486264"/>
            <a:ext cx="6470124" cy="2242523"/>
          </a:xfrm>
          <a:prstGeom prst="rect">
            <a:avLst/>
          </a:prstGeom>
          <a:noFill/>
          <a:ln>
            <a:noFill/>
          </a:ln>
        </p:spPr>
      </p:pic>
      <p:pic>
        <p:nvPicPr>
          <p:cNvPr id="35" name="Google Shape;35;g35fa3d5d6b9_0_41"/>
          <p:cNvPicPr preferRelativeResize="0"/>
          <p:nvPr/>
        </p:nvPicPr>
        <p:blipFill>
          <a:blip r:embed="rId4">
            <a:alphaModFix/>
          </a:blip>
          <a:stretch>
            <a:fillRect/>
          </a:stretch>
        </p:blipFill>
        <p:spPr>
          <a:xfrm>
            <a:off x="850450" y="2881579"/>
            <a:ext cx="4815526" cy="6368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 name="Shape 39"/>
        <p:cNvGrpSpPr/>
        <p:nvPr/>
      </p:nvGrpSpPr>
      <p:grpSpPr>
        <a:xfrm>
          <a:off x="0" y="0"/>
          <a:ext cx="0" cy="0"/>
          <a:chOff x="0" y="0"/>
          <a:chExt cx="0" cy="0"/>
        </a:xfrm>
      </p:grpSpPr>
      <p:sp>
        <p:nvSpPr>
          <p:cNvPr id="40" name="Google Shape;40;g35fa3d5d6b9_0_14"/>
          <p:cNvSpPr txBox="1"/>
          <p:nvPr>
            <p:ph type="title"/>
          </p:nvPr>
        </p:nvSpPr>
        <p:spPr>
          <a:xfrm>
            <a:off x="364052" y="381000"/>
            <a:ext cx="8406000" cy="762000"/>
          </a:xfrm>
          <a:prstGeom prst="rect">
            <a:avLst/>
          </a:prstGeom>
          <a:noFill/>
          <a:ln>
            <a:noFill/>
          </a:ln>
        </p:spPr>
        <p:txBody>
          <a:bodyPr anchorCtr="0" anchor="t" bIns="45700" lIns="91425" spcFirstLastPara="1" rIns="91425" wrap="square" tIns="91425">
            <a:noAutofit/>
          </a:bodyPr>
          <a:lstStyle/>
          <a:p>
            <a:pPr indent="-119062" lvl="0" marL="119062" rtl="0" algn="l">
              <a:spcBef>
                <a:spcPts val="0"/>
              </a:spcBef>
              <a:spcAft>
                <a:spcPts val="0"/>
              </a:spcAft>
              <a:buNone/>
            </a:pPr>
            <a:r>
              <a:rPr lang="en-US"/>
              <a:t>Baseline Implementation</a:t>
            </a:r>
            <a:endParaRPr/>
          </a:p>
          <a:p>
            <a:pPr indent="-119062" lvl="0" marL="119062" rtl="0" algn="l">
              <a:spcBef>
                <a:spcPts val="0"/>
              </a:spcBef>
              <a:spcAft>
                <a:spcPts val="0"/>
              </a:spcAft>
              <a:buNone/>
            </a:pPr>
            <a:r>
              <a:rPr b="0" lang="en-US" sz="2200"/>
              <a:t>(BaseTCSC)</a:t>
            </a:r>
            <a:endParaRPr b="0" sz="2200"/>
          </a:p>
        </p:txBody>
      </p:sp>
      <p:pic>
        <p:nvPicPr>
          <p:cNvPr id="41" name="Google Shape;41;g35fa3d5d6b9_0_14" title="base_structure.png"/>
          <p:cNvPicPr preferRelativeResize="0"/>
          <p:nvPr/>
        </p:nvPicPr>
        <p:blipFill rotWithShape="1">
          <a:blip r:embed="rId3">
            <a:alphaModFix/>
          </a:blip>
          <a:srcRect b="28505" l="50482" r="0" t="5448"/>
          <a:stretch/>
        </p:blipFill>
        <p:spPr>
          <a:xfrm>
            <a:off x="3983425" y="3750501"/>
            <a:ext cx="4786626" cy="2025411"/>
          </a:xfrm>
          <a:prstGeom prst="rect">
            <a:avLst/>
          </a:prstGeom>
          <a:noFill/>
          <a:ln>
            <a:noFill/>
          </a:ln>
        </p:spPr>
      </p:pic>
      <p:sp>
        <p:nvSpPr>
          <p:cNvPr id="42" name="Google Shape;42;g35fa3d5d6b9_0_14"/>
          <p:cNvSpPr txBox="1"/>
          <p:nvPr>
            <p:ph idx="1" type="body"/>
          </p:nvPr>
        </p:nvSpPr>
        <p:spPr>
          <a:xfrm>
            <a:off x="364050" y="1386875"/>
            <a:ext cx="3720900" cy="4972200"/>
          </a:xfrm>
          <a:prstGeom prst="rect">
            <a:avLst/>
          </a:prstGeom>
          <a:noFill/>
          <a:ln>
            <a:noFill/>
          </a:ln>
        </p:spPr>
        <p:txBody>
          <a:bodyPr anchorCtr="0" anchor="t" bIns="45700" lIns="91425" spcFirstLastPara="1" rIns="91425" wrap="square" tIns="45700">
            <a:noAutofit/>
          </a:bodyPr>
          <a:lstStyle/>
          <a:p>
            <a:pPr indent="-342900" lvl="0" marL="342900" rtl="0" algn="l">
              <a:spcBef>
                <a:spcPts val="0"/>
              </a:spcBef>
              <a:spcAft>
                <a:spcPts val="0"/>
              </a:spcAft>
              <a:buSzPts val="1200"/>
              <a:buChar char="⬛"/>
            </a:pPr>
            <a:r>
              <a:rPr lang="en-US"/>
              <a:t>Data Structure</a:t>
            </a:r>
            <a:endParaRPr/>
          </a:p>
          <a:p>
            <a:pPr indent="-285750" lvl="1" marL="742950" rtl="0" algn="l">
              <a:spcBef>
                <a:spcPts val="960"/>
              </a:spcBef>
              <a:spcAft>
                <a:spcPts val="0"/>
              </a:spcAft>
              <a:buClr>
                <a:schemeClr val="dk1"/>
              </a:buClr>
              <a:buSzPts val="1980"/>
              <a:buChar char="▪"/>
            </a:pPr>
            <a:r>
              <a:rPr lang="en-US"/>
              <a:t>Store W by saving the row-indices of non-zero elements, column by column.</a:t>
            </a:r>
            <a:endParaRPr/>
          </a:p>
          <a:p>
            <a:pPr indent="-285750" lvl="1" marL="742950" rtl="0" algn="l">
              <a:spcBef>
                <a:spcPts val="960"/>
              </a:spcBef>
              <a:spcAft>
                <a:spcPts val="0"/>
              </a:spcAft>
              <a:buClr>
                <a:schemeClr val="dk1"/>
              </a:buClr>
              <a:buSzPts val="1980"/>
              <a:buChar char="▪"/>
            </a:pPr>
            <a:r>
              <a:rPr lang="en-US"/>
              <a:t>Separate arrays for +1 and -1.</a:t>
            </a:r>
            <a:endParaRPr/>
          </a:p>
          <a:p>
            <a:pPr indent="-342900" lvl="0" marL="342900" rtl="0" algn="l">
              <a:spcBef>
                <a:spcPts val="960"/>
              </a:spcBef>
              <a:spcAft>
                <a:spcPts val="0"/>
              </a:spcAft>
              <a:buSzPts val="1200"/>
              <a:buChar char="⬛"/>
            </a:pPr>
            <a:r>
              <a:rPr lang="en-US"/>
              <a:t>Computation</a:t>
            </a:r>
            <a:endParaRPr/>
          </a:p>
          <a:p>
            <a:pPr indent="-285750" lvl="1" marL="742950" rtl="0" algn="l">
              <a:spcBef>
                <a:spcPts val="960"/>
              </a:spcBef>
              <a:spcAft>
                <a:spcPts val="0"/>
              </a:spcAft>
              <a:buSzPts val="1980"/>
              <a:buChar char="▪"/>
            </a:pPr>
            <a:r>
              <a:rPr lang="en-US"/>
              <a:t>No mults needed, only adds.</a:t>
            </a:r>
            <a:endParaRPr/>
          </a:p>
          <a:p>
            <a:pPr indent="-285750" lvl="1" marL="742950" rtl="0" algn="l">
              <a:spcBef>
                <a:spcPts val="960"/>
              </a:spcBef>
              <a:spcAft>
                <a:spcPts val="0"/>
              </a:spcAft>
              <a:buSzPts val="1980"/>
              <a:buChar char="▪"/>
            </a:pPr>
            <a:r>
              <a:rPr lang="en-US"/>
              <a:t>Triple loop: external loop on rows of X and Y.</a:t>
            </a:r>
            <a:endParaRPr/>
          </a:p>
          <a:p>
            <a:pPr indent="-285750" lvl="1" marL="742950" rtl="0" algn="l">
              <a:spcBef>
                <a:spcPts val="960"/>
              </a:spcBef>
              <a:spcAft>
                <a:spcPts val="0"/>
              </a:spcAft>
              <a:buSzPts val="1980"/>
              <a:buChar char="▪"/>
            </a:pPr>
            <a:r>
              <a:rPr lang="en-US"/>
              <a:t>For each element of Y, add or subtract corresponding elements of X.</a:t>
            </a:r>
            <a:endParaRPr/>
          </a:p>
          <a:p>
            <a:pPr indent="-285750" lvl="1" marL="742950" rtl="0" algn="l">
              <a:spcBef>
                <a:spcPts val="960"/>
              </a:spcBef>
              <a:spcAft>
                <a:spcPts val="0"/>
              </a:spcAft>
              <a:buSzPts val="1980"/>
              <a:buChar char="▪"/>
            </a:pPr>
            <a:r>
              <a:rPr lang="en-US"/>
              <a:t>Add corresponding element of b, apply PReLU.</a:t>
            </a:r>
            <a:endParaRPr/>
          </a:p>
          <a:p>
            <a:pPr indent="0" lvl="0" marL="0" rtl="0" algn="l">
              <a:spcBef>
                <a:spcPts val="960"/>
              </a:spcBef>
              <a:spcAft>
                <a:spcPts val="0"/>
              </a:spcAft>
              <a:buNone/>
            </a:pPr>
            <a:r>
              <a:t/>
            </a:r>
            <a:endParaRPr/>
          </a:p>
        </p:txBody>
      </p:sp>
      <p:pic>
        <p:nvPicPr>
          <p:cNvPr id="43" name="Google Shape;43;g35fa3d5d6b9_0_14" title="gemm_animation.gif"/>
          <p:cNvPicPr preferRelativeResize="0"/>
          <p:nvPr/>
        </p:nvPicPr>
        <p:blipFill rotWithShape="1">
          <a:blip r:embed="rId4">
            <a:alphaModFix/>
          </a:blip>
          <a:srcRect b="29607" l="15280" r="38315" t="27841"/>
          <a:stretch/>
        </p:blipFill>
        <p:spPr>
          <a:xfrm>
            <a:off x="4167250" y="1386875"/>
            <a:ext cx="4418976" cy="23636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g35fa3d5d6b9_0_62"/>
          <p:cNvSpPr txBox="1"/>
          <p:nvPr>
            <p:ph type="title"/>
          </p:nvPr>
        </p:nvSpPr>
        <p:spPr>
          <a:xfrm>
            <a:off x="375775" y="381000"/>
            <a:ext cx="8892300" cy="1050300"/>
          </a:xfrm>
          <a:prstGeom prst="rect">
            <a:avLst/>
          </a:prstGeom>
          <a:noFill/>
          <a:ln>
            <a:noFill/>
          </a:ln>
        </p:spPr>
        <p:txBody>
          <a:bodyPr anchorCtr="0" anchor="t" bIns="45700" lIns="91425" spcFirstLastPara="1" rIns="91425" wrap="square" tIns="91425">
            <a:noAutofit/>
          </a:bodyPr>
          <a:lstStyle/>
          <a:p>
            <a:pPr indent="-119062" lvl="0" marL="119062" rtl="0" algn="l">
              <a:spcBef>
                <a:spcPts val="0"/>
              </a:spcBef>
              <a:spcAft>
                <a:spcPts val="0"/>
              </a:spcAft>
              <a:buNone/>
            </a:pPr>
            <a:r>
              <a:rPr lang="en-US"/>
              <a:t>Baseline Implementation</a:t>
            </a:r>
            <a:endParaRPr/>
          </a:p>
          <a:p>
            <a:pPr indent="-119062" lvl="0" marL="119062" rtl="0" algn="l">
              <a:spcBef>
                <a:spcPts val="0"/>
              </a:spcBef>
              <a:spcAft>
                <a:spcPts val="0"/>
              </a:spcAft>
              <a:buClr>
                <a:schemeClr val="dk1"/>
              </a:buClr>
              <a:buFont typeface="Arial"/>
              <a:buNone/>
            </a:pPr>
            <a:r>
              <a:rPr b="0" lang="en-US" sz="2200"/>
              <a:t>(BaseTCSC, no PReLU) </a:t>
            </a:r>
            <a:endParaRPr b="0" sz="2200"/>
          </a:p>
        </p:txBody>
      </p:sp>
      <p:sp>
        <p:nvSpPr>
          <p:cNvPr id="49" name="Google Shape;49;g35fa3d5d6b9_0_62"/>
          <p:cNvSpPr txBox="1"/>
          <p:nvPr>
            <p:ph idx="1" type="body"/>
          </p:nvPr>
        </p:nvSpPr>
        <p:spPr>
          <a:xfrm>
            <a:off x="375775" y="1514475"/>
            <a:ext cx="7917600" cy="4972200"/>
          </a:xfrm>
          <a:prstGeom prst="rect">
            <a:avLst/>
          </a:prstGeom>
          <a:noFill/>
          <a:ln>
            <a:noFill/>
          </a:ln>
        </p:spPr>
        <p:txBody>
          <a:bodyPr anchorCtr="0" anchor="t" bIns="45700" lIns="91425" spcFirstLastPara="1" rIns="91425" wrap="square" tIns="45700">
            <a:noAutofit/>
          </a:bodyPr>
          <a:lstStyle/>
          <a:p>
            <a:pPr indent="-342900" lvl="0" marL="342900" rtl="0" algn="l">
              <a:spcBef>
                <a:spcPts val="960"/>
              </a:spcBef>
              <a:spcAft>
                <a:spcPts val="0"/>
              </a:spcAft>
              <a:buClr>
                <a:schemeClr val="dk1"/>
              </a:buClr>
              <a:buSzPts val="1200"/>
              <a:buChar char="⬛"/>
            </a:pPr>
            <a:r>
              <a:rPr lang="en-US"/>
              <a:t>Cost Analysis as a function of M, K, N, sparsity</a:t>
            </a:r>
            <a:endParaRPr/>
          </a:p>
          <a:p>
            <a:pPr indent="0" lvl="0" marL="0" rtl="0" algn="l">
              <a:spcBef>
                <a:spcPts val="960"/>
              </a:spcBef>
              <a:spcAft>
                <a:spcPts val="0"/>
              </a:spcAft>
              <a:buNone/>
            </a:pPr>
            <a:r>
              <a:t/>
            </a:r>
            <a:endParaRPr/>
          </a:p>
          <a:p>
            <a:pPr indent="0" lvl="0" marL="0" rtl="0" algn="l">
              <a:spcBef>
                <a:spcPts val="960"/>
              </a:spcBef>
              <a:spcAft>
                <a:spcPts val="0"/>
              </a:spcAft>
              <a:buNone/>
            </a:pPr>
            <a:r>
              <a:t/>
            </a:r>
            <a:endParaRPr/>
          </a:p>
          <a:p>
            <a:pPr indent="0" lvl="0" marL="0" rtl="0" algn="l">
              <a:spcBef>
                <a:spcPts val="960"/>
              </a:spcBef>
              <a:spcAft>
                <a:spcPts val="0"/>
              </a:spcAft>
              <a:buNone/>
            </a:pPr>
            <a:r>
              <a:t/>
            </a:r>
            <a:endParaRPr/>
          </a:p>
          <a:p>
            <a:pPr indent="0" lvl="0" marL="0" rtl="0" algn="l">
              <a:spcBef>
                <a:spcPts val="960"/>
              </a:spcBef>
              <a:spcAft>
                <a:spcPts val="0"/>
              </a:spcAft>
              <a:buNone/>
            </a:pPr>
            <a:r>
              <a:t/>
            </a:r>
            <a:endParaRPr/>
          </a:p>
          <a:p>
            <a:pPr indent="0" lvl="0" marL="0" rtl="0" algn="l">
              <a:spcBef>
                <a:spcPts val="960"/>
              </a:spcBef>
              <a:spcAft>
                <a:spcPts val="0"/>
              </a:spcAft>
              <a:buNone/>
            </a:pPr>
            <a:r>
              <a:t/>
            </a:r>
            <a:endParaRPr/>
          </a:p>
          <a:p>
            <a:pPr indent="-342900" lvl="0" marL="342900" rtl="0" algn="l">
              <a:spcBef>
                <a:spcPts val="960"/>
              </a:spcBef>
              <a:spcAft>
                <a:spcPts val="0"/>
              </a:spcAft>
              <a:buClr>
                <a:schemeClr val="dk1"/>
              </a:buClr>
              <a:buSzPts val="1200"/>
              <a:buChar char="⬛"/>
            </a:pPr>
            <a:r>
              <a:rPr lang="en-US"/>
              <a:t>Complexity</a:t>
            </a:r>
            <a:endParaRPr/>
          </a:p>
        </p:txBody>
      </p:sp>
      <p:pic>
        <p:nvPicPr>
          <p:cNvPr id="50" name="Google Shape;50;g35fa3d5d6b9_0_62"/>
          <p:cNvPicPr preferRelativeResize="0"/>
          <p:nvPr/>
        </p:nvPicPr>
        <p:blipFill rotWithShape="1">
          <a:blip r:embed="rId3">
            <a:alphaModFix/>
          </a:blip>
          <a:srcRect b="0" l="0" r="26916" t="0"/>
          <a:stretch/>
        </p:blipFill>
        <p:spPr>
          <a:xfrm>
            <a:off x="1458525" y="2119025"/>
            <a:ext cx="5941100" cy="1722375"/>
          </a:xfrm>
          <a:prstGeom prst="rect">
            <a:avLst/>
          </a:prstGeom>
          <a:noFill/>
          <a:ln>
            <a:noFill/>
          </a:ln>
        </p:spPr>
      </p:pic>
      <p:pic>
        <p:nvPicPr>
          <p:cNvPr id="51" name="Google Shape;51;g35fa3d5d6b9_0_62"/>
          <p:cNvPicPr preferRelativeResize="0"/>
          <p:nvPr/>
        </p:nvPicPr>
        <p:blipFill>
          <a:blip r:embed="rId4">
            <a:alphaModFix/>
          </a:blip>
          <a:stretch>
            <a:fillRect/>
          </a:stretch>
        </p:blipFill>
        <p:spPr>
          <a:xfrm>
            <a:off x="2514024" y="4843349"/>
            <a:ext cx="3082225" cy="4344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g35fa3d5d6b9_0_27"/>
          <p:cNvSpPr txBox="1"/>
          <p:nvPr>
            <p:ph type="title"/>
          </p:nvPr>
        </p:nvSpPr>
        <p:spPr>
          <a:xfrm>
            <a:off x="364050" y="381000"/>
            <a:ext cx="8406000" cy="1042500"/>
          </a:xfrm>
          <a:prstGeom prst="rect">
            <a:avLst/>
          </a:prstGeom>
          <a:noFill/>
          <a:ln>
            <a:noFill/>
          </a:ln>
        </p:spPr>
        <p:txBody>
          <a:bodyPr anchorCtr="0" anchor="t" bIns="45700" lIns="91425" spcFirstLastPara="1" rIns="91425" wrap="square" tIns="91425">
            <a:noAutofit/>
          </a:bodyPr>
          <a:lstStyle/>
          <a:p>
            <a:pPr indent="-119062" lvl="0" marL="119062" rtl="0" algn="l">
              <a:spcBef>
                <a:spcPts val="0"/>
              </a:spcBef>
              <a:spcAft>
                <a:spcPts val="0"/>
              </a:spcAft>
              <a:buNone/>
            </a:pPr>
            <a:r>
              <a:rPr lang="en-US"/>
              <a:t>Baseline Performance</a:t>
            </a:r>
            <a:endParaRPr/>
          </a:p>
          <a:p>
            <a:pPr indent="-119062" lvl="0" marL="119062" rtl="0" algn="l">
              <a:spcBef>
                <a:spcPts val="0"/>
              </a:spcBef>
              <a:spcAft>
                <a:spcPts val="0"/>
              </a:spcAft>
              <a:buNone/>
            </a:pPr>
            <a:r>
              <a:rPr b="0" lang="en-US" sz="2000"/>
              <a:t>Varying </a:t>
            </a:r>
            <a:r>
              <a:rPr b="0" lang="en-US" sz="2000"/>
              <a:t>S</a:t>
            </a:r>
            <a:r>
              <a:rPr b="0" lang="en-US" sz="2000"/>
              <a:t>parsity</a:t>
            </a:r>
            <a:r>
              <a:rPr b="0" lang="en-US" sz="2000"/>
              <a:t>, Apple M2</a:t>
            </a:r>
            <a:endParaRPr b="0" i="1" sz="1400"/>
          </a:p>
        </p:txBody>
      </p:sp>
      <p:sp>
        <p:nvSpPr>
          <p:cNvPr id="57" name="Google Shape;57;g35fa3d5d6b9_0_27"/>
          <p:cNvSpPr txBox="1"/>
          <p:nvPr/>
        </p:nvSpPr>
        <p:spPr>
          <a:xfrm>
            <a:off x="6668775" y="4006625"/>
            <a:ext cx="2276100" cy="160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US"/>
              <a:t>Maximum p</a:t>
            </a:r>
            <a:r>
              <a:rPr b="1" lang="en-US"/>
              <a:t>ercentage</a:t>
            </a:r>
            <a:r>
              <a:rPr b="1" lang="en-US"/>
              <a:t> of peak performance:</a:t>
            </a:r>
            <a:endParaRPr/>
          </a:p>
          <a:p>
            <a:pPr indent="0" lvl="0" marL="0" rtl="0" algn="l">
              <a:spcBef>
                <a:spcPts val="1000"/>
              </a:spcBef>
              <a:spcAft>
                <a:spcPts val="0"/>
              </a:spcAft>
              <a:buNone/>
            </a:pPr>
            <a:r>
              <a:rPr lang="en-US">
                <a:solidFill>
                  <a:schemeClr val="dk1"/>
                </a:solidFill>
              </a:rPr>
              <a:t>Sparsity 1/16: 15.02%</a:t>
            </a:r>
            <a:endParaRPr>
              <a:solidFill>
                <a:schemeClr val="dk1"/>
              </a:solidFill>
            </a:endParaRPr>
          </a:p>
          <a:p>
            <a:pPr indent="0" lvl="0" marL="0" rtl="0" algn="l">
              <a:spcBef>
                <a:spcPts val="0"/>
              </a:spcBef>
              <a:spcAft>
                <a:spcPts val="0"/>
              </a:spcAft>
              <a:buNone/>
            </a:pPr>
            <a:r>
              <a:rPr lang="en-US">
                <a:solidFill>
                  <a:schemeClr val="dk1"/>
                </a:solidFill>
              </a:rPr>
              <a:t>Sparsity 1/8: 15.12%</a:t>
            </a:r>
            <a:endParaRPr>
              <a:solidFill>
                <a:schemeClr val="dk1"/>
              </a:solidFill>
            </a:endParaRPr>
          </a:p>
          <a:p>
            <a:pPr indent="0" lvl="0" marL="0" rtl="0" algn="l">
              <a:spcBef>
                <a:spcPts val="0"/>
              </a:spcBef>
              <a:spcAft>
                <a:spcPts val="0"/>
              </a:spcAft>
              <a:buClr>
                <a:schemeClr val="dk1"/>
              </a:buClr>
              <a:buSzPts val="1100"/>
              <a:buFont typeface="Arial"/>
              <a:buNone/>
            </a:pPr>
            <a:r>
              <a:rPr lang="en-US">
                <a:solidFill>
                  <a:schemeClr val="dk1"/>
                </a:solidFill>
              </a:rPr>
              <a:t>Sparsity 1/4: 13.05%</a:t>
            </a:r>
            <a:endParaRPr>
              <a:solidFill>
                <a:schemeClr val="dk1"/>
              </a:solidFill>
            </a:endParaRPr>
          </a:p>
          <a:p>
            <a:pPr indent="0" lvl="0" marL="0" rtl="0" algn="l">
              <a:spcBef>
                <a:spcPts val="0"/>
              </a:spcBef>
              <a:spcAft>
                <a:spcPts val="0"/>
              </a:spcAft>
              <a:buNone/>
            </a:pPr>
            <a:r>
              <a:rPr lang="en-US">
                <a:solidFill>
                  <a:schemeClr val="dk1"/>
                </a:solidFill>
              </a:rPr>
              <a:t>Sparsity 1/2: 11.03%</a:t>
            </a:r>
            <a:endParaRPr>
              <a:solidFill>
                <a:schemeClr val="dk1"/>
              </a:solidFill>
            </a:endParaRPr>
          </a:p>
        </p:txBody>
      </p:sp>
      <p:pic>
        <p:nvPicPr>
          <p:cNvPr id="58" name="Google Shape;58;g35fa3d5d6b9_0_27" title="performance_plot_sparsity_on_base.png"/>
          <p:cNvPicPr preferRelativeResize="0"/>
          <p:nvPr/>
        </p:nvPicPr>
        <p:blipFill rotWithShape="1">
          <a:blip r:embed="rId3">
            <a:alphaModFix/>
          </a:blip>
          <a:srcRect b="39596" l="75108" r="0" t="40658"/>
          <a:stretch/>
        </p:blipFill>
        <p:spPr>
          <a:xfrm>
            <a:off x="6668784" y="1994312"/>
            <a:ext cx="2276101" cy="995326"/>
          </a:xfrm>
          <a:prstGeom prst="rect">
            <a:avLst/>
          </a:prstGeom>
          <a:noFill/>
          <a:ln>
            <a:noFill/>
          </a:ln>
        </p:spPr>
      </p:pic>
      <p:sp>
        <p:nvSpPr>
          <p:cNvPr id="59" name="Google Shape;59;g35fa3d5d6b9_0_27"/>
          <p:cNvSpPr txBox="1"/>
          <p:nvPr/>
        </p:nvSpPr>
        <p:spPr>
          <a:xfrm>
            <a:off x="0" y="6192626"/>
            <a:ext cx="91440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200">
                <a:solidFill>
                  <a:schemeClr val="dk1"/>
                </a:solidFill>
                <a:latin typeface="Calibri"/>
                <a:ea typeface="Calibri"/>
                <a:cs typeface="Calibri"/>
                <a:sym typeface="Calibri"/>
              </a:rPr>
              <a:t>Compiled with: </a:t>
            </a:r>
            <a:r>
              <a:rPr lang="en-US" sz="1200">
                <a:solidFill>
                  <a:schemeClr val="dk1"/>
                </a:solidFill>
                <a:latin typeface="Calibri"/>
                <a:ea typeface="Calibri"/>
                <a:cs typeface="Calibri"/>
                <a:sym typeface="Calibri"/>
              </a:rPr>
              <a:t>Apple Clang 17.0.0 -O3 -fno-vectorize -fno-slp-vectorize -fstrict-aliasing</a:t>
            </a:r>
            <a:endParaRPr sz="1200"/>
          </a:p>
        </p:txBody>
      </p:sp>
      <p:sp>
        <p:nvSpPr>
          <p:cNvPr id="60" name="Google Shape;60;g35fa3d5d6b9_0_27"/>
          <p:cNvSpPr txBox="1"/>
          <p:nvPr/>
        </p:nvSpPr>
        <p:spPr>
          <a:xfrm>
            <a:off x="5834075" y="357200"/>
            <a:ext cx="2673600" cy="88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2000">
              <a:solidFill>
                <a:srgbClr val="FF0000"/>
              </a:solidFill>
              <a:latin typeface="Calibri"/>
              <a:ea typeface="Calibri"/>
              <a:cs typeface="Calibri"/>
              <a:sym typeface="Calibri"/>
            </a:endParaRPr>
          </a:p>
        </p:txBody>
      </p:sp>
      <p:pic>
        <p:nvPicPr>
          <p:cNvPr id="61" name="Google Shape;61;g35fa3d5d6b9_0_27"/>
          <p:cNvPicPr preferRelativeResize="0"/>
          <p:nvPr/>
        </p:nvPicPr>
        <p:blipFill rotWithShape="1">
          <a:blip r:embed="rId4">
            <a:alphaModFix/>
          </a:blip>
          <a:srcRect b="0" l="0" r="24670" t="0"/>
          <a:stretch/>
        </p:blipFill>
        <p:spPr>
          <a:xfrm>
            <a:off x="207800" y="1456200"/>
            <a:ext cx="6460974" cy="473642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g35fa3d5d6b9_0_56"/>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BlockedTCSC</a:t>
            </a:r>
            <a:endParaRPr/>
          </a:p>
        </p:txBody>
      </p:sp>
      <p:sp>
        <p:nvSpPr>
          <p:cNvPr id="67" name="Google Shape;67;g35fa3d5d6b9_0_56"/>
          <p:cNvSpPr txBox="1"/>
          <p:nvPr>
            <p:ph idx="1" type="body"/>
          </p:nvPr>
        </p:nvSpPr>
        <p:spPr>
          <a:xfrm>
            <a:off x="364050" y="942900"/>
            <a:ext cx="8406000" cy="49722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Locality </a:t>
            </a:r>
            <a:endParaRPr/>
          </a:p>
          <a:p>
            <a:pPr indent="-285750" lvl="1" marL="742950" rtl="0" algn="l">
              <a:spcBef>
                <a:spcPts val="960"/>
              </a:spcBef>
              <a:spcAft>
                <a:spcPts val="0"/>
              </a:spcAft>
              <a:buClr>
                <a:schemeClr val="dk1"/>
              </a:buClr>
              <a:buSzPts val="1980"/>
              <a:buChar char="▪"/>
            </a:pPr>
            <a:r>
              <a:rPr lang="en-US"/>
              <a:t>Both X and Y accessed one row at a time, then the row is discarded.</a:t>
            </a:r>
            <a:endParaRPr/>
          </a:p>
          <a:p>
            <a:pPr indent="-285750" lvl="1" marL="742950" rtl="0" algn="l">
              <a:spcBef>
                <a:spcPts val="960"/>
              </a:spcBef>
              <a:spcAft>
                <a:spcPts val="0"/>
              </a:spcAft>
              <a:buSzPts val="1980"/>
              <a:buChar char="▪"/>
            </a:pPr>
            <a:r>
              <a:rPr lang="en-US"/>
              <a:t>Y is accessed element by element row-major, perfect </a:t>
            </a:r>
            <a:r>
              <a:rPr lang="en-US"/>
              <a:t>spatial</a:t>
            </a:r>
            <a:r>
              <a:rPr lang="en-US"/>
              <a:t> and temporal locality.</a:t>
            </a:r>
            <a:endParaRPr/>
          </a:p>
          <a:p>
            <a:pPr indent="-285750" lvl="1" marL="742950" rtl="0" algn="l">
              <a:spcBef>
                <a:spcPts val="960"/>
              </a:spcBef>
              <a:spcAft>
                <a:spcPts val="0"/>
              </a:spcAft>
              <a:buSzPts val="1980"/>
              <a:buChar char="▪"/>
            </a:pPr>
            <a:r>
              <a:rPr lang="en-US"/>
              <a:t>Access on X depends on W, in general it's random within </a:t>
            </a:r>
            <a:r>
              <a:rPr lang="en-US"/>
              <a:t>one</a:t>
            </a:r>
            <a:r>
              <a:rPr lang="en-US"/>
              <a:t> row.</a:t>
            </a:r>
            <a:endParaRPr/>
          </a:p>
          <a:p>
            <a:pPr indent="-285750" lvl="1" marL="742950" rtl="0" algn="l">
              <a:spcBef>
                <a:spcPts val="960"/>
              </a:spcBef>
              <a:spcAft>
                <a:spcPts val="0"/>
              </a:spcAft>
              <a:buSzPts val="1980"/>
              <a:buChar char="▪"/>
            </a:pPr>
            <a:r>
              <a:rPr lang="en-US"/>
              <a:t>Blocking: optimise access pattern on X by accessing only one blocked row at a time. On the other hand, this makes access every element of Y B times (tradeoff between perfect locality on X or perfect locality of Y).</a:t>
            </a:r>
            <a:endParaRPr/>
          </a:p>
        </p:txBody>
      </p:sp>
      <p:pic>
        <p:nvPicPr>
          <p:cNvPr id="68" name="Google Shape;68;g35fa3d5d6b9_0_56" title="blocked_tcsc.png"/>
          <p:cNvPicPr preferRelativeResize="0"/>
          <p:nvPr/>
        </p:nvPicPr>
        <p:blipFill rotWithShape="1">
          <a:blip r:embed="rId3">
            <a:alphaModFix/>
          </a:blip>
          <a:srcRect b="22720" l="0" r="0" t="0"/>
          <a:stretch/>
        </p:blipFill>
        <p:spPr>
          <a:xfrm>
            <a:off x="364050" y="4107778"/>
            <a:ext cx="8775000" cy="2193626"/>
          </a:xfrm>
          <a:prstGeom prst="rect">
            <a:avLst/>
          </a:prstGeom>
          <a:noFill/>
          <a:ln>
            <a:noFill/>
          </a:ln>
        </p:spPr>
      </p:pic>
      <p:cxnSp>
        <p:nvCxnSpPr>
          <p:cNvPr id="69" name="Google Shape;69;g35fa3d5d6b9_0_56"/>
          <p:cNvCxnSpPr/>
          <p:nvPr/>
        </p:nvCxnSpPr>
        <p:spPr>
          <a:xfrm rot="10800000">
            <a:off x="728530" y="4091100"/>
            <a:ext cx="255300" cy="1068300"/>
          </a:xfrm>
          <a:prstGeom prst="straightConnector1">
            <a:avLst/>
          </a:prstGeom>
          <a:noFill/>
          <a:ln cap="flat" cmpd="sng" w="19050">
            <a:solidFill>
              <a:schemeClr val="dk2"/>
            </a:solidFill>
            <a:prstDash val="solid"/>
            <a:round/>
            <a:headEnd len="med" w="med" type="triangle"/>
            <a:tailEnd len="med" w="med" type="none"/>
          </a:ln>
        </p:spPr>
      </p:cxnSp>
      <p:sp>
        <p:nvSpPr>
          <p:cNvPr id="70" name="Google Shape;70;g35fa3d5d6b9_0_56"/>
          <p:cNvSpPr txBox="1"/>
          <p:nvPr/>
        </p:nvSpPr>
        <p:spPr>
          <a:xfrm>
            <a:off x="93880" y="3740100"/>
            <a:ext cx="1388700" cy="446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700">
                <a:solidFill>
                  <a:schemeClr val="dk1"/>
                </a:solidFill>
                <a:latin typeface="Calibri"/>
                <a:ea typeface="Calibri"/>
                <a:cs typeface="Calibri"/>
                <a:sym typeface="Calibri"/>
              </a:rPr>
              <a:t>Block size</a:t>
            </a:r>
            <a:endParaRPr sz="1700">
              <a:solidFill>
                <a:schemeClr val="dk1"/>
              </a:solidFill>
              <a:latin typeface="Calibri"/>
              <a:ea typeface="Calibri"/>
              <a:cs typeface="Calibri"/>
              <a:sym typeface="Calibri"/>
            </a:endParaRPr>
          </a:p>
        </p:txBody>
      </p:sp>
      <p:cxnSp>
        <p:nvCxnSpPr>
          <p:cNvPr id="71" name="Google Shape;71;g35fa3d5d6b9_0_56"/>
          <p:cNvCxnSpPr/>
          <p:nvPr/>
        </p:nvCxnSpPr>
        <p:spPr>
          <a:xfrm flipH="1" rot="10800000">
            <a:off x="5335350" y="5859025"/>
            <a:ext cx="267900" cy="657900"/>
          </a:xfrm>
          <a:prstGeom prst="straightConnector1">
            <a:avLst/>
          </a:prstGeom>
          <a:noFill/>
          <a:ln cap="flat" cmpd="sng" w="9525">
            <a:solidFill>
              <a:schemeClr val="dk2"/>
            </a:solidFill>
            <a:prstDash val="solid"/>
            <a:round/>
            <a:headEnd len="med" w="med" type="none"/>
            <a:tailEnd len="med" w="med" type="triangle"/>
          </a:ln>
        </p:spPr>
      </p:cxnSp>
      <p:cxnSp>
        <p:nvCxnSpPr>
          <p:cNvPr id="72" name="Google Shape;72;g35fa3d5d6b9_0_56"/>
          <p:cNvCxnSpPr/>
          <p:nvPr/>
        </p:nvCxnSpPr>
        <p:spPr>
          <a:xfrm flipH="1" rot="10800000">
            <a:off x="5347525" y="5079450"/>
            <a:ext cx="706500" cy="1425300"/>
          </a:xfrm>
          <a:prstGeom prst="straightConnector1">
            <a:avLst/>
          </a:prstGeom>
          <a:noFill/>
          <a:ln cap="flat" cmpd="sng" w="9525">
            <a:solidFill>
              <a:schemeClr val="dk2"/>
            </a:solidFill>
            <a:prstDash val="solid"/>
            <a:round/>
            <a:headEnd len="med" w="med" type="none"/>
            <a:tailEnd len="med" w="med" type="triangle"/>
          </a:ln>
        </p:spPr>
      </p:cxnSp>
      <p:sp>
        <p:nvSpPr>
          <p:cNvPr id="73" name="Google Shape;73;g35fa3d5d6b9_0_56"/>
          <p:cNvSpPr txBox="1"/>
          <p:nvPr/>
        </p:nvSpPr>
        <p:spPr>
          <a:xfrm>
            <a:off x="3282425" y="6370675"/>
            <a:ext cx="5030400" cy="438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1700">
                <a:solidFill>
                  <a:schemeClr val="dk1"/>
                </a:solidFill>
                <a:latin typeface="Calibri"/>
                <a:ea typeface="Calibri"/>
                <a:cs typeface="Calibri"/>
                <a:sym typeface="Calibri"/>
              </a:rPr>
              <a:t>All the indices &lt; block size on one size, &gt;= on the other</a:t>
            </a:r>
            <a:endParaRPr sz="17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5fe8e5a1df_4_7"/>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Interleaving</a:t>
            </a:r>
            <a:endParaRPr/>
          </a:p>
        </p:txBody>
      </p:sp>
      <p:sp>
        <p:nvSpPr>
          <p:cNvPr id="79" name="Google Shape;79;g35fe8e5a1df_4_7"/>
          <p:cNvSpPr txBox="1"/>
          <p:nvPr>
            <p:ph idx="1" type="body"/>
          </p:nvPr>
        </p:nvSpPr>
        <p:spPr>
          <a:xfrm>
            <a:off x="364050" y="942900"/>
            <a:ext cx="8233200" cy="49722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Inefficiency</a:t>
            </a:r>
            <a:endParaRPr/>
          </a:p>
          <a:p>
            <a:pPr indent="-283844" lvl="1" marL="742950" rtl="0" algn="l">
              <a:spcBef>
                <a:spcPts val="1200"/>
              </a:spcBef>
              <a:spcAft>
                <a:spcPts val="0"/>
              </a:spcAft>
              <a:buSzPts val="1950"/>
              <a:buChar char="▪"/>
            </a:pPr>
            <a:r>
              <a:rPr lang="en-US"/>
              <a:t>The access pattern on X is inefficient.</a:t>
            </a:r>
            <a:endParaRPr/>
          </a:p>
          <a:p>
            <a:pPr indent="-283844" lvl="1" marL="742950" rtl="0" algn="l">
              <a:spcBef>
                <a:spcPts val="1200"/>
              </a:spcBef>
              <a:spcAft>
                <a:spcPts val="0"/>
              </a:spcAft>
              <a:buSzPts val="1950"/>
              <a:buChar char="▪"/>
            </a:pPr>
            <a:r>
              <a:rPr lang="en-US"/>
              <a:t>P</a:t>
            </a:r>
            <a:r>
              <a:rPr b="0" lang="en-US"/>
              <a:t>rocessing each row requires reading the entire column of positive entries, </a:t>
            </a:r>
            <a:r>
              <a:rPr lang="en-US"/>
              <a:t>then repeating for </a:t>
            </a:r>
            <a:r>
              <a:rPr b="0" lang="en-US"/>
              <a:t>negatives</a:t>
            </a:r>
            <a:r>
              <a:rPr lang="en-US"/>
              <a:t>.</a:t>
            </a:r>
            <a:endParaRPr/>
          </a:p>
          <a:p>
            <a:pPr indent="-342900" lvl="0" marL="342900" rtl="0" algn="l">
              <a:spcBef>
                <a:spcPts val="1200"/>
              </a:spcBef>
              <a:spcAft>
                <a:spcPts val="0"/>
              </a:spcAft>
              <a:buSzPts val="1200"/>
              <a:buChar char="⬛"/>
            </a:pPr>
            <a:r>
              <a:rPr lang="en-US"/>
              <a:t>Optimization</a:t>
            </a:r>
            <a:endParaRPr b="0"/>
          </a:p>
          <a:p>
            <a:pPr indent="-283844" lvl="1" marL="742950" rtl="0" algn="l">
              <a:spcBef>
                <a:spcPts val="1200"/>
              </a:spcBef>
              <a:spcAft>
                <a:spcPts val="0"/>
              </a:spcAft>
              <a:buSzPts val="1950"/>
              <a:buChar char="▪"/>
            </a:pPr>
            <a:r>
              <a:rPr b="0" lang="en-US"/>
              <a:t>Interlea</a:t>
            </a:r>
            <a:r>
              <a:rPr lang="en-US"/>
              <a:t>ve</a:t>
            </a:r>
            <a:r>
              <a:rPr b="0" lang="en-US"/>
              <a:t> positive and negative entries in groups to improve memory access. </a:t>
            </a:r>
            <a:endParaRPr b="0"/>
          </a:p>
          <a:p>
            <a:pPr indent="-342900" lvl="0" marL="342900" rtl="0" algn="l">
              <a:spcBef>
                <a:spcPts val="1200"/>
              </a:spcBef>
              <a:spcAft>
                <a:spcPts val="0"/>
              </a:spcAft>
              <a:buSzPts val="1200"/>
              <a:buChar char="⬛"/>
            </a:pPr>
            <a:r>
              <a:rPr lang="en-US"/>
              <a:t>Effect</a:t>
            </a:r>
            <a:endParaRPr b="0"/>
          </a:p>
          <a:p>
            <a:pPr indent="-283844" lvl="1" marL="742950" rtl="0" algn="l">
              <a:spcBef>
                <a:spcPts val="1200"/>
              </a:spcBef>
              <a:spcAft>
                <a:spcPts val="0"/>
              </a:spcAft>
              <a:buSzPts val="1950"/>
              <a:buChar char="▪"/>
            </a:pPr>
            <a:r>
              <a:rPr b="0" lang="en-US"/>
              <a:t>Improved overall spatial locality </a:t>
            </a:r>
            <a:r>
              <a:rPr lang="en-US"/>
              <a:t>by </a:t>
            </a:r>
            <a:r>
              <a:rPr b="0" lang="en-US"/>
              <a:t>reduc</a:t>
            </a:r>
            <a:r>
              <a:rPr lang="en-US"/>
              <a:t>ing</a:t>
            </a:r>
            <a:r>
              <a:rPr b="0" lang="en-US"/>
              <a:t> redundant memory accesses.</a:t>
            </a:r>
            <a:endParaRPr b="0"/>
          </a:p>
          <a:p>
            <a:pPr indent="-283844" lvl="1" marL="742950" rtl="0" algn="l">
              <a:spcBef>
                <a:spcPts val="1200"/>
              </a:spcBef>
              <a:spcAft>
                <a:spcPts val="0"/>
              </a:spcAft>
              <a:buSzPts val="1950"/>
              <a:buChar char="▪"/>
            </a:pPr>
            <a:r>
              <a:rPr lang="en-US"/>
              <a:t>Increased performance for smaller test cases.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g360bcd0a7a0_0_2"/>
          <p:cNvSpPr txBox="1"/>
          <p:nvPr>
            <p:ph type="title"/>
          </p:nvPr>
        </p:nvSpPr>
        <p:spPr>
          <a:xfrm>
            <a:off x="364052" y="180900"/>
            <a:ext cx="8406000" cy="7620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Interleaved TCSC vs Simultaneous </a:t>
            </a:r>
            <a:r>
              <a:rPr lang="en-US"/>
              <a:t>TCSC</a:t>
            </a:r>
            <a:endParaRPr/>
          </a:p>
        </p:txBody>
      </p:sp>
      <p:sp>
        <p:nvSpPr>
          <p:cNvPr id="85" name="Google Shape;85;g360bcd0a7a0_0_2"/>
          <p:cNvSpPr txBox="1"/>
          <p:nvPr>
            <p:ph idx="1" type="body"/>
          </p:nvPr>
        </p:nvSpPr>
        <p:spPr>
          <a:xfrm>
            <a:off x="364050" y="942900"/>
            <a:ext cx="8233200" cy="1645200"/>
          </a:xfrm>
          <a:prstGeom prst="rect">
            <a:avLst/>
          </a:prstGeom>
          <a:noFill/>
          <a:ln>
            <a:noFill/>
          </a:ln>
        </p:spPr>
        <p:txBody>
          <a:bodyPr anchorCtr="0" anchor="t" bIns="45700" lIns="91425" spcFirstLastPara="1" rIns="91425" wrap="square" tIns="45700">
            <a:noAutofit/>
          </a:bodyPr>
          <a:lstStyle/>
          <a:p>
            <a:pPr indent="-342900" lvl="0" marL="342900" rtl="0" algn="l">
              <a:spcBef>
                <a:spcPts val="1200"/>
              </a:spcBef>
              <a:spcAft>
                <a:spcPts val="0"/>
              </a:spcAft>
              <a:buSzPts val="1200"/>
              <a:buChar char="⬛"/>
            </a:pPr>
            <a:r>
              <a:rPr lang="en-US"/>
              <a:t>Interleaved TCSC (a new format)</a:t>
            </a:r>
            <a:endParaRPr/>
          </a:p>
          <a:p>
            <a:pPr indent="-283844" lvl="1" marL="742950" rtl="0" algn="l">
              <a:spcBef>
                <a:spcPts val="1200"/>
              </a:spcBef>
              <a:spcAft>
                <a:spcPts val="0"/>
              </a:spcAft>
              <a:buSzPts val="1950"/>
              <a:buChar char="▪"/>
            </a:pPr>
            <a:r>
              <a:rPr lang="en-US"/>
              <a:t>S</a:t>
            </a:r>
            <a:r>
              <a:rPr lang="en-US"/>
              <a:t>tore all indices in a flattened vector with pointers to column.</a:t>
            </a:r>
            <a:endParaRPr/>
          </a:p>
          <a:p>
            <a:pPr indent="-283844" lvl="1" marL="742950" rtl="0" algn="l">
              <a:spcBef>
                <a:spcPts val="1200"/>
              </a:spcBef>
              <a:spcAft>
                <a:spcPts val="0"/>
              </a:spcAft>
              <a:buSzPts val="1950"/>
              <a:buChar char="▪"/>
            </a:pPr>
            <a:r>
              <a:rPr lang="en-US"/>
              <a:t>Store group indices first then remaining positive and negative columns.</a:t>
            </a:r>
            <a:endParaRPr/>
          </a:p>
          <a:p>
            <a:pPr indent="0" lvl="0" marL="0" rtl="0" algn="l">
              <a:spcBef>
                <a:spcPts val="1200"/>
              </a:spcBef>
              <a:spcAft>
                <a:spcPts val="0"/>
              </a:spcAft>
              <a:buNone/>
            </a:pPr>
            <a:r>
              <a:t/>
            </a:r>
            <a:endParaRPr/>
          </a:p>
        </p:txBody>
      </p:sp>
      <p:pic>
        <p:nvPicPr>
          <p:cNvPr id="86" name="Google Shape;86;g360bcd0a7a0_0_2" title="Screenshot 2025-06-03 at 8.54.08 PM.png"/>
          <p:cNvPicPr preferRelativeResize="0"/>
          <p:nvPr/>
        </p:nvPicPr>
        <p:blipFill>
          <a:blip r:embed="rId3">
            <a:alphaModFix/>
          </a:blip>
          <a:stretch>
            <a:fillRect/>
          </a:stretch>
        </p:blipFill>
        <p:spPr>
          <a:xfrm>
            <a:off x="770225" y="2353905"/>
            <a:ext cx="6907426" cy="2263572"/>
          </a:xfrm>
          <a:prstGeom prst="rect">
            <a:avLst/>
          </a:prstGeom>
          <a:noFill/>
          <a:ln>
            <a:noFill/>
          </a:ln>
        </p:spPr>
      </p:pic>
      <p:sp>
        <p:nvSpPr>
          <p:cNvPr id="87" name="Google Shape;87;g360bcd0a7a0_0_2"/>
          <p:cNvSpPr txBox="1"/>
          <p:nvPr/>
        </p:nvSpPr>
        <p:spPr>
          <a:xfrm>
            <a:off x="288650" y="4790650"/>
            <a:ext cx="7389000" cy="1400700"/>
          </a:xfrm>
          <a:prstGeom prst="rect">
            <a:avLst/>
          </a:prstGeom>
          <a:noFill/>
          <a:ln>
            <a:noFill/>
          </a:ln>
        </p:spPr>
        <p:txBody>
          <a:bodyPr anchorCtr="0" anchor="t" bIns="91425" lIns="91425" spcFirstLastPara="1" rIns="91425" wrap="square" tIns="91425">
            <a:spAutoFit/>
          </a:bodyPr>
          <a:lstStyle/>
          <a:p>
            <a:pPr indent="-342900" lvl="0" marL="342900" rtl="0" algn="l">
              <a:spcBef>
                <a:spcPts val="1200"/>
              </a:spcBef>
              <a:spcAft>
                <a:spcPts val="0"/>
              </a:spcAft>
              <a:buClr>
                <a:srgbClr val="A81C5B"/>
              </a:buClr>
              <a:buSzPts val="1200"/>
              <a:buFont typeface="Noto Sans Symbols"/>
              <a:buChar char="⬛"/>
            </a:pPr>
            <a:r>
              <a:rPr b="1" lang="en-US" sz="2000">
                <a:solidFill>
                  <a:schemeClr val="dk1"/>
                </a:solidFill>
                <a:latin typeface="Calibri"/>
                <a:ea typeface="Calibri"/>
                <a:cs typeface="Calibri"/>
                <a:sym typeface="Calibri"/>
              </a:rPr>
              <a:t>Simultaneous TCSC (a new function using the BaseTCSC format)</a:t>
            </a:r>
            <a:endParaRPr sz="2000">
              <a:solidFill>
                <a:schemeClr val="dk1"/>
              </a:solidFill>
              <a:latin typeface="Calibri"/>
              <a:ea typeface="Calibri"/>
              <a:cs typeface="Calibri"/>
              <a:sym typeface="Calibri"/>
            </a:endParaRPr>
          </a:p>
          <a:p>
            <a:pPr indent="-283844" lvl="1" marL="742950" rtl="0" algn="l">
              <a:spcBef>
                <a:spcPts val="1200"/>
              </a:spcBef>
              <a:spcAft>
                <a:spcPts val="0"/>
              </a:spcAft>
              <a:buClr>
                <a:schemeClr val="dk1"/>
              </a:buClr>
              <a:buSzPts val="1950"/>
              <a:buFont typeface="Noto Sans Symbols"/>
              <a:buChar char="▪"/>
            </a:pPr>
            <a:r>
              <a:rPr lang="en-US" sz="1800">
                <a:solidFill>
                  <a:schemeClr val="dk1"/>
                </a:solidFill>
                <a:latin typeface="Calibri"/>
                <a:ea typeface="Calibri"/>
                <a:cs typeface="Calibri"/>
                <a:sym typeface="Calibri"/>
              </a:rPr>
              <a:t>Interleave inside the multiplication function.</a:t>
            </a:r>
            <a:endParaRPr sz="1800">
              <a:solidFill>
                <a:schemeClr val="dk1"/>
              </a:solidFill>
              <a:latin typeface="Calibri"/>
              <a:ea typeface="Calibri"/>
              <a:cs typeface="Calibri"/>
              <a:sym typeface="Calibri"/>
            </a:endParaRPr>
          </a:p>
          <a:p>
            <a:pPr indent="-283844" lvl="1" marL="742950" rtl="0" algn="l">
              <a:spcBef>
                <a:spcPts val="1200"/>
              </a:spcBef>
              <a:spcAft>
                <a:spcPts val="0"/>
              </a:spcAft>
              <a:buClr>
                <a:schemeClr val="dk1"/>
              </a:buClr>
              <a:buSzPts val="1950"/>
              <a:buFont typeface="Noto Sans Symbols"/>
              <a:buChar char="▪"/>
            </a:pPr>
            <a:r>
              <a:rPr lang="en-US" sz="1800">
                <a:solidFill>
                  <a:schemeClr val="dk1"/>
                </a:solidFill>
                <a:latin typeface="Calibri"/>
                <a:ea typeface="Calibri"/>
                <a:cs typeface="Calibri"/>
                <a:sym typeface="Calibri"/>
              </a:rPr>
              <a:t>Loop for smaller column and clean up remaining elements.</a:t>
            </a:r>
            <a:endParaRPr sz="20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5fed3d735b_1_0"/>
          <p:cNvSpPr txBox="1"/>
          <p:nvPr>
            <p:ph type="title"/>
          </p:nvPr>
        </p:nvSpPr>
        <p:spPr>
          <a:xfrm>
            <a:off x="364050" y="333300"/>
            <a:ext cx="8406000" cy="1041600"/>
          </a:xfrm>
          <a:prstGeom prst="rect">
            <a:avLst/>
          </a:prstGeom>
          <a:noFill/>
          <a:ln>
            <a:noFill/>
          </a:ln>
        </p:spPr>
        <p:txBody>
          <a:bodyPr anchorCtr="0" anchor="t" bIns="45700" lIns="91425" spcFirstLastPara="1" rIns="91425" wrap="square" tIns="91425">
            <a:noAutofit/>
          </a:bodyPr>
          <a:lstStyle/>
          <a:p>
            <a:pPr indent="0" lvl="0" marL="0" rtl="0" algn="l">
              <a:spcBef>
                <a:spcPts val="0"/>
              </a:spcBef>
              <a:spcAft>
                <a:spcPts val="0"/>
              </a:spcAft>
              <a:buNone/>
            </a:pPr>
            <a:r>
              <a:rPr lang="en-US"/>
              <a:t>Data Structure Performance Comparison</a:t>
            </a:r>
            <a:endParaRPr/>
          </a:p>
          <a:p>
            <a:pPr indent="0" lvl="0" marL="0" rtl="0" algn="l">
              <a:spcBef>
                <a:spcPts val="0"/>
              </a:spcBef>
              <a:spcAft>
                <a:spcPts val="0"/>
              </a:spcAft>
              <a:buNone/>
            </a:pPr>
            <a:r>
              <a:rPr b="0" lang="en-US" sz="2000"/>
              <a:t>Sparsity 1/2, Apple M2</a:t>
            </a:r>
            <a:endParaRPr b="0" sz="2000"/>
          </a:p>
        </p:txBody>
      </p:sp>
      <p:sp>
        <p:nvSpPr>
          <p:cNvPr id="93" name="Google Shape;93;g35fed3d735b_1_0"/>
          <p:cNvSpPr txBox="1"/>
          <p:nvPr/>
        </p:nvSpPr>
        <p:spPr>
          <a:xfrm>
            <a:off x="-4950" y="5627775"/>
            <a:ext cx="9144000" cy="369300"/>
          </a:xfrm>
          <a:prstGeom prst="rect">
            <a:avLst/>
          </a:prstGeom>
          <a:noFill/>
          <a:ln>
            <a:noFill/>
          </a:ln>
        </p:spPr>
        <p:txBody>
          <a:bodyPr anchorCtr="0" anchor="t" bIns="91425" lIns="91425" spcFirstLastPara="1" rIns="91425" wrap="square" tIns="91425">
            <a:spAutoFit/>
          </a:bodyPr>
          <a:lstStyle/>
          <a:p>
            <a:pPr indent="-119062" lvl="0" marL="119062" rtl="0" algn="ctr">
              <a:spcBef>
                <a:spcPts val="0"/>
              </a:spcBef>
              <a:spcAft>
                <a:spcPts val="0"/>
              </a:spcAft>
              <a:buNone/>
            </a:pPr>
            <a:r>
              <a:rPr lang="en-US" sz="1200">
                <a:solidFill>
                  <a:schemeClr val="dk1"/>
                </a:solidFill>
                <a:latin typeface="Calibri"/>
                <a:ea typeface="Calibri"/>
                <a:cs typeface="Calibri"/>
                <a:sym typeface="Calibri"/>
              </a:rPr>
              <a:t>Compiled with: Apple Clang 17.0.0 -O3 -fno-vectorize -fno-slp-vectorize -fstrict-aliasing</a:t>
            </a:r>
            <a:endParaRPr sz="1200"/>
          </a:p>
        </p:txBody>
      </p:sp>
      <p:pic>
        <p:nvPicPr>
          <p:cNvPr id="94" name="Google Shape;94;g35fed3d735b_1_0"/>
          <p:cNvPicPr preferRelativeResize="0"/>
          <p:nvPr/>
        </p:nvPicPr>
        <p:blipFill rotWithShape="1">
          <a:blip r:embed="rId3">
            <a:alphaModFix/>
          </a:blip>
          <a:srcRect b="0" l="0" r="37304" t="0"/>
          <a:stretch/>
        </p:blipFill>
        <p:spPr>
          <a:xfrm>
            <a:off x="139700" y="1502467"/>
            <a:ext cx="4212767" cy="3777291"/>
          </a:xfrm>
          <a:prstGeom prst="rect">
            <a:avLst/>
          </a:prstGeom>
          <a:noFill/>
          <a:ln>
            <a:noFill/>
          </a:ln>
        </p:spPr>
      </p:pic>
      <p:pic>
        <p:nvPicPr>
          <p:cNvPr id="95" name="Google Shape;95;g35fed3d735b_1_0"/>
          <p:cNvPicPr preferRelativeResize="0"/>
          <p:nvPr/>
        </p:nvPicPr>
        <p:blipFill rotWithShape="1">
          <a:blip r:embed="rId4">
            <a:alphaModFix/>
          </a:blip>
          <a:srcRect b="0" l="0" r="37067" t="0"/>
          <a:stretch/>
        </p:blipFill>
        <p:spPr>
          <a:xfrm>
            <a:off x="4736454" y="1502476"/>
            <a:ext cx="4212767" cy="3848325"/>
          </a:xfrm>
          <a:prstGeom prst="rect">
            <a:avLst/>
          </a:prstGeom>
          <a:noFill/>
          <a:ln>
            <a:noFill/>
          </a:ln>
        </p:spPr>
      </p:pic>
      <p:pic>
        <p:nvPicPr>
          <p:cNvPr id="96" name="Google Shape;96;g35fed3d735b_1_0"/>
          <p:cNvPicPr preferRelativeResize="0"/>
          <p:nvPr/>
        </p:nvPicPr>
        <p:blipFill rotWithShape="1">
          <a:blip r:embed="rId3">
            <a:alphaModFix/>
          </a:blip>
          <a:srcRect b="40767" l="62433" r="89" t="39990"/>
          <a:stretch/>
        </p:blipFill>
        <p:spPr>
          <a:xfrm>
            <a:off x="2488765" y="4206581"/>
            <a:ext cx="1904927" cy="549796"/>
          </a:xfrm>
          <a:prstGeom prst="rect">
            <a:avLst/>
          </a:prstGeom>
          <a:noFill/>
          <a:ln>
            <a:noFill/>
          </a:ln>
        </p:spPr>
      </p:pic>
      <p:pic>
        <p:nvPicPr>
          <p:cNvPr id="97" name="Google Shape;97;g35fed3d735b_1_0"/>
          <p:cNvPicPr preferRelativeResize="0"/>
          <p:nvPr/>
        </p:nvPicPr>
        <p:blipFill rotWithShape="1">
          <a:blip r:embed="rId4">
            <a:alphaModFix/>
          </a:blip>
          <a:srcRect b="39756" l="62116" r="0" t="40451"/>
          <a:stretch/>
        </p:blipFill>
        <p:spPr>
          <a:xfrm>
            <a:off x="7144906" y="4054773"/>
            <a:ext cx="1830646" cy="549796"/>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ETH Course">
  <a:themeElements>
    <a:clrScheme name="ETH">
      <a:dk1>
        <a:srgbClr val="000000"/>
      </a:dk1>
      <a:lt1>
        <a:srgbClr val="FFFFFF"/>
      </a:lt1>
      <a:dk2>
        <a:srgbClr val="002B5F"/>
      </a:dk2>
      <a:lt2>
        <a:srgbClr val="808080"/>
      </a:lt2>
      <a:accent1>
        <a:srgbClr val="4F0E2B"/>
      </a:accent1>
      <a:accent2>
        <a:srgbClr val="005C3C"/>
      </a:accent2>
      <a:accent3>
        <a:srgbClr val="A03232"/>
      </a:accent3>
      <a:accent4>
        <a:srgbClr val="F7F0BC"/>
      </a:accent4>
      <a:accent5>
        <a:srgbClr val="C8DEC8"/>
      </a:accent5>
      <a:accent6>
        <a:srgbClr val="D6D6F5"/>
      </a:accent6>
      <a:hlink>
        <a:srgbClr val="A71D5B"/>
      </a:hlink>
      <a:folHlink>
        <a:srgbClr val="A71D5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2009-01-12T00:38:48Z</dcterms:created>
  <dc:creator>Markus Pueschel</dc:creator>
</cp:coreProperties>
</file>