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399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7FC"/>
    <a:srgbClr val="E2E2E2"/>
    <a:srgbClr val="3333FF"/>
    <a:srgbClr val="6600FF"/>
    <a:srgbClr val="404040"/>
    <a:srgbClr val="000000"/>
    <a:srgbClr val="11067A"/>
    <a:srgbClr val="EEEEEE"/>
    <a:srgbClr val="9933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5" autoAdjust="0"/>
    <p:restoredTop sz="94581" autoAdjust="0"/>
  </p:normalViewPr>
  <p:slideViewPr>
    <p:cSldViewPr>
      <p:cViewPr>
        <p:scale>
          <a:sx n="85" d="100"/>
          <a:sy n="85" d="100"/>
        </p:scale>
        <p:origin x="-403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529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A76F1B-1A58-4A65-8452-BB2E6754C6C3}" type="datetimeFigureOut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4EF2CB-42BF-4A27-A09B-68E2540FF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4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10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8B38-E628-46B5-ACB9-4504E292F315}" type="slidenum">
              <a:rPr lang="ru-RU" smtClean="0"/>
              <a:pPr eaLnBrk="1" hangingPunct="1"/>
              <a:t>9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BFC4F-DC3C-4227-8813-7487189AD426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EA0C-2919-4180-B8DA-D5095D6C98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5658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038DB-C549-4985-A669-057EBC6DED1E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36BB3-2D85-4CFF-810C-25BE34419A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32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4A547-FB6A-4683-90AA-20D7841EE0F6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118CB-CB81-43F5-BDFF-2F7801AE19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8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CEECD-D03A-4750-BE77-34E05792E628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671F-4029-4537-B748-9DDA4622A4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556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50C7F-EC81-4024-8953-8C26A83CE81F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3955E-4DC2-44F4-BBF3-38902F9701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295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35898-E132-45E5-80DF-6129AA3EA20C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88F4D-ACEF-449A-BEB8-E666AC7FEF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9689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5FC6-6288-4D24-9B1B-56D8ADF6B23F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6CA-E137-4766-B1C8-98995315F4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6774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5584E-DDCF-40A8-A345-55F2CEFCE467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1753C-1CFB-4A97-95F3-83FD25D971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116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CD264-4694-4195-A2DD-9AF1DAC6CB54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2BD2B-8835-4313-819E-25B20580EB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566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8A760-BD31-463E-A8E7-3E2E22140E01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24AF7-B66F-4EF0-B088-72CA5DAD80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424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69D8B-C3B8-40F2-8A6C-6FF8837229D9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1FAE2-B9FF-4C30-9036-12097FC610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81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DFE4D891-A388-41FE-AC3A-1EE746C9553A}" type="datetime1">
              <a:rPr lang="ru-RU"/>
              <a:pPr>
                <a:defRPr/>
              </a:pPr>
              <a:t>12.07.2017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FC53AF32-1D7D-4DD3-926B-E5767FF8B4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07" r:id="rId2"/>
    <p:sldLayoutId id="2147483916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7" r:id="rId9"/>
    <p:sldLayoutId id="2147483913" r:id="rId10"/>
    <p:sldLayoutId id="21474839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19088" indent="-319088"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>
          <a:xfrm>
            <a:off x="1547812" y="5301208"/>
            <a:ext cx="6696595" cy="1096417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spcAft>
                <a:spcPct val="0"/>
              </a:spcAft>
              <a:buFont typeface="Arial" charset="0"/>
              <a:buNone/>
            </a:pPr>
            <a:r>
              <a:rPr lang="he-IL" i="1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  <a:cs typeface="Tahoma" pitchFamily="34" charset="0"/>
              </a:rPr>
              <a:t>שם המנחה: דני כלפון</a:t>
            </a:r>
          </a:p>
          <a:p>
            <a:pPr algn="ctr" eaLnBrk="1" hangingPunct="1">
              <a:spcAft>
                <a:spcPct val="0"/>
              </a:spcAft>
              <a:buFont typeface="Arial" charset="0"/>
              <a:buNone/>
            </a:pPr>
            <a:r>
              <a:rPr lang="he-IL" i="1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  <a:cs typeface="Tahoma" pitchFamily="34" charset="0"/>
              </a:rPr>
              <a:t>שם הסטודנט: אלכסיי ליסיצה</a:t>
            </a:r>
          </a:p>
          <a:p>
            <a:pPr algn="ctr" eaLnBrk="1" hangingPunct="1">
              <a:spcAft>
                <a:spcPct val="0"/>
              </a:spcAft>
              <a:buFont typeface="Arial" charset="0"/>
              <a:buNone/>
            </a:pPr>
            <a:r>
              <a:rPr lang="he-IL" i="1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  <a:cs typeface="Tahoma" pitchFamily="34" charset="0"/>
              </a:rPr>
              <a:t>אוניברסיטה פתוחה 2017</a:t>
            </a:r>
            <a:endParaRPr lang="ru-RU" i="1" dirty="0" smtClean="0">
              <a:solidFill>
                <a:schemeClr val="bg2">
                  <a:lumMod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7175351" cy="187220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200" i="1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SmartOrm</a:t>
            </a: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effectLst/>
              </a:rPr>
              <a:t/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effectLst/>
              </a:rPr>
              <a:t>Implementation of ORM System</a:t>
            </a: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1080120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3200" dirty="0">
                <a:effectLst/>
              </a:rPr>
              <a:t>מסך בניית תרשים בסיס נתונים ויצירת המיפוי:</a:t>
            </a: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8464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35141"/>
            <a:ext cx="58102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9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1080120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3200" dirty="0" smtClean="0">
                <a:effectLst/>
              </a:rPr>
              <a:t>מסד נתונים מלא שמולא ע"י המערכת</a:t>
            </a: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8464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2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64807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he-IL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תוכן העניינים</a:t>
            </a: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96752"/>
            <a:ext cx="835292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                   </a:t>
            </a:r>
            <a:r>
              <a:rPr lang="en-US" dirty="0" smtClean="0"/>
              <a:t>                                                                          </a:t>
            </a:r>
            <a:r>
              <a:rPr lang="he-IL" dirty="0" smtClean="0"/>
              <a:t>                     </a:t>
            </a:r>
            <a:r>
              <a:rPr lang="en-US" dirty="0" smtClean="0"/>
              <a:t>   </a:t>
            </a:r>
            <a:r>
              <a:rPr lang="he-IL" dirty="0" smtClean="0"/>
              <a:t>י</a:t>
            </a:r>
            <a:r>
              <a:rPr lang="en-US" dirty="0" smtClean="0"/>
              <a:t> </a:t>
            </a:r>
            <a:r>
              <a:rPr lang="he-IL" dirty="0" smtClean="0"/>
              <a:t>כלל</a:t>
            </a:r>
          </a:p>
          <a:p>
            <a:pPr algn="r"/>
            <a:r>
              <a:rPr lang="he-IL" dirty="0" smtClean="0"/>
              <a:t>דרישות המערכת                                                                                                      </a:t>
            </a:r>
            <a:r>
              <a:rPr lang="en-US" dirty="0" smtClean="0"/>
              <a:t>                     </a:t>
            </a:r>
            <a:endParaRPr lang="ru-RU" dirty="0"/>
          </a:p>
          <a:p>
            <a:pPr algn="r"/>
            <a:r>
              <a:rPr lang="he-IL" dirty="0" smtClean="0"/>
              <a:t>   מרכיבי </a:t>
            </a:r>
            <a:r>
              <a:rPr lang="he-IL" dirty="0" smtClean="0"/>
              <a:t>המערכת</a:t>
            </a:r>
            <a:endParaRPr lang="ru-RU" dirty="0"/>
          </a:p>
          <a:p>
            <a:pPr algn="r" rtl="1"/>
            <a:r>
              <a:rPr lang="he-IL" dirty="0" smtClean="0">
                <a:solidFill>
                  <a:srgbClr val="0070C0"/>
                </a:solidFill>
              </a:rPr>
              <a:t>     דיאגרמות </a:t>
            </a:r>
            <a:r>
              <a:rPr lang="en-US" dirty="0">
                <a:solidFill>
                  <a:srgbClr val="0070C0"/>
                </a:solidFill>
              </a:rPr>
              <a:t>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   Use </a:t>
            </a:r>
            <a:r>
              <a:rPr lang="en-US" dirty="0">
                <a:solidFill>
                  <a:srgbClr val="0070C0"/>
                </a:solidFill>
              </a:rPr>
              <a:t>Case </a:t>
            </a:r>
            <a:endParaRPr lang="en-US" dirty="0" smtClean="0">
              <a:solidFill>
                <a:srgbClr val="0070C0"/>
              </a:solidFill>
            </a:endParaRPr>
          </a:p>
          <a:p>
            <a:pPr algn="r" rtl="1"/>
            <a:r>
              <a:rPr lang="he-IL" dirty="0" smtClean="0"/>
              <a:t>מיפוי </a:t>
            </a:r>
            <a:r>
              <a:rPr lang="he-IL" dirty="0"/>
              <a:t>טבלאות בסיס נתונים </a:t>
            </a:r>
            <a:r>
              <a:rPr lang="he-IL" dirty="0" smtClean="0"/>
              <a:t>לאובייקטים</a:t>
            </a:r>
            <a:endParaRPr lang="ru-RU" dirty="0"/>
          </a:p>
          <a:p>
            <a:pPr algn="r" rtl="1"/>
            <a:r>
              <a:rPr lang="he-IL" dirty="0" smtClean="0">
                <a:solidFill>
                  <a:srgbClr val="0070C0"/>
                </a:solidFill>
              </a:rPr>
              <a:t>דיאגרמות </a:t>
            </a:r>
            <a:r>
              <a:rPr lang="en-US" dirty="0" smtClean="0">
                <a:solidFill>
                  <a:srgbClr val="0070C0"/>
                </a:solidFill>
              </a:rPr>
              <a:t>Activity</a:t>
            </a:r>
            <a:endParaRPr lang="ru-RU" dirty="0"/>
          </a:p>
          <a:p>
            <a:pPr algn="r" rtl="1"/>
            <a:r>
              <a:rPr lang="he-IL" dirty="0"/>
              <a:t>    מיפוי בסיס </a:t>
            </a:r>
            <a:r>
              <a:rPr lang="he-IL" dirty="0" smtClean="0"/>
              <a:t>נתונים   </a:t>
            </a:r>
            <a:endParaRPr lang="ru-RU" dirty="0"/>
          </a:p>
          <a:p>
            <a:pPr algn="r" rtl="1"/>
            <a:r>
              <a:rPr lang="he-IL" dirty="0"/>
              <a:t>         </a:t>
            </a:r>
            <a:r>
              <a:rPr lang="he-IL" dirty="0" smtClean="0"/>
              <a:t> מסך </a:t>
            </a:r>
            <a:r>
              <a:rPr lang="he-IL" dirty="0"/>
              <a:t>הפתיחה של </a:t>
            </a:r>
            <a:r>
              <a:rPr lang="he-IL" smtClean="0"/>
              <a:t>המערכת             </a:t>
            </a:r>
            <a:endParaRPr lang="he-IL" dirty="0" smtClean="0"/>
          </a:p>
          <a:p>
            <a:pPr algn="r" rtl="1"/>
            <a:r>
              <a:rPr lang="he-IL" dirty="0" smtClean="0"/>
              <a:t>אותו מסך בזמן העלאה</a:t>
            </a:r>
          </a:p>
          <a:p>
            <a:pPr algn="r" rtl="1"/>
            <a:r>
              <a:rPr lang="he-IL" dirty="0" smtClean="0"/>
              <a:t>         מסך הראשי של המערכת</a:t>
            </a:r>
            <a:endParaRPr lang="ru-RU" dirty="0"/>
          </a:p>
          <a:p>
            <a:pPr algn="r" rtl="1"/>
            <a:r>
              <a:rPr lang="he-IL" dirty="0"/>
              <a:t>         </a:t>
            </a:r>
            <a:r>
              <a:rPr lang="he-IL" dirty="0" smtClean="0"/>
              <a:t>מסד נתונים מלא                                                                                                         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4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64807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he-IL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כללי</a:t>
            </a: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96752"/>
            <a:ext cx="885698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 </a:t>
            </a:r>
            <a:r>
              <a:rPr lang="he-IL" dirty="0" smtClean="0"/>
              <a:t>היבטים כלליים של המערכת:</a:t>
            </a:r>
            <a:endParaRPr lang="ru-RU" dirty="0"/>
          </a:p>
          <a:p>
            <a:pPr marL="285750" indent="-285750" algn="r" rtl="1">
              <a:buFont typeface="Arial" pitchFamily="34" charset="0"/>
              <a:buChar char="•"/>
            </a:pPr>
            <a:r>
              <a:rPr lang="he-IL" dirty="0"/>
              <a:t>מערכת </a:t>
            </a:r>
            <a:r>
              <a:rPr lang="he-IL" dirty="0" smtClean="0"/>
              <a:t> </a:t>
            </a:r>
            <a:r>
              <a:rPr lang="it-IT" dirty="0" smtClean="0"/>
              <a:t>ORM(O</a:t>
            </a:r>
            <a:r>
              <a:rPr lang="en-US" dirty="0" err="1"/>
              <a:t>bject</a:t>
            </a:r>
            <a:r>
              <a:rPr lang="en-US" dirty="0"/>
              <a:t> Relational Mapping</a:t>
            </a:r>
            <a:r>
              <a:rPr lang="it-IT" dirty="0"/>
              <a:t>) </a:t>
            </a:r>
            <a:r>
              <a:rPr lang="he-IL" dirty="0" smtClean="0"/>
              <a:t> שממפה </a:t>
            </a:r>
            <a:r>
              <a:rPr lang="he-IL" dirty="0"/>
              <a:t>מסד נתונים </a:t>
            </a:r>
            <a:endParaRPr lang="en-US" dirty="0" smtClean="0"/>
          </a:p>
          <a:p>
            <a:pPr algn="r" rtl="1"/>
            <a:r>
              <a:rPr lang="he-IL" dirty="0" smtClean="0"/>
              <a:t>למחלקות </a:t>
            </a:r>
            <a:r>
              <a:rPr lang="he-IL" dirty="0"/>
              <a:t>ואובייקטים</a:t>
            </a:r>
            <a:r>
              <a:rPr lang="he-IL" dirty="0" smtClean="0"/>
              <a:t>.</a:t>
            </a:r>
            <a:endParaRPr lang="en-US" dirty="0" smtClean="0"/>
          </a:p>
          <a:p>
            <a:pPr rtl="1"/>
            <a:endParaRPr lang="ru-RU" dirty="0"/>
          </a:p>
          <a:p>
            <a:pPr marL="285750" indent="-285750" algn="r" rtl="1">
              <a:buFont typeface="Arial" pitchFamily="34" charset="0"/>
              <a:buChar char="•"/>
            </a:pPr>
            <a:r>
              <a:rPr lang="he-IL" dirty="0" smtClean="0"/>
              <a:t>בגרסה נוכחית מערכת תומכת בקבצי </a:t>
            </a:r>
            <a:r>
              <a:rPr lang="en-US" dirty="0" smtClean="0"/>
              <a:t>XML</a:t>
            </a:r>
            <a:endParaRPr lang="he-IL" dirty="0" smtClean="0"/>
          </a:p>
          <a:p>
            <a:pPr marL="285750" indent="-285750" algn="r" rtl="1">
              <a:buFont typeface="Arial" pitchFamily="34" charset="0"/>
              <a:buChar char="•"/>
            </a:pPr>
            <a:r>
              <a:rPr lang="he-IL" dirty="0" smtClean="0"/>
              <a:t>יש אפשרות הרחבה לסוגים נוספים</a:t>
            </a:r>
            <a:endParaRPr lang="ru-RU" dirty="0"/>
          </a:p>
          <a:p>
            <a:pPr marL="285750" indent="-285750" algn="r" rtl="1">
              <a:buFont typeface="Arial" pitchFamily="34" charset="0"/>
              <a:buChar char="•"/>
            </a:pPr>
            <a:r>
              <a:rPr lang="he-IL" dirty="0" smtClean="0"/>
              <a:t>עוזר לניהול קל יותר של בסיס נתונים מהקוד</a:t>
            </a:r>
            <a:endParaRPr lang="en-US" dirty="0" smtClean="0"/>
          </a:p>
          <a:p>
            <a:pPr rtl="1"/>
            <a:endParaRPr lang="ru-RU" dirty="0"/>
          </a:p>
          <a:p>
            <a:pPr marL="285750" indent="-285750" algn="r" rtl="1">
              <a:buFont typeface="Arial" pitchFamily="34" charset="0"/>
              <a:buChar char="•"/>
            </a:pPr>
            <a:r>
              <a:rPr lang="he-IL" dirty="0" smtClean="0"/>
              <a:t>יש אפשרות בנייה גרפית של בסיס נתונים </a:t>
            </a:r>
            <a:endParaRPr lang="en-US" dirty="0" smtClean="0"/>
          </a:p>
          <a:p>
            <a:pPr rtl="1"/>
            <a:endParaRPr lang="ru-RU" dirty="0"/>
          </a:p>
          <a:p>
            <a:pPr marL="285750" indent="-285750" algn="r" rtl="1">
              <a:buFont typeface="Arial" pitchFamily="34" charset="0"/>
              <a:buChar char="•"/>
            </a:pPr>
            <a:r>
              <a:rPr lang="he-IL" dirty="0" smtClean="0"/>
              <a:t>למערכת אין כרגע משתמשים מיוחדים</a:t>
            </a:r>
            <a:endParaRPr lang="ru-RU" dirty="0"/>
          </a:p>
          <a:p>
            <a:pPr algn="r"/>
            <a:endParaRPr lang="he-IL" b="1" dirty="0" smtClean="0"/>
          </a:p>
        </p:txBody>
      </p:sp>
    </p:spTree>
    <p:extLst>
      <p:ext uri="{BB962C8B-B14F-4D97-AF65-F5344CB8AC3E}">
        <p14:creationId xmlns:p14="http://schemas.microsoft.com/office/powerpoint/2010/main" val="3471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64807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he-IL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דרישות המערכת</a:t>
            </a: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96752"/>
            <a:ext cx="8856984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r" rtl="1"/>
            <a:r>
              <a:rPr lang="he-IL" dirty="0"/>
              <a:t> </a:t>
            </a:r>
            <a:r>
              <a:rPr lang="he-IL" dirty="0" smtClean="0"/>
              <a:t>1. </a:t>
            </a:r>
            <a:r>
              <a:rPr lang="he-IL" dirty="0" smtClean="0">
                <a:solidFill>
                  <a:srgbClr val="0070C0"/>
                </a:solidFill>
              </a:rPr>
              <a:t>מערכת </a:t>
            </a:r>
            <a:r>
              <a:rPr lang="he-IL" dirty="0">
                <a:solidFill>
                  <a:srgbClr val="0070C0"/>
                </a:solidFill>
              </a:rPr>
              <a:t>מציגה מספר אפשרויות מיפוי</a:t>
            </a:r>
            <a:r>
              <a:rPr lang="he-IL" dirty="0"/>
              <a:t>: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 smtClean="0"/>
              <a:t>מיפוי </a:t>
            </a:r>
            <a:r>
              <a:rPr lang="he-IL" dirty="0"/>
              <a:t>ממודל גרפי ריק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מיפוי ממודל גרפי על סמך קבצים שמעלים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יכולת לטעון דיאגרמה שעבדו עליה בשימוש האחרון במערכת 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אפשרות שינוי המיפוי הקיים בצורה גרפית</a:t>
            </a:r>
            <a:endParaRPr lang="ru-RU" dirty="0"/>
          </a:p>
          <a:p>
            <a:pPr lvl="0" algn="r" rtl="1"/>
            <a:r>
              <a:rPr lang="he-IL" dirty="0" smtClean="0"/>
              <a:t>2. מערכת </a:t>
            </a:r>
            <a:r>
              <a:rPr lang="he-IL" dirty="0"/>
              <a:t>יוצרת מחלקות לניהול נוח של קבצים ובסיסי נתונים בקוד.</a:t>
            </a:r>
            <a:endParaRPr lang="ru-RU" dirty="0"/>
          </a:p>
          <a:p>
            <a:pPr lvl="0" algn="r" rtl="1"/>
            <a:r>
              <a:rPr lang="he-IL" dirty="0" smtClean="0"/>
              <a:t>3. </a:t>
            </a:r>
            <a:r>
              <a:rPr lang="he-IL" dirty="0" smtClean="0">
                <a:solidFill>
                  <a:srgbClr val="0070C0"/>
                </a:solidFill>
              </a:rPr>
              <a:t>מערכת </a:t>
            </a:r>
            <a:r>
              <a:rPr lang="he-IL" dirty="0">
                <a:solidFill>
                  <a:srgbClr val="0070C0"/>
                </a:solidFill>
              </a:rPr>
              <a:t>נותנת אפשרויות מיפוי גרפי הבאים לבסיס נתונים</a:t>
            </a:r>
            <a:r>
              <a:rPr lang="he-IL" dirty="0"/>
              <a:t>: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יצירת טבלאות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יצירת קשרים</a:t>
            </a:r>
            <a:endParaRPr lang="ru-RU" dirty="0"/>
          </a:p>
          <a:p>
            <a:pPr lvl="0" algn="r" rtl="1"/>
            <a:r>
              <a:rPr lang="he-IL" dirty="0" smtClean="0"/>
              <a:t>4. מערכת </a:t>
            </a:r>
            <a:r>
              <a:rPr lang="he-IL" dirty="0"/>
              <a:t>יוצרת קבצי הגדרת בסיס נתונים בצורה של </a:t>
            </a:r>
            <a:r>
              <a:rPr lang="it-IT" dirty="0"/>
              <a:t>xml</a:t>
            </a:r>
            <a:endParaRPr lang="ru-RU" dirty="0"/>
          </a:p>
          <a:p>
            <a:pPr lvl="0" algn="r" rtl="1"/>
            <a:r>
              <a:rPr lang="he-IL" dirty="0" smtClean="0"/>
              <a:t>5. </a:t>
            </a:r>
            <a:r>
              <a:rPr lang="he-IL" dirty="0" smtClean="0">
                <a:solidFill>
                  <a:srgbClr val="0070C0"/>
                </a:solidFill>
              </a:rPr>
              <a:t>המערכת </a:t>
            </a:r>
            <a:r>
              <a:rPr lang="he-IL" dirty="0">
                <a:solidFill>
                  <a:srgbClr val="0070C0"/>
                </a:solidFill>
              </a:rPr>
              <a:t>לא תספק בשלב זה את יכולות הבאות</a:t>
            </a:r>
            <a:r>
              <a:rPr lang="he-IL" dirty="0"/>
              <a:t>: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מיפוי פרוצדורות שמורות, פונקציות ומבטים למחלקות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עבודה מול מסד נתונים ישירות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עבודה עם שאילתות מסובכות</a:t>
            </a:r>
            <a:endParaRPr lang="ru-RU" dirty="0"/>
          </a:p>
          <a:p>
            <a:pPr lvl="0" algn="r" rtl="1"/>
            <a:r>
              <a:rPr lang="he-IL" dirty="0" smtClean="0"/>
              <a:t>6. המערכת </a:t>
            </a:r>
            <a:r>
              <a:rPr lang="he-IL" dirty="0"/>
              <a:t>מספקת ממשק נוח ופשוט למשתמש.</a:t>
            </a:r>
            <a:endParaRPr lang="ru-RU" dirty="0"/>
          </a:p>
          <a:p>
            <a:pPr lvl="0" algn="r" rtl="1"/>
            <a:r>
              <a:rPr lang="he-IL" dirty="0" smtClean="0"/>
              <a:t>7. המערכת </a:t>
            </a:r>
            <a:r>
              <a:rPr lang="he-IL" dirty="0"/>
              <a:t>תהיה  גמישה לשינויים.</a:t>
            </a:r>
            <a:endParaRPr lang="ru-RU" dirty="0"/>
          </a:p>
          <a:p>
            <a:pPr algn="r"/>
            <a:endParaRPr lang="he-IL" b="1" dirty="0" smtClean="0"/>
          </a:p>
        </p:txBody>
      </p:sp>
    </p:spTree>
    <p:extLst>
      <p:ext uri="{BB962C8B-B14F-4D97-AF65-F5344CB8AC3E}">
        <p14:creationId xmlns:p14="http://schemas.microsoft.com/office/powerpoint/2010/main" val="8661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64807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he-IL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מרכיבי המערכת</a:t>
            </a: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96752"/>
            <a:ext cx="885698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b="1" dirty="0"/>
              <a:t> עמדות קצה</a:t>
            </a:r>
            <a:endParaRPr lang="ru-RU" b="1" dirty="0"/>
          </a:p>
          <a:p>
            <a:pPr algn="r" rtl="1"/>
            <a:r>
              <a:rPr lang="he-IL" dirty="0"/>
              <a:t>המערכת תותקן על עמדות קצה של המתכנתים, נדרש שיהיה עליהם </a:t>
            </a:r>
            <a:r>
              <a:rPr lang="en-US" dirty="0"/>
              <a:t>NET_FRAMEWORK</a:t>
            </a:r>
            <a:endParaRPr lang="ru-RU" dirty="0"/>
          </a:p>
          <a:p>
            <a:pPr rtl="1"/>
            <a:r>
              <a:rPr lang="ru-RU" dirty="0"/>
              <a:t> </a:t>
            </a:r>
          </a:p>
          <a:p>
            <a:pPr algn="ctr" rtl="1"/>
            <a:r>
              <a:rPr lang="he-IL" b="1" dirty="0"/>
              <a:t>משתמשי המערכת</a:t>
            </a:r>
            <a:endParaRPr lang="ru-RU" b="1" dirty="0"/>
          </a:p>
          <a:p>
            <a:pPr algn="r" rtl="1"/>
            <a:r>
              <a:rPr lang="he-IL" dirty="0">
                <a:solidFill>
                  <a:srgbClr val="0070C0"/>
                </a:solidFill>
              </a:rPr>
              <a:t>מנהל המערכת(בחלק מהמקומות אני קורא לו משתמש)</a:t>
            </a:r>
            <a:endParaRPr lang="ru-RU" dirty="0">
              <a:solidFill>
                <a:srgbClr val="0070C0"/>
              </a:solidFill>
            </a:endParaRPr>
          </a:p>
          <a:p>
            <a:pPr algn="r" rtl="1"/>
            <a:r>
              <a:rPr lang="he-IL" dirty="0" smtClean="0">
                <a:solidFill>
                  <a:srgbClr val="0070C0"/>
                </a:solidFill>
              </a:rPr>
              <a:t>הוא המשתמש </a:t>
            </a:r>
            <a:r>
              <a:rPr lang="he-IL" dirty="0">
                <a:solidFill>
                  <a:srgbClr val="0070C0"/>
                </a:solidFill>
              </a:rPr>
              <a:t>היחידי </a:t>
            </a:r>
            <a:r>
              <a:rPr lang="he-IL" dirty="0" smtClean="0">
                <a:solidFill>
                  <a:srgbClr val="0070C0"/>
                </a:solidFill>
              </a:rPr>
              <a:t>במערכת ו</a:t>
            </a:r>
            <a:r>
              <a:rPr lang="he-IL" dirty="0">
                <a:solidFill>
                  <a:srgbClr val="0070C0"/>
                </a:solidFill>
              </a:rPr>
              <a:t>יכול לעשות את כל הפעולות הכוללות</a:t>
            </a:r>
            <a:r>
              <a:rPr lang="he-IL" dirty="0" smtClean="0"/>
              <a:t>: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 smtClean="0"/>
              <a:t>הגדרת </a:t>
            </a:r>
            <a:r>
              <a:rPr lang="he-IL" dirty="0"/>
              <a:t>קבצים למיפוי של מסד נתונים ושל קבצים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בנייה גרפית של מיפוי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שינוי הגדרות המיפוי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ביצוע המיפוי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התחלה ממיפוי ריק</a:t>
            </a:r>
            <a:endParaRPr lang="ru-RU" dirty="0"/>
          </a:p>
          <a:p>
            <a:pPr marL="742950" lvl="1" indent="-285750" algn="r" rtl="1">
              <a:buFont typeface="Arial" pitchFamily="34" charset="0"/>
              <a:buChar char="•"/>
            </a:pPr>
            <a:r>
              <a:rPr lang="he-IL" dirty="0"/>
              <a:t>התחלה ממיפוי קיים-מיפוי שנעשה בשימוש אחרון במערכת</a:t>
            </a:r>
            <a:endParaRPr lang="ru-RU" dirty="0"/>
          </a:p>
          <a:p>
            <a:pPr lvl="0" algn="r" rtl="1"/>
            <a:endParaRPr lang="he-IL" b="1" dirty="0" smtClean="0"/>
          </a:p>
        </p:txBody>
      </p:sp>
    </p:spTree>
    <p:extLst>
      <p:ext uri="{BB962C8B-B14F-4D97-AF65-F5344CB8AC3E}">
        <p14:creationId xmlns:p14="http://schemas.microsoft.com/office/powerpoint/2010/main" val="41746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648072"/>
          </a:xfrm>
        </p:spPr>
        <p:txBody>
          <a:bodyPr>
            <a:normAutofit fontScale="90000"/>
          </a:bodyPr>
          <a:lstStyle/>
          <a:p>
            <a:pPr algn="r" rtl="1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he-IL" sz="3200" dirty="0"/>
              <a:t>דיאגרמת </a:t>
            </a:r>
            <a:r>
              <a:rPr lang="it-IT" sz="3200" dirty="0"/>
              <a:t>Use</a:t>
            </a:r>
            <a:r>
              <a:rPr lang="en-US" sz="3200" dirty="0"/>
              <a:t>-Case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1412776"/>
            <a:ext cx="3281074" cy="4231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rtl="1"/>
            <a:r>
              <a:rPr lang="en-US" dirty="0" smtClean="0"/>
              <a:t>     </a:t>
            </a:r>
          </a:p>
          <a:p>
            <a:pPr rtl="1"/>
            <a:endParaRPr lang="en-US" dirty="0"/>
          </a:p>
          <a:p>
            <a:pPr rtl="1"/>
            <a:r>
              <a:rPr lang="he-IL" dirty="0"/>
              <a:t> </a:t>
            </a:r>
            <a:endParaRPr lang="ru-RU" dirty="0"/>
          </a:p>
          <a:p>
            <a:pPr rtl="1"/>
            <a:r>
              <a:rPr lang="en-US" dirty="0" smtClean="0"/>
              <a:t> </a:t>
            </a:r>
            <a:r>
              <a:rPr lang="he-IL" dirty="0" smtClean="0"/>
              <a:t>אפשרויות </a:t>
            </a:r>
            <a:r>
              <a:rPr lang="he-IL" dirty="0" smtClean="0"/>
              <a:t>המשתמש</a:t>
            </a:r>
            <a:r>
              <a:rPr lang="he-IL" dirty="0" smtClean="0"/>
              <a:t>:</a:t>
            </a:r>
            <a:r>
              <a:rPr lang="en-US" dirty="0" smtClean="0"/>
              <a:t>           </a:t>
            </a:r>
            <a:r>
              <a:rPr lang="he-IL" dirty="0"/>
              <a:t> </a:t>
            </a:r>
            <a:endParaRPr lang="ru-RU" dirty="0"/>
          </a:p>
          <a:p>
            <a:pPr rtl="1"/>
            <a:r>
              <a:rPr lang="he-IL" sz="1100" dirty="0"/>
              <a:t>משתמש יכול לבחור אחת משלוש אפשרויות ליצירת תרשים של בסיס נתונים</a:t>
            </a:r>
            <a:r>
              <a:rPr lang="he-IL" sz="1100" dirty="0" smtClean="0"/>
              <a:t>:</a:t>
            </a:r>
            <a:r>
              <a:rPr lang="en-US" sz="1100" dirty="0" smtClean="0"/>
              <a:t>                                    </a:t>
            </a:r>
            <a:endParaRPr lang="ru-RU" sz="1100" dirty="0"/>
          </a:p>
          <a:p>
            <a:pPr marL="171450" lvl="0" indent="-171450" rtl="1">
              <a:buFont typeface="Arial" pitchFamily="34" charset="0"/>
              <a:buChar char="•"/>
            </a:pPr>
            <a:r>
              <a:rPr lang="en-US" sz="1100" dirty="0" smtClean="0"/>
              <a:t>   </a:t>
            </a:r>
            <a:r>
              <a:rPr lang="he-IL" sz="1100" dirty="0" smtClean="0"/>
              <a:t>מתחיל </a:t>
            </a:r>
            <a:r>
              <a:rPr lang="he-IL" sz="1100" dirty="0"/>
              <a:t>לבנות אותה גרפית מדף </a:t>
            </a:r>
            <a:r>
              <a:rPr lang="he-IL" sz="1100" dirty="0" smtClean="0"/>
              <a:t>ריק</a:t>
            </a:r>
            <a:r>
              <a:rPr lang="en-US" sz="1100" dirty="0" smtClean="0"/>
              <a:t>                    </a:t>
            </a:r>
            <a:endParaRPr lang="ru-RU" sz="1100" dirty="0"/>
          </a:p>
          <a:p>
            <a:pPr marL="171450" lvl="0" indent="-171450" rtl="1">
              <a:buFont typeface="Arial" pitchFamily="34" charset="0"/>
              <a:buChar char="•"/>
            </a:pPr>
            <a:r>
              <a:rPr lang="he-IL" sz="1100" dirty="0"/>
              <a:t>טוען קבצים של מסד נתונים קיים ומעדכן את המבנה </a:t>
            </a:r>
            <a:r>
              <a:rPr lang="he-IL" sz="1100" dirty="0" smtClean="0"/>
              <a:t>גרפית</a:t>
            </a:r>
            <a:r>
              <a:rPr lang="en-US" sz="1100" dirty="0" smtClean="0"/>
              <a:t>                                                              </a:t>
            </a:r>
            <a:endParaRPr lang="ru-RU" sz="1100" dirty="0"/>
          </a:p>
          <a:p>
            <a:pPr marL="171450" lvl="0" indent="-171450" rtl="1">
              <a:buFont typeface="Arial" pitchFamily="34" charset="0"/>
              <a:buChar char="•"/>
            </a:pPr>
            <a:r>
              <a:rPr lang="en-US" sz="1100" dirty="0" smtClean="0"/>
              <a:t>     </a:t>
            </a:r>
            <a:r>
              <a:rPr lang="he-IL" sz="1100" dirty="0" smtClean="0"/>
              <a:t>טוען </a:t>
            </a:r>
            <a:r>
              <a:rPr lang="he-IL" sz="1100" dirty="0"/>
              <a:t>דיאגרמה שיצר בשימוש האחרון באפליקציה ומעדכן </a:t>
            </a:r>
            <a:r>
              <a:rPr lang="he-IL" sz="1100" dirty="0" smtClean="0"/>
              <a:t>אותו</a:t>
            </a:r>
            <a:r>
              <a:rPr lang="en-US" sz="1100" dirty="0" smtClean="0"/>
              <a:t>                                                                        </a:t>
            </a:r>
            <a:endParaRPr lang="ru-RU" sz="1100" dirty="0"/>
          </a:p>
          <a:p>
            <a:pPr rtl="1"/>
            <a:r>
              <a:rPr lang="he-IL" sz="1100" dirty="0"/>
              <a:t> </a:t>
            </a:r>
            <a:endParaRPr lang="ru-RU" sz="1100" dirty="0"/>
          </a:p>
          <a:p>
            <a:pPr rtl="1"/>
            <a:r>
              <a:rPr lang="he-IL" sz="1100" dirty="0"/>
              <a:t>לאחר מכן הוא שומר את השינויים ולבסוף לוחץ על מיפוי כדי ליצור מחלקות שמנהלות את העבודה מול בסיס הנתונים דרך הקוד.</a:t>
            </a:r>
            <a:endParaRPr lang="ru-RU" sz="1100" dirty="0"/>
          </a:p>
          <a:p>
            <a:pPr lvl="0" rtl="1"/>
            <a:r>
              <a:rPr lang="en-US" sz="1100" dirty="0" smtClean="0"/>
              <a:t>                                                     </a:t>
            </a:r>
            <a:endParaRPr lang="ru-RU" sz="1100" dirty="0"/>
          </a:p>
          <a:p>
            <a:pPr rtl="1"/>
            <a:r>
              <a:rPr lang="he-IL" dirty="0"/>
              <a:t> </a:t>
            </a:r>
            <a:endParaRPr lang="ru-RU" dirty="0"/>
          </a:p>
          <a:p>
            <a:pPr rtl="1"/>
            <a:r>
              <a:rPr lang="he-IL" dirty="0"/>
              <a:t> </a:t>
            </a:r>
            <a:endParaRPr lang="ru-RU" dirty="0"/>
          </a:p>
          <a:p>
            <a:pPr lvl="0" algn="r" rtl="1"/>
            <a:endParaRPr lang="he-IL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748464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594360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1080120"/>
          </a:xfrm>
        </p:spPr>
        <p:txBody>
          <a:bodyPr>
            <a:normAutofit fontScale="90000"/>
          </a:bodyPr>
          <a:lstStyle/>
          <a:p>
            <a:pPr rtl="1"/>
            <a:r>
              <a:rPr lang="he-IL" sz="3200" dirty="0" smtClean="0"/>
              <a:t>דיאגרמת </a:t>
            </a:r>
            <a:r>
              <a:rPr lang="en-US" sz="3200" dirty="0" smtClean="0"/>
              <a:t>                            ACTIVITY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he-IL" sz="3200" i="1" dirty="0">
                <a:solidFill>
                  <a:schemeClr val="bg2">
                    <a:lumMod val="50000"/>
                  </a:schemeClr>
                </a:solidFill>
              </a:rPr>
              <a:t>מיפוי בסיס </a:t>
            </a:r>
            <a:r>
              <a:rPr lang="he-IL" sz="3200" i="1" dirty="0" smtClean="0">
                <a:solidFill>
                  <a:schemeClr val="bg2">
                    <a:lumMod val="50000"/>
                  </a:schemeClr>
                </a:solidFill>
              </a:rPr>
              <a:t>נתונים</a:t>
            </a:r>
            <a:r>
              <a:rPr lang="en-US" sz="3200" i="1" dirty="0" smtClean="0">
                <a:solidFill>
                  <a:schemeClr val="bg2">
                    <a:lumMod val="50000"/>
                  </a:schemeClr>
                </a:solidFill>
              </a:rPr>
              <a:t>                            </a:t>
            </a:r>
            <a:r>
              <a:rPr lang="he-IL" sz="32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4434" y="2708920"/>
            <a:ext cx="328107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rtl="1"/>
            <a:r>
              <a:rPr lang="he-IL" dirty="0"/>
              <a:t> </a:t>
            </a:r>
            <a:endParaRPr lang="ru-RU" dirty="0"/>
          </a:p>
          <a:p>
            <a:pPr rtl="1"/>
            <a:r>
              <a:rPr lang="en-US" dirty="0" smtClean="0"/>
              <a:t>     </a:t>
            </a:r>
          </a:p>
          <a:p>
            <a:pPr rtl="1"/>
            <a:endParaRPr lang="en-US" dirty="0"/>
          </a:p>
          <a:p>
            <a:pPr rtl="1"/>
            <a:r>
              <a:rPr lang="he-IL" dirty="0"/>
              <a:t> </a:t>
            </a:r>
            <a:endParaRPr lang="ru-RU" dirty="0"/>
          </a:p>
          <a:p>
            <a:pPr rtl="1"/>
            <a:r>
              <a:rPr lang="he-IL" dirty="0"/>
              <a:t>הסבר קטן: המודל הכוונה פה ל </a:t>
            </a:r>
            <a:r>
              <a:rPr lang="en-US" dirty="0"/>
              <a:t>ENTITY RELATIONSHIP DIAGRAM  </a:t>
            </a:r>
            <a:r>
              <a:rPr lang="he-IL" dirty="0"/>
              <a:t> שמתאר מסד נתונים</a:t>
            </a:r>
            <a:endParaRPr lang="ru-RU" dirty="0"/>
          </a:p>
          <a:p>
            <a:pPr rtl="1"/>
            <a:r>
              <a:rPr lang="he-IL" dirty="0"/>
              <a:t> </a:t>
            </a:r>
            <a:endParaRPr lang="ru-RU" dirty="0"/>
          </a:p>
          <a:p>
            <a:pPr lvl="0" algn="r" rtl="1"/>
            <a:endParaRPr lang="he-IL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748464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Picture 2" descr="ActivityDiagra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640263" cy="551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3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1080120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3200" dirty="0">
                <a:effectLst/>
              </a:rPr>
              <a:t>מסך הפתיחה של </a:t>
            </a:r>
            <a:r>
              <a:rPr lang="he-IL" sz="3200" dirty="0" smtClean="0">
                <a:effectLst/>
              </a:rPr>
              <a:t>המערכת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8464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28800"/>
            <a:ext cx="5943600" cy="45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46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9D425-ACD4-4708-8857-DBCED1BC465A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75351" cy="1080120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3200" dirty="0">
                <a:effectLst/>
              </a:rPr>
              <a:t>אותו מסך בזמן העלאת קבצים</a:t>
            </a: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3200" i="1" u="sng" dirty="0" smtClean="0">
                <a:solidFill>
                  <a:srgbClr val="99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i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sz="3200" i="1" u="sng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8464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96751"/>
            <a:ext cx="5943600" cy="499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7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סמינר באלגוריתמים-מצגת חדשה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סמינר באלגוריתמים-מצגת חדשה</Template>
  <TotalTime>1999</TotalTime>
  <Words>114</Words>
  <Application>Microsoft Office PowerPoint</Application>
  <PresentationFormat>Экран (4:3)</PresentationFormat>
  <Paragraphs>105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סמינר באלגוריתמים-מצגת חדשה</vt:lpstr>
      <vt:lpstr>SmartOrm Implementation of ORM System </vt:lpstr>
      <vt:lpstr>תוכן העניינים  </vt:lpstr>
      <vt:lpstr>כללי  </vt:lpstr>
      <vt:lpstr>דרישות המערכת  </vt:lpstr>
      <vt:lpstr>מרכיבי המערכת  </vt:lpstr>
      <vt:lpstr>דיאגרמת Use-Case   </vt:lpstr>
      <vt:lpstr>דיאגרמת                             ACTIVITY מיפוי בסיס נתונים                                </vt:lpstr>
      <vt:lpstr>מסך הפתיחה של המערכת   </vt:lpstr>
      <vt:lpstr>אותו מסך בזמן העלאת קבצים    </vt:lpstr>
      <vt:lpstr>מסך בניית תרשים בסיס נתונים ויצירת המיפוי:     </vt:lpstr>
      <vt:lpstr>מסד נתונים מלא שמולא ע"י המערכת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סמינר באלגוריתמים Pattern-Matching Algorithms</dc:title>
  <dc:creator>Viktor</dc:creator>
  <cp:lastModifiedBy>Viktor</cp:lastModifiedBy>
  <cp:revision>88</cp:revision>
  <cp:lastPrinted>2015-08-07T08:39:59Z</cp:lastPrinted>
  <dcterms:created xsi:type="dcterms:W3CDTF">2015-08-01T14:48:28Z</dcterms:created>
  <dcterms:modified xsi:type="dcterms:W3CDTF">2017-07-12T17:08:35Z</dcterms:modified>
</cp:coreProperties>
</file>