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Lst>
  <p:sldSz cy="5143500" cx="9144000"/>
  <p:notesSz cx="6858000" cy="9144000"/>
  <p:embeddedFontLst>
    <p:embeddedFont>
      <p:font typeface="Raleway"/>
      <p:regular r:id="rId48"/>
      <p:bold r:id="rId49"/>
      <p:italic r:id="rId50"/>
      <p:boldItalic r:id="rId51"/>
    </p:embeddedFont>
    <p:embeddedFont>
      <p:font typeface="Proxima Nova"/>
      <p:regular r:id="rId52"/>
      <p:bold r:id="rId53"/>
      <p:italic r:id="rId54"/>
      <p:boldItalic r:id="rId55"/>
    </p:embeddedFont>
    <p:embeddedFont>
      <p:font typeface="Lato"/>
      <p:regular r:id="rId56"/>
      <p:bold r:id="rId57"/>
      <p:italic r:id="rId58"/>
      <p:boldItalic r:id="rId5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Raleway-regular.fntdata"/><Relationship Id="rId47" Type="http://schemas.openxmlformats.org/officeDocument/2006/relationships/slide" Target="slides/slide42.xml"/><Relationship Id="rId49" Type="http://schemas.openxmlformats.org/officeDocument/2006/relationships/font" Target="fonts/Raleway-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Raleway-boldItalic.fntdata"/><Relationship Id="rId50" Type="http://schemas.openxmlformats.org/officeDocument/2006/relationships/font" Target="fonts/Raleway-italic.fntdata"/><Relationship Id="rId53" Type="http://schemas.openxmlformats.org/officeDocument/2006/relationships/font" Target="fonts/ProximaNova-bold.fntdata"/><Relationship Id="rId52" Type="http://schemas.openxmlformats.org/officeDocument/2006/relationships/font" Target="fonts/ProximaNova-regular.fntdata"/><Relationship Id="rId11" Type="http://schemas.openxmlformats.org/officeDocument/2006/relationships/slide" Target="slides/slide6.xml"/><Relationship Id="rId55" Type="http://schemas.openxmlformats.org/officeDocument/2006/relationships/font" Target="fonts/ProximaNova-boldItalic.fntdata"/><Relationship Id="rId10" Type="http://schemas.openxmlformats.org/officeDocument/2006/relationships/slide" Target="slides/slide5.xml"/><Relationship Id="rId54" Type="http://schemas.openxmlformats.org/officeDocument/2006/relationships/font" Target="fonts/ProximaNova-italic.fntdata"/><Relationship Id="rId13" Type="http://schemas.openxmlformats.org/officeDocument/2006/relationships/slide" Target="slides/slide8.xml"/><Relationship Id="rId57" Type="http://schemas.openxmlformats.org/officeDocument/2006/relationships/font" Target="fonts/Lato-bold.fntdata"/><Relationship Id="rId12" Type="http://schemas.openxmlformats.org/officeDocument/2006/relationships/slide" Target="slides/slide7.xml"/><Relationship Id="rId56" Type="http://schemas.openxmlformats.org/officeDocument/2006/relationships/font" Target="fonts/Lato-regular.fntdata"/><Relationship Id="rId15" Type="http://schemas.openxmlformats.org/officeDocument/2006/relationships/slide" Target="slides/slide10.xml"/><Relationship Id="rId59" Type="http://schemas.openxmlformats.org/officeDocument/2006/relationships/font" Target="fonts/Lato-boldItalic.fntdata"/><Relationship Id="rId14" Type="http://schemas.openxmlformats.org/officeDocument/2006/relationships/slide" Target="slides/slide9.xml"/><Relationship Id="rId58" Type="http://schemas.openxmlformats.org/officeDocument/2006/relationships/font" Target="fonts/Lato-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c6fa3c898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c6fa3c89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13cf767466d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13cf767466d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f482ec8f9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f482ec8f9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c6fa3c898_0_1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c6fa3c898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c6fa3c898_0_6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c6fa3c898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13cf767466d_0_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13cf767466d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13cf767466d_0_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13cf767466d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13d66b1408b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13d66b1408b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13cf767466d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13cf767466d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13d4711536f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13d4711536f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13d47114d35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13d47114d35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c6fa3c898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c6fa3c89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13d4711536f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13d4711536f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13d4711536f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13d4711536f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13d4711536f_2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13d4711536f_2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13d4711536f_2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13d4711536f_2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13d4711536f_2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13d4711536f_2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13d4711536f_2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13d4711536f_2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13d4711536f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13d4711536f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13d4711536f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13d4711536f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13d4711536f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13d4711536f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13d47114d35_1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13d47114d35_1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c6fa3c898_0_1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c6fa3c898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13d4711536f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13d4711536f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13d47114d35_1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13d47114d35_1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g13d47114d35_1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9" name="Google Shape;389;g13d47114d35_1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g13d47114d35_1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1" name="Google Shape;401;g13d47114d35_1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g13d47114d35_1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1" name="Google Shape;411;g13d47114d35_1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g13d47114d35_1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7" name="Google Shape;427;g13d47114d35_1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g13d4711536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9" name="Google Shape;439;g13d4711536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g13ce72e60e8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5" name="Google Shape;445;g13ce72e60e8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5" name="Shape 455"/>
        <p:cNvGrpSpPr/>
        <p:nvPr/>
      </p:nvGrpSpPr>
      <p:grpSpPr>
        <a:xfrm>
          <a:off x="0" y="0"/>
          <a:ext cx="0" cy="0"/>
          <a:chOff x="0" y="0"/>
          <a:chExt cx="0" cy="0"/>
        </a:xfrm>
      </p:grpSpPr>
      <p:sp>
        <p:nvSpPr>
          <p:cNvPr id="456" name="Google Shape;456;g13ce72e60e8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7" name="Google Shape;457;g13ce72e60e8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6" name="Shape 466"/>
        <p:cNvGrpSpPr/>
        <p:nvPr/>
      </p:nvGrpSpPr>
      <p:grpSpPr>
        <a:xfrm>
          <a:off x="0" y="0"/>
          <a:ext cx="0" cy="0"/>
          <a:chOff x="0" y="0"/>
          <a:chExt cx="0" cy="0"/>
        </a:xfrm>
      </p:grpSpPr>
      <p:sp>
        <p:nvSpPr>
          <p:cNvPr id="467" name="Google Shape;467;g13ce72e60e8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8" name="Google Shape;468;g13ce72e60e8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13cf767466d_1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13cf767466d_1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6" name="Shape 476"/>
        <p:cNvGrpSpPr/>
        <p:nvPr/>
      </p:nvGrpSpPr>
      <p:grpSpPr>
        <a:xfrm>
          <a:off x="0" y="0"/>
          <a:ext cx="0" cy="0"/>
          <a:chOff x="0" y="0"/>
          <a:chExt cx="0" cy="0"/>
        </a:xfrm>
      </p:grpSpPr>
      <p:sp>
        <p:nvSpPr>
          <p:cNvPr id="477" name="Google Shape;477;g13d47114d3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8" name="Google Shape;478;g13d47114d3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3" name="Shape 483"/>
        <p:cNvGrpSpPr/>
        <p:nvPr/>
      </p:nvGrpSpPr>
      <p:grpSpPr>
        <a:xfrm>
          <a:off x="0" y="0"/>
          <a:ext cx="0" cy="0"/>
          <a:chOff x="0" y="0"/>
          <a:chExt cx="0" cy="0"/>
        </a:xfrm>
      </p:grpSpPr>
      <p:sp>
        <p:nvSpPr>
          <p:cNvPr id="484" name="Google Shape;484;g13cf767466d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5" name="Google Shape;485;g13cf767466d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0" name="Shape 490"/>
        <p:cNvGrpSpPr/>
        <p:nvPr/>
      </p:nvGrpSpPr>
      <p:grpSpPr>
        <a:xfrm>
          <a:off x="0" y="0"/>
          <a:ext cx="0" cy="0"/>
          <a:chOff x="0" y="0"/>
          <a:chExt cx="0" cy="0"/>
        </a:xfrm>
      </p:grpSpPr>
      <p:sp>
        <p:nvSpPr>
          <p:cNvPr id="491" name="Google Shape;491;g13cf767466d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2" name="Google Shape;492;g13cf767466d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3cf767466d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13cf767466d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Come strumento principale abbiamo utilizzato le word embeddings</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it"/>
              <a:t>Sono vettori numerici che rappresentano una parola</a:t>
            </a:r>
            <a:endParaRPr/>
          </a:p>
          <a:p>
            <a:pPr indent="-317500" lvl="0" marL="457200" rtl="0" algn="l">
              <a:spcBef>
                <a:spcPts val="0"/>
              </a:spcBef>
              <a:spcAft>
                <a:spcPts val="0"/>
              </a:spcAft>
              <a:buSzPts val="1400"/>
              <a:buChar char="-"/>
            </a:pPr>
            <a:r>
              <a:rPr lang="it"/>
              <a:t>Sono importanti </a:t>
            </a:r>
            <a:r>
              <a:rPr lang="it"/>
              <a:t>perché</a:t>
            </a:r>
            <a:r>
              <a:rPr lang="it"/>
              <a:t> confrontandoli con altri vettori è possibile fare delle inferenze</a:t>
            </a:r>
            <a:endParaRPr/>
          </a:p>
          <a:p>
            <a:pPr indent="-317500" lvl="0" marL="457200" rtl="0" algn="l">
              <a:spcBef>
                <a:spcPts val="0"/>
              </a:spcBef>
              <a:spcAft>
                <a:spcPts val="0"/>
              </a:spcAft>
              <a:buSzPts val="1400"/>
              <a:buChar char="-"/>
            </a:pPr>
            <a:r>
              <a:rPr lang="it"/>
              <a:t>Le parole simili sono usate insieme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3ce72e636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13ce72e636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Con la rete di wor2vec è possibile, partendo da un corpus, generare word embeddings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3ce72e636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13ce72e636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3ce72e636b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3ce72e636b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3cf767466d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13cf767466d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p:nvPr>
            <p:ph idx="1" type="body"/>
          </p:nvPr>
        </p:nvSpPr>
        <p:spPr>
          <a:xfrm>
            <a:off x="853950" y="2919450"/>
            <a:ext cx="74361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5" name="Google Shape;65;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4800"/>
              <a:buNone/>
              <a:defRPr sz="4800">
                <a:solidFill>
                  <a:schemeClr val="lt1"/>
                </a:solidFill>
              </a:defRPr>
            </a:lvl1pPr>
            <a:lvl2pPr lvl="1" algn="ctr">
              <a:spcBef>
                <a:spcPts val="0"/>
              </a:spcBef>
              <a:spcAft>
                <a:spcPts val="0"/>
              </a:spcAft>
              <a:buClr>
                <a:schemeClr val="lt1"/>
              </a:buClr>
              <a:buSzPts val="4800"/>
              <a:buNone/>
              <a:defRPr sz="4800">
                <a:solidFill>
                  <a:schemeClr val="lt1"/>
                </a:solidFill>
              </a:defRPr>
            </a:lvl2pPr>
            <a:lvl3pPr lvl="2" algn="ctr">
              <a:spcBef>
                <a:spcPts val="0"/>
              </a:spcBef>
              <a:spcAft>
                <a:spcPts val="0"/>
              </a:spcAft>
              <a:buClr>
                <a:schemeClr val="lt1"/>
              </a:buClr>
              <a:buSzPts val="4800"/>
              <a:buNone/>
              <a:defRPr sz="4800">
                <a:solidFill>
                  <a:schemeClr val="lt1"/>
                </a:solidFill>
              </a:defRPr>
            </a:lvl3pPr>
            <a:lvl4pPr lvl="3" algn="ctr">
              <a:spcBef>
                <a:spcPts val="0"/>
              </a:spcBef>
              <a:spcAft>
                <a:spcPts val="0"/>
              </a:spcAft>
              <a:buClr>
                <a:schemeClr val="lt1"/>
              </a:buClr>
              <a:buSzPts val="4800"/>
              <a:buNone/>
              <a:defRPr sz="4800">
                <a:solidFill>
                  <a:schemeClr val="lt1"/>
                </a:solidFill>
              </a:defRPr>
            </a:lvl4pPr>
            <a:lvl5pPr lvl="4" algn="ctr">
              <a:spcBef>
                <a:spcPts val="0"/>
              </a:spcBef>
              <a:spcAft>
                <a:spcPts val="0"/>
              </a:spcAft>
              <a:buClr>
                <a:schemeClr val="lt1"/>
              </a:buClr>
              <a:buSzPts val="4800"/>
              <a:buNone/>
              <a:defRPr sz="4800">
                <a:solidFill>
                  <a:schemeClr val="lt1"/>
                </a:solidFill>
              </a:defRPr>
            </a:lvl5pPr>
            <a:lvl6pPr lvl="5" algn="ctr">
              <a:spcBef>
                <a:spcPts val="0"/>
              </a:spcBef>
              <a:spcAft>
                <a:spcPts val="0"/>
              </a:spcAft>
              <a:buClr>
                <a:schemeClr val="lt1"/>
              </a:buClr>
              <a:buSzPts val="4800"/>
              <a:buNone/>
              <a:defRPr sz="4800">
                <a:solidFill>
                  <a:schemeClr val="lt1"/>
                </a:solidFill>
              </a:defRPr>
            </a:lvl6pPr>
            <a:lvl7pPr lvl="6" algn="ctr">
              <a:spcBef>
                <a:spcPts val="0"/>
              </a:spcBef>
              <a:spcAft>
                <a:spcPts val="0"/>
              </a:spcAft>
              <a:buClr>
                <a:schemeClr val="lt1"/>
              </a:buClr>
              <a:buSzPts val="4800"/>
              <a:buNone/>
              <a:defRPr sz="4800">
                <a:solidFill>
                  <a:schemeClr val="lt1"/>
                </a:solidFill>
              </a:defRPr>
            </a:lvl7pPr>
            <a:lvl8pPr lvl="7" algn="ctr">
              <a:spcBef>
                <a:spcPts val="0"/>
              </a:spcBef>
              <a:spcAft>
                <a:spcPts val="0"/>
              </a:spcAft>
              <a:buClr>
                <a:schemeClr val="lt1"/>
              </a:buClr>
              <a:buSzPts val="4800"/>
              <a:buNone/>
              <a:defRPr sz="4800">
                <a:solidFill>
                  <a:schemeClr val="lt1"/>
                </a:solidFill>
              </a:defRPr>
            </a:lvl8pPr>
            <a:lvl9pPr lvl="8"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p4"/>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4"/>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7" name="Google Shape;27;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8" name="Google Shape;38;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7"/>
          <p:cNvSpPr txBox="1"/>
          <p:nvPr>
            <p:ph type="title"/>
          </p:nvPr>
        </p:nvSpPr>
        <p:spPr>
          <a:xfrm>
            <a:off x="319500" y="936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2" name="Google Shape;42;p7"/>
          <p:cNvSpPr txBox="1"/>
          <p:nvPr>
            <p:ph idx="1" type="body"/>
          </p:nvPr>
        </p:nvSpPr>
        <p:spPr>
          <a:xfrm>
            <a:off x="319500" y="1846804"/>
            <a:ext cx="2808000" cy="2806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8"/>
          <p:cNvSpPr txBox="1"/>
          <p:nvPr>
            <p:ph type="title"/>
          </p:nvPr>
        </p:nvSpPr>
        <p:spPr>
          <a:xfrm>
            <a:off x="283103" y="712141"/>
            <a:ext cx="6244200" cy="38355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265500" y="1397350"/>
            <a:ext cx="4045200" cy="13182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1"/>
              </a:buClr>
              <a:buSzPts val="3600"/>
              <a:buNone/>
              <a:defRPr sz="3600">
                <a:solidFill>
                  <a:schemeClr val="dk1"/>
                </a:solidFill>
              </a:defRPr>
            </a:lvl1pPr>
            <a:lvl2pPr lvl="1" algn="ctr">
              <a:spcBef>
                <a:spcPts val="0"/>
              </a:spcBef>
              <a:spcAft>
                <a:spcPts val="0"/>
              </a:spcAft>
              <a:buClr>
                <a:schemeClr val="dk1"/>
              </a:buClr>
              <a:buSzPts val="3600"/>
              <a:buNone/>
              <a:defRPr sz="3600">
                <a:solidFill>
                  <a:schemeClr val="dk1"/>
                </a:solidFill>
              </a:defRPr>
            </a:lvl2pPr>
            <a:lvl3pPr lvl="2" algn="ctr">
              <a:spcBef>
                <a:spcPts val="0"/>
              </a:spcBef>
              <a:spcAft>
                <a:spcPts val="0"/>
              </a:spcAft>
              <a:buClr>
                <a:schemeClr val="dk1"/>
              </a:buClr>
              <a:buSzPts val="3600"/>
              <a:buNone/>
              <a:defRPr sz="3600">
                <a:solidFill>
                  <a:schemeClr val="dk1"/>
                </a:solidFill>
              </a:defRPr>
            </a:lvl3pPr>
            <a:lvl4pPr lvl="3" algn="ctr">
              <a:spcBef>
                <a:spcPts val="0"/>
              </a:spcBef>
              <a:spcAft>
                <a:spcPts val="0"/>
              </a:spcAft>
              <a:buClr>
                <a:schemeClr val="dk1"/>
              </a:buClr>
              <a:buSzPts val="3600"/>
              <a:buNone/>
              <a:defRPr sz="3600">
                <a:solidFill>
                  <a:schemeClr val="dk1"/>
                </a:solidFill>
              </a:defRPr>
            </a:lvl4pPr>
            <a:lvl5pPr lvl="4" algn="ctr">
              <a:spcBef>
                <a:spcPts val="0"/>
              </a:spcBef>
              <a:spcAft>
                <a:spcPts val="0"/>
              </a:spcAft>
              <a:buClr>
                <a:schemeClr val="dk1"/>
              </a:buClr>
              <a:buSzPts val="3600"/>
              <a:buNone/>
              <a:defRPr sz="3600">
                <a:solidFill>
                  <a:schemeClr val="dk1"/>
                </a:solidFill>
              </a:defRPr>
            </a:lvl5pPr>
            <a:lvl6pPr lvl="5" algn="ctr">
              <a:spcBef>
                <a:spcPts val="0"/>
              </a:spcBef>
              <a:spcAft>
                <a:spcPts val="0"/>
              </a:spcAft>
              <a:buClr>
                <a:schemeClr val="dk1"/>
              </a:buClr>
              <a:buSzPts val="3600"/>
              <a:buNone/>
              <a:defRPr sz="3600">
                <a:solidFill>
                  <a:schemeClr val="dk1"/>
                </a:solidFill>
              </a:defRPr>
            </a:lvl6pPr>
            <a:lvl7pPr lvl="6" algn="ctr">
              <a:spcBef>
                <a:spcPts val="0"/>
              </a:spcBef>
              <a:spcAft>
                <a:spcPts val="0"/>
              </a:spcAft>
              <a:buClr>
                <a:schemeClr val="dk1"/>
              </a:buClr>
              <a:buSzPts val="3600"/>
              <a:buNone/>
              <a:defRPr sz="3600">
                <a:solidFill>
                  <a:schemeClr val="dk1"/>
                </a:solidFill>
              </a:defRPr>
            </a:lvl7pPr>
            <a:lvl8pPr lvl="7" algn="ctr">
              <a:spcBef>
                <a:spcPts val="0"/>
              </a:spcBef>
              <a:spcAft>
                <a:spcPts val="0"/>
              </a:spcAft>
              <a:buClr>
                <a:schemeClr val="dk1"/>
              </a:buClr>
              <a:buSzPts val="3600"/>
              <a:buNone/>
              <a:defRPr sz="3600">
                <a:solidFill>
                  <a:schemeClr val="dk1"/>
                </a:solidFill>
              </a:defRPr>
            </a:lvl8pPr>
            <a:lvl9pPr lvl="8" algn="ctr">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idx="1" type="subTitle"/>
          </p:nvPr>
        </p:nvSpPr>
        <p:spPr>
          <a:xfrm>
            <a:off x="265500" y="273537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0"/>
          <p:cNvSpPr txBox="1"/>
          <p:nvPr>
            <p:ph idx="1" type="body"/>
          </p:nvPr>
        </p:nvSpPr>
        <p:spPr>
          <a:xfrm>
            <a:off x="328017" y="4226025"/>
            <a:ext cx="8388600" cy="3936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59" name="Google Shape;59;p1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it"/>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16.png"/><Relationship Id="rId4" Type="http://schemas.openxmlformats.org/officeDocument/2006/relationships/image" Target="../media/image1.png"/><Relationship Id="rId5"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image" Target="../media/image18.png"/><Relationship Id="rId4" Type="http://schemas.openxmlformats.org/officeDocument/2006/relationships/image" Target="../media/image19.png"/><Relationship Id="rId5"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8.xml"/><Relationship Id="rId3" Type="http://schemas.openxmlformats.org/officeDocument/2006/relationships/image" Target="../media/image13.png"/><Relationship Id="rId4" Type="http://schemas.openxmlformats.org/officeDocument/2006/relationships/image" Target="../media/image10.png"/><Relationship Id="rId5"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9.xml"/><Relationship Id="rId3" Type="http://schemas.openxmlformats.org/officeDocument/2006/relationships/image" Target="../media/image15.png"/><Relationship Id="rId4" Type="http://schemas.openxmlformats.org/officeDocument/2006/relationships/image" Target="../media/image7.png"/><Relationship Id="rId5"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0.xml"/><Relationship Id="rId3" Type="http://schemas.openxmlformats.org/officeDocument/2006/relationships/image" Target="../media/image5.png"/><Relationship Id="rId4" Type="http://schemas.openxmlformats.org/officeDocument/2006/relationships/image" Target="../media/image8.png"/><Relationship Id="rId5" Type="http://schemas.openxmlformats.org/officeDocument/2006/relationships/image" Target="../media/image1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1.xml"/><Relationship Id="rId3" Type="http://schemas.openxmlformats.org/officeDocument/2006/relationships/image" Target="../media/image11.png"/><Relationship Id="rId4" Type="http://schemas.openxmlformats.org/officeDocument/2006/relationships/image" Target="../media/image6.png"/><Relationship Id="rId5" Type="http://schemas.openxmlformats.org/officeDocument/2006/relationships/image" Target="../media/image1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2.xml"/><Relationship Id="rId3" Type="http://schemas.openxmlformats.org/officeDocument/2006/relationships/image" Target="../media/image17.png"/><Relationship Id="rId4" Type="http://schemas.openxmlformats.org/officeDocument/2006/relationships/image" Target="../media/image21.png"/><Relationship Id="rId5" Type="http://schemas.openxmlformats.org/officeDocument/2006/relationships/image" Target="../media/image2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3.xml"/><Relationship Id="rId3" Type="http://schemas.openxmlformats.org/officeDocument/2006/relationships/image" Target="../media/image22.png"/><Relationship Id="rId4" Type="http://schemas.openxmlformats.org/officeDocument/2006/relationships/image" Target="../media/image23.png"/><Relationship Id="rId5" Type="http://schemas.openxmlformats.org/officeDocument/2006/relationships/image" Target="../media/image2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4.xml"/><Relationship Id="rId3" Type="http://schemas.openxmlformats.org/officeDocument/2006/relationships/image" Target="../media/image3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5.xml"/><Relationship Id="rId3" Type="http://schemas.openxmlformats.org/officeDocument/2006/relationships/image" Target="../media/image31.png"/><Relationship Id="rId4" Type="http://schemas.openxmlformats.org/officeDocument/2006/relationships/image" Target="../media/image24.png"/><Relationship Id="rId5" Type="http://schemas.openxmlformats.org/officeDocument/2006/relationships/image" Target="../media/image26.png"/><Relationship Id="rId6" Type="http://schemas.openxmlformats.org/officeDocument/2006/relationships/image" Target="../media/image3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6.xml"/><Relationship Id="rId3" Type="http://schemas.openxmlformats.org/officeDocument/2006/relationships/image" Target="../media/image2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7.xml"/><Relationship Id="rId3" Type="http://schemas.openxmlformats.org/officeDocument/2006/relationships/image" Target="../media/image2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8.xml"/><Relationship Id="rId3" Type="http://schemas.openxmlformats.org/officeDocument/2006/relationships/image" Target="../media/image3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9.xml"/><Relationship Id="rId3" Type="http://schemas.openxmlformats.org/officeDocument/2006/relationships/image" Target="../media/image3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1.xml"/><Relationship Id="rId3" Type="http://schemas.openxmlformats.org/officeDocument/2006/relationships/image" Target="../media/image32.png"/><Relationship Id="rId4" Type="http://schemas.openxmlformats.org/officeDocument/2006/relationships/image" Target="../media/image37.png"/><Relationship Id="rId5" Type="http://schemas.openxmlformats.org/officeDocument/2006/relationships/image" Target="../media/image35.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2.xml"/><Relationship Id="rId3" Type="http://schemas.openxmlformats.org/officeDocument/2006/relationships/image" Target="../media/image34.png"/><Relationship Id="rId4" Type="http://schemas.openxmlformats.org/officeDocument/2006/relationships/image" Target="../media/image39.png"/><Relationship Id="rId5" Type="http://schemas.openxmlformats.org/officeDocument/2006/relationships/image" Target="../media/image4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3.xml"/><Relationship Id="rId3" Type="http://schemas.openxmlformats.org/officeDocument/2006/relationships/image" Target="../media/image40.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4.xml"/><Relationship Id="rId3" Type="http://schemas.openxmlformats.org/officeDocument/2006/relationships/image" Target="../media/image44.png"/><Relationship Id="rId4" Type="http://schemas.openxmlformats.org/officeDocument/2006/relationships/image" Target="../media/image45.png"/><Relationship Id="rId5" Type="http://schemas.openxmlformats.org/officeDocument/2006/relationships/image" Target="../media/image46.png"/><Relationship Id="rId6" Type="http://schemas.openxmlformats.org/officeDocument/2006/relationships/image" Target="../media/image42.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5.xml"/><Relationship Id="rId3" Type="http://schemas.openxmlformats.org/officeDocument/2006/relationships/image" Target="../media/image50.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7.xml"/><Relationship Id="rId3" Type="http://schemas.openxmlformats.org/officeDocument/2006/relationships/image" Target="../media/image48.png"/><Relationship Id="rId4" Type="http://schemas.openxmlformats.org/officeDocument/2006/relationships/image" Target="../media/image49.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8.xml"/><Relationship Id="rId3" Type="http://schemas.openxmlformats.org/officeDocument/2006/relationships/image" Target="../media/image52.png"/><Relationship Id="rId4" Type="http://schemas.openxmlformats.org/officeDocument/2006/relationships/image" Target="../media/image43.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9.xml"/><Relationship Id="rId3" Type="http://schemas.openxmlformats.org/officeDocument/2006/relationships/image" Target="../media/image47.png"/><Relationship Id="rId4" Type="http://schemas.openxmlformats.org/officeDocument/2006/relationships/image" Target="../media/image5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hyperlink" Target="https://towardsdatascience.com/using-word-embeddings-as-a-method-for-journalistic-research-ae82ffea7a62" TargetMode="External"/><Relationship Id="rId4" Type="http://schemas.openxmlformats.org/officeDocument/2006/relationships/hyperlink" Target="https://towardsdatascience.com/end-to-end-topic-modeling-in-python-latent-dirichlet-allocation-lda-35ce4ed6b3e0" TargetMode="External"/><Relationship Id="rId5" Type="http://schemas.openxmlformats.org/officeDocument/2006/relationships/hyperlink" Target="https://arxiv.org/pdf/1703.00607.pdf" TargetMode="Externa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9.xml"/><Relationship Id="rId3"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3"/>
          <p:cNvSpPr txBox="1"/>
          <p:nvPr>
            <p:ph type="ctrTitle"/>
          </p:nvPr>
        </p:nvSpPr>
        <p:spPr>
          <a:xfrm>
            <a:off x="2371900" y="630225"/>
            <a:ext cx="6239700" cy="291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3400"/>
              <a:t>Diachronic analysis of language before, during and after 9-11-2001 attacks</a:t>
            </a:r>
            <a:br>
              <a:rPr lang="it" sz="3400"/>
            </a:br>
            <a:br>
              <a:rPr lang="it" sz="3000"/>
            </a:br>
            <a:r>
              <a:rPr b="0" i="1" lang="it" sz="1700"/>
              <a:t>Data Semantics</a:t>
            </a:r>
            <a:endParaRPr b="0" i="1" sz="1700"/>
          </a:p>
        </p:txBody>
      </p:sp>
      <p:sp>
        <p:nvSpPr>
          <p:cNvPr id="73" name="Google Shape;73;p13"/>
          <p:cNvSpPr txBox="1"/>
          <p:nvPr>
            <p:ph idx="1" type="subTitle"/>
          </p:nvPr>
        </p:nvSpPr>
        <p:spPr>
          <a:xfrm>
            <a:off x="2371892" y="3472125"/>
            <a:ext cx="6331500" cy="1241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it" sz="1600"/>
              <a:t>Potertì Daniele 844892</a:t>
            </a:r>
            <a:endParaRPr sz="1600"/>
          </a:p>
          <a:p>
            <a:pPr indent="0" lvl="0" marL="0" rtl="0" algn="l">
              <a:spcBef>
                <a:spcPts val="0"/>
              </a:spcBef>
              <a:spcAft>
                <a:spcPts val="0"/>
              </a:spcAft>
              <a:buNone/>
            </a:pPr>
            <a:r>
              <a:rPr lang="it" sz="1600"/>
              <a:t>Sanvito Alessio 844785</a:t>
            </a:r>
            <a:endParaRPr sz="1600"/>
          </a:p>
          <a:p>
            <a:pPr indent="0" lvl="0" marL="0" rtl="0" algn="l">
              <a:spcBef>
                <a:spcPts val="0"/>
              </a:spcBef>
              <a:spcAft>
                <a:spcPts val="0"/>
              </a:spcAft>
              <a:buNone/>
            </a:pPr>
            <a:r>
              <a:rPr lang="it" sz="1600"/>
              <a:t>Sanvito Simone 844794</a:t>
            </a:r>
            <a:endParaRPr sz="1600"/>
          </a:p>
        </p:txBody>
      </p:sp>
      <p:sp>
        <p:nvSpPr>
          <p:cNvPr id="74" name="Google Shape;74;p13"/>
          <p:cNvSpPr txBox="1"/>
          <p:nvPr/>
        </p:nvSpPr>
        <p:spPr>
          <a:xfrm>
            <a:off x="242050" y="4313625"/>
            <a:ext cx="1642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a:solidFill>
                  <a:schemeClr val="lt1"/>
                </a:solidFill>
                <a:latin typeface="Lato"/>
                <a:ea typeface="Lato"/>
                <a:cs typeface="Lato"/>
                <a:sym typeface="Lato"/>
              </a:rPr>
              <a:t>AA 2021/2022</a:t>
            </a:r>
            <a:endParaRPr>
              <a:solidFill>
                <a:schemeClr val="lt1"/>
              </a:solidFill>
              <a:latin typeface="Lato"/>
              <a:ea typeface="Lato"/>
              <a:cs typeface="Lato"/>
              <a:sym typeface="Lato"/>
            </a:endParaRPr>
          </a:p>
        </p:txBody>
      </p:sp>
      <p:sp>
        <p:nvSpPr>
          <p:cNvPr id="75" name="Google Shape;75;p1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2"/>
          <p:cNvSpPr txBox="1"/>
          <p:nvPr>
            <p:ph type="title"/>
          </p:nvPr>
        </p:nvSpPr>
        <p:spPr>
          <a:xfrm>
            <a:off x="319500" y="544600"/>
            <a:ext cx="2808000" cy="114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it" sz="3400"/>
              <a:t>Exploratory Analysis (1)</a:t>
            </a:r>
            <a:endParaRPr sz="3400"/>
          </a:p>
        </p:txBody>
      </p:sp>
      <p:sp>
        <p:nvSpPr>
          <p:cNvPr id="162" name="Google Shape;162;p22"/>
          <p:cNvSpPr txBox="1"/>
          <p:nvPr>
            <p:ph idx="1" type="body"/>
          </p:nvPr>
        </p:nvSpPr>
        <p:spPr>
          <a:xfrm>
            <a:off x="319500" y="1846804"/>
            <a:ext cx="2808000" cy="2806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it" sz="1400"/>
              <a:t>At first we made an exploratory analysis of the frequency of the keywords we have chosen.</a:t>
            </a:r>
            <a:br>
              <a:rPr lang="it" sz="1400"/>
            </a:br>
            <a:r>
              <a:rPr lang="it" sz="1400"/>
              <a:t>For every keyword we have tried to find out the number of times that this keyword has been used in the articles, analyzing it year by year.</a:t>
            </a:r>
            <a:br>
              <a:rPr lang="it" sz="1400"/>
            </a:br>
            <a:br>
              <a:rPr lang="it" sz="1400"/>
            </a:br>
            <a:r>
              <a:rPr lang="it" sz="1400"/>
              <a:t>Results can be seen in the plots on the right.</a:t>
            </a:r>
            <a:endParaRPr sz="1400"/>
          </a:p>
        </p:txBody>
      </p:sp>
      <p:cxnSp>
        <p:nvCxnSpPr>
          <p:cNvPr id="163" name="Google Shape;163;p22"/>
          <p:cNvCxnSpPr/>
          <p:nvPr/>
        </p:nvCxnSpPr>
        <p:spPr>
          <a:xfrm>
            <a:off x="3154625" y="0"/>
            <a:ext cx="2100" cy="5151000"/>
          </a:xfrm>
          <a:prstGeom prst="straightConnector1">
            <a:avLst/>
          </a:prstGeom>
          <a:noFill/>
          <a:ln cap="flat" cmpd="sng" w="76200">
            <a:solidFill>
              <a:schemeClr val="dk1"/>
            </a:solidFill>
            <a:prstDash val="solid"/>
            <a:round/>
            <a:headEnd len="med" w="med" type="none"/>
            <a:tailEnd len="med" w="med" type="none"/>
          </a:ln>
        </p:spPr>
      </p:cxnSp>
      <p:pic>
        <p:nvPicPr>
          <p:cNvPr id="164" name="Google Shape;164;p22"/>
          <p:cNvPicPr preferRelativeResize="0"/>
          <p:nvPr/>
        </p:nvPicPr>
        <p:blipFill>
          <a:blip r:embed="rId3">
            <a:alphaModFix/>
          </a:blip>
          <a:stretch>
            <a:fillRect/>
          </a:stretch>
        </p:blipFill>
        <p:spPr>
          <a:xfrm>
            <a:off x="3523725" y="67425"/>
            <a:ext cx="5178049" cy="1584950"/>
          </a:xfrm>
          <a:prstGeom prst="rect">
            <a:avLst/>
          </a:prstGeom>
          <a:noFill/>
          <a:ln>
            <a:noFill/>
          </a:ln>
        </p:spPr>
      </p:pic>
      <p:pic>
        <p:nvPicPr>
          <p:cNvPr id="165" name="Google Shape;165;p22"/>
          <p:cNvPicPr preferRelativeResize="0"/>
          <p:nvPr/>
        </p:nvPicPr>
        <p:blipFill>
          <a:blip r:embed="rId4">
            <a:alphaModFix/>
          </a:blip>
          <a:stretch>
            <a:fillRect/>
          </a:stretch>
        </p:blipFill>
        <p:spPr>
          <a:xfrm>
            <a:off x="3524350" y="1757997"/>
            <a:ext cx="5176801" cy="1584000"/>
          </a:xfrm>
          <a:prstGeom prst="rect">
            <a:avLst/>
          </a:prstGeom>
          <a:noFill/>
          <a:ln>
            <a:noFill/>
          </a:ln>
        </p:spPr>
      </p:pic>
      <p:pic>
        <p:nvPicPr>
          <p:cNvPr id="166" name="Google Shape;166;p22"/>
          <p:cNvPicPr preferRelativeResize="0"/>
          <p:nvPr/>
        </p:nvPicPr>
        <p:blipFill>
          <a:blip r:embed="rId5">
            <a:alphaModFix/>
          </a:blip>
          <a:stretch>
            <a:fillRect/>
          </a:stretch>
        </p:blipFill>
        <p:spPr>
          <a:xfrm>
            <a:off x="3524350" y="3447625"/>
            <a:ext cx="5176801" cy="1584000"/>
          </a:xfrm>
          <a:prstGeom prst="rect">
            <a:avLst/>
          </a:prstGeom>
          <a:noFill/>
          <a:ln>
            <a:noFill/>
          </a:ln>
        </p:spPr>
      </p:pic>
      <p:sp>
        <p:nvSpPr>
          <p:cNvPr id="167" name="Google Shape;167;p2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3"/>
          <p:cNvSpPr txBox="1"/>
          <p:nvPr>
            <p:ph type="title"/>
          </p:nvPr>
        </p:nvSpPr>
        <p:spPr>
          <a:xfrm>
            <a:off x="319500" y="544600"/>
            <a:ext cx="2808000" cy="114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it" sz="3400"/>
              <a:t>Exploratory Analysis (2)</a:t>
            </a:r>
            <a:endParaRPr sz="3400"/>
          </a:p>
        </p:txBody>
      </p:sp>
      <p:sp>
        <p:nvSpPr>
          <p:cNvPr id="173" name="Google Shape;173;p23"/>
          <p:cNvSpPr txBox="1"/>
          <p:nvPr>
            <p:ph idx="1" type="body"/>
          </p:nvPr>
        </p:nvSpPr>
        <p:spPr>
          <a:xfrm>
            <a:off x="319500" y="1846804"/>
            <a:ext cx="2808000" cy="2806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it" sz="1400"/>
              <a:t>At first we made an exploratory analysis of the frequency of the keywords we have chosen.</a:t>
            </a:r>
            <a:br>
              <a:rPr lang="it" sz="1400"/>
            </a:br>
            <a:r>
              <a:rPr lang="it" sz="1400"/>
              <a:t>For every keyword we have tried to find out the number of times that this keyword has been used in the articles, analyzing it year by year.</a:t>
            </a:r>
            <a:br>
              <a:rPr lang="it" sz="1400"/>
            </a:br>
            <a:br>
              <a:rPr lang="it" sz="1400"/>
            </a:br>
            <a:r>
              <a:rPr lang="it" sz="1400"/>
              <a:t>Results can be seen in the plots on the right.</a:t>
            </a:r>
            <a:endParaRPr sz="1400"/>
          </a:p>
        </p:txBody>
      </p:sp>
      <p:cxnSp>
        <p:nvCxnSpPr>
          <p:cNvPr id="174" name="Google Shape;174;p23"/>
          <p:cNvCxnSpPr/>
          <p:nvPr/>
        </p:nvCxnSpPr>
        <p:spPr>
          <a:xfrm>
            <a:off x="3154625" y="0"/>
            <a:ext cx="2100" cy="5151000"/>
          </a:xfrm>
          <a:prstGeom prst="straightConnector1">
            <a:avLst/>
          </a:prstGeom>
          <a:noFill/>
          <a:ln cap="flat" cmpd="sng" w="76200">
            <a:solidFill>
              <a:schemeClr val="dk1"/>
            </a:solidFill>
            <a:prstDash val="solid"/>
            <a:round/>
            <a:headEnd len="med" w="med" type="none"/>
            <a:tailEnd len="med" w="med" type="none"/>
          </a:ln>
        </p:spPr>
      </p:cxnSp>
      <p:pic>
        <p:nvPicPr>
          <p:cNvPr id="175" name="Google Shape;175;p23"/>
          <p:cNvPicPr preferRelativeResize="0"/>
          <p:nvPr/>
        </p:nvPicPr>
        <p:blipFill>
          <a:blip r:embed="rId3">
            <a:alphaModFix/>
          </a:blip>
          <a:stretch>
            <a:fillRect/>
          </a:stretch>
        </p:blipFill>
        <p:spPr>
          <a:xfrm>
            <a:off x="3523775" y="108400"/>
            <a:ext cx="5176801" cy="1584000"/>
          </a:xfrm>
          <a:prstGeom prst="rect">
            <a:avLst/>
          </a:prstGeom>
          <a:noFill/>
          <a:ln>
            <a:noFill/>
          </a:ln>
        </p:spPr>
      </p:pic>
      <p:pic>
        <p:nvPicPr>
          <p:cNvPr id="176" name="Google Shape;176;p23"/>
          <p:cNvPicPr preferRelativeResize="0"/>
          <p:nvPr/>
        </p:nvPicPr>
        <p:blipFill>
          <a:blip r:embed="rId4">
            <a:alphaModFix/>
          </a:blip>
          <a:stretch>
            <a:fillRect/>
          </a:stretch>
        </p:blipFill>
        <p:spPr>
          <a:xfrm>
            <a:off x="3523775" y="1844800"/>
            <a:ext cx="5176801" cy="1584000"/>
          </a:xfrm>
          <a:prstGeom prst="rect">
            <a:avLst/>
          </a:prstGeom>
          <a:noFill/>
          <a:ln>
            <a:noFill/>
          </a:ln>
        </p:spPr>
      </p:pic>
      <p:pic>
        <p:nvPicPr>
          <p:cNvPr id="177" name="Google Shape;177;p23"/>
          <p:cNvPicPr preferRelativeResize="0"/>
          <p:nvPr/>
        </p:nvPicPr>
        <p:blipFill>
          <a:blip r:embed="rId5">
            <a:alphaModFix/>
          </a:blip>
          <a:stretch>
            <a:fillRect/>
          </a:stretch>
        </p:blipFill>
        <p:spPr>
          <a:xfrm>
            <a:off x="3523775" y="3505000"/>
            <a:ext cx="5176801" cy="1584000"/>
          </a:xfrm>
          <a:prstGeom prst="rect">
            <a:avLst/>
          </a:prstGeom>
          <a:noFill/>
          <a:ln>
            <a:noFill/>
          </a:ln>
        </p:spPr>
      </p:pic>
      <p:sp>
        <p:nvSpPr>
          <p:cNvPr id="178" name="Google Shape;178;p2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4"/>
          <p:cNvSpPr txBox="1"/>
          <p:nvPr>
            <p:ph type="title"/>
          </p:nvPr>
        </p:nvSpPr>
        <p:spPr>
          <a:xfrm>
            <a:off x="2400250" y="423550"/>
            <a:ext cx="6321600" cy="76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3400"/>
              <a:t>Pre-processing (1)</a:t>
            </a:r>
            <a:br>
              <a:rPr lang="it"/>
            </a:br>
            <a:r>
              <a:rPr b="0" lang="it" sz="1100"/>
              <a:t>These steps have been done for all of the periods chosen.</a:t>
            </a:r>
            <a:endParaRPr b="0" sz="1100"/>
          </a:p>
        </p:txBody>
      </p:sp>
      <p:sp>
        <p:nvSpPr>
          <p:cNvPr id="184" name="Google Shape;184;p24"/>
          <p:cNvSpPr txBox="1"/>
          <p:nvPr>
            <p:ph idx="1" type="body"/>
          </p:nvPr>
        </p:nvSpPr>
        <p:spPr>
          <a:xfrm>
            <a:off x="2400250" y="1287550"/>
            <a:ext cx="6209700" cy="322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it" sz="2100">
                <a:solidFill>
                  <a:schemeClr val="dk1"/>
                </a:solidFill>
              </a:rPr>
              <a:t>Steps</a:t>
            </a:r>
            <a:endParaRPr b="1" sz="2100">
              <a:solidFill>
                <a:schemeClr val="dk1"/>
              </a:solidFill>
            </a:endParaRPr>
          </a:p>
          <a:p>
            <a:pPr indent="-317500" lvl="0" marL="457200" rtl="0" algn="l">
              <a:spcBef>
                <a:spcPts val="1600"/>
              </a:spcBef>
              <a:spcAft>
                <a:spcPts val="0"/>
              </a:spcAft>
              <a:buSzPts val="1400"/>
              <a:buAutoNum type="arabicPeriod"/>
            </a:pPr>
            <a:r>
              <a:rPr lang="it"/>
              <a:t>Tokenization</a:t>
            </a:r>
            <a:endParaRPr/>
          </a:p>
          <a:p>
            <a:pPr indent="-317500" lvl="0" marL="457200" rtl="0" algn="l">
              <a:spcBef>
                <a:spcPts val="1200"/>
              </a:spcBef>
              <a:spcAft>
                <a:spcPts val="0"/>
              </a:spcAft>
              <a:buSzPts val="1400"/>
              <a:buAutoNum type="arabicPeriod"/>
            </a:pPr>
            <a:r>
              <a:rPr lang="it"/>
              <a:t>Stop words removal</a:t>
            </a:r>
            <a:endParaRPr/>
          </a:p>
          <a:p>
            <a:pPr indent="-317500" lvl="0" marL="457200" rtl="0" algn="l">
              <a:spcBef>
                <a:spcPts val="1200"/>
              </a:spcBef>
              <a:spcAft>
                <a:spcPts val="0"/>
              </a:spcAft>
              <a:buSzPts val="1400"/>
              <a:buAutoNum type="arabicPeriod"/>
            </a:pPr>
            <a:r>
              <a:rPr lang="it"/>
              <a:t>Lemmatization</a:t>
            </a:r>
            <a:endParaRPr/>
          </a:p>
          <a:p>
            <a:pPr indent="-317500" lvl="0" marL="457200" rtl="0" algn="l">
              <a:spcBef>
                <a:spcPts val="1200"/>
              </a:spcBef>
              <a:spcAft>
                <a:spcPts val="0"/>
              </a:spcAft>
              <a:buSzPts val="1400"/>
              <a:buAutoNum type="arabicPeriod"/>
            </a:pPr>
            <a:r>
              <a:rPr lang="it"/>
              <a:t>Topic Modeling</a:t>
            </a:r>
            <a:endParaRPr/>
          </a:p>
          <a:p>
            <a:pPr indent="-317500" lvl="0" marL="457200" rtl="0" algn="l">
              <a:spcBef>
                <a:spcPts val="1200"/>
              </a:spcBef>
              <a:spcAft>
                <a:spcPts val="0"/>
              </a:spcAft>
              <a:buSzPts val="1400"/>
              <a:buAutoNum type="arabicPeriod"/>
            </a:pPr>
            <a:r>
              <a:rPr lang="it"/>
              <a:t>Selection of the articles which contain the keywords</a:t>
            </a:r>
            <a:endParaRPr/>
          </a:p>
          <a:p>
            <a:pPr indent="-317500" lvl="0" marL="457200" rtl="0" algn="l">
              <a:spcBef>
                <a:spcPts val="1200"/>
              </a:spcBef>
              <a:spcAft>
                <a:spcPts val="1200"/>
              </a:spcAft>
              <a:buSzPts val="1400"/>
              <a:buAutoNum type="arabicPeriod"/>
            </a:pPr>
            <a:r>
              <a:rPr lang="it"/>
              <a:t>Pre-processing on these articles (t</a:t>
            </a:r>
            <a:r>
              <a:rPr lang="it"/>
              <a:t>okenization</a:t>
            </a:r>
            <a:r>
              <a:rPr lang="it"/>
              <a:t>, s</a:t>
            </a:r>
            <a:r>
              <a:rPr lang="it"/>
              <a:t>top words removal</a:t>
            </a:r>
            <a:r>
              <a:rPr lang="it"/>
              <a:t>, word forms for keywords, word phrases construction)</a:t>
            </a:r>
            <a:endParaRPr/>
          </a:p>
        </p:txBody>
      </p:sp>
      <p:sp>
        <p:nvSpPr>
          <p:cNvPr id="185" name="Google Shape;185;p2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5"/>
          <p:cNvSpPr txBox="1"/>
          <p:nvPr>
            <p:ph type="title"/>
          </p:nvPr>
        </p:nvSpPr>
        <p:spPr>
          <a:xfrm>
            <a:off x="2400250" y="4235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3400"/>
              <a:t>Pre-processing (2)</a:t>
            </a:r>
            <a:endParaRPr sz="3400"/>
          </a:p>
        </p:txBody>
      </p:sp>
      <p:sp>
        <p:nvSpPr>
          <p:cNvPr id="191" name="Google Shape;191;p25"/>
          <p:cNvSpPr txBox="1"/>
          <p:nvPr>
            <p:ph idx="1" type="body"/>
          </p:nvPr>
        </p:nvSpPr>
        <p:spPr>
          <a:xfrm>
            <a:off x="2410100" y="1062375"/>
            <a:ext cx="6321600" cy="3615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it" sz="2100">
                <a:solidFill>
                  <a:schemeClr val="dk1"/>
                </a:solidFill>
              </a:rPr>
              <a:t>Tokenization</a:t>
            </a:r>
            <a:endParaRPr b="1" sz="2100">
              <a:solidFill>
                <a:schemeClr val="dk1"/>
              </a:solidFill>
            </a:endParaRPr>
          </a:p>
          <a:p>
            <a:pPr indent="0" lvl="0" marL="0" rtl="0" algn="l">
              <a:spcBef>
                <a:spcPts val="0"/>
              </a:spcBef>
              <a:spcAft>
                <a:spcPts val="0"/>
              </a:spcAft>
              <a:buNone/>
            </a:pPr>
            <a:r>
              <a:rPr lang="it" sz="1400"/>
              <a:t>Tokenize a text means to divide it into minimal units of analysis, tokens</a:t>
            </a:r>
            <a:endParaRPr sz="1400"/>
          </a:p>
          <a:p>
            <a:pPr indent="0" lvl="0" marL="0" rtl="0" algn="l">
              <a:spcBef>
                <a:spcPts val="1600"/>
              </a:spcBef>
              <a:spcAft>
                <a:spcPts val="0"/>
              </a:spcAft>
              <a:buNone/>
            </a:pPr>
            <a:r>
              <a:rPr b="1" lang="it" sz="2100">
                <a:solidFill>
                  <a:schemeClr val="dk1"/>
                </a:solidFill>
              </a:rPr>
              <a:t>Stop words removal</a:t>
            </a:r>
            <a:endParaRPr b="1" sz="2100">
              <a:solidFill>
                <a:schemeClr val="dk1"/>
              </a:solidFill>
            </a:endParaRPr>
          </a:p>
          <a:p>
            <a:pPr indent="0" lvl="0" marL="0" rtl="0" algn="l">
              <a:spcBef>
                <a:spcPts val="0"/>
              </a:spcBef>
              <a:spcAft>
                <a:spcPts val="0"/>
              </a:spcAft>
              <a:buNone/>
            </a:pPr>
            <a:r>
              <a:rPr lang="it" sz="1400"/>
              <a:t>After tokenizing, tokens about stop words and punctuation (except the dot) have been removed</a:t>
            </a:r>
            <a:endParaRPr sz="1400"/>
          </a:p>
          <a:p>
            <a:pPr indent="0" lvl="0" marL="0" rtl="0" algn="l">
              <a:spcBef>
                <a:spcPts val="1600"/>
              </a:spcBef>
              <a:spcAft>
                <a:spcPts val="0"/>
              </a:spcAft>
              <a:buNone/>
            </a:pPr>
            <a:r>
              <a:rPr b="1" lang="it" sz="2100">
                <a:solidFill>
                  <a:schemeClr val="dk1"/>
                </a:solidFill>
              </a:rPr>
              <a:t>Lemmatization</a:t>
            </a:r>
            <a:endParaRPr b="1" sz="2100">
              <a:solidFill>
                <a:schemeClr val="dk1"/>
              </a:solidFill>
            </a:endParaRPr>
          </a:p>
          <a:p>
            <a:pPr indent="0" lvl="0" marL="0" rtl="0" algn="l">
              <a:spcBef>
                <a:spcPts val="0"/>
              </a:spcBef>
              <a:spcAft>
                <a:spcPts val="0"/>
              </a:spcAft>
              <a:buNone/>
            </a:pPr>
            <a:r>
              <a:rPr lang="it" sz="1400"/>
              <a:t>Tokens have been lemmatized in order to have the basis form of the words: this procedure limited us in the analysis of pre and post event articles. Limitations were in terms of number of years to use (we were able to use only two years as interval of pre and post) and in terms of time and computational ability required: we decided to proceed without using the lemmatization .</a:t>
            </a:r>
            <a:endParaRPr sz="1400"/>
          </a:p>
          <a:p>
            <a:pPr indent="0" lvl="0" marL="0" rtl="0" algn="l">
              <a:spcBef>
                <a:spcPts val="1600"/>
              </a:spcBef>
              <a:spcAft>
                <a:spcPts val="0"/>
              </a:spcAft>
              <a:buNone/>
            </a:pPr>
            <a:r>
              <a:t/>
            </a:r>
            <a:endParaRPr sz="1600"/>
          </a:p>
          <a:p>
            <a:pPr indent="0" lvl="0" marL="0" rtl="0" algn="l">
              <a:spcBef>
                <a:spcPts val="1600"/>
              </a:spcBef>
              <a:spcAft>
                <a:spcPts val="1600"/>
              </a:spcAft>
              <a:buNone/>
            </a:pPr>
            <a:r>
              <a:t/>
            </a:r>
            <a:endParaRPr sz="2400"/>
          </a:p>
        </p:txBody>
      </p:sp>
      <p:sp>
        <p:nvSpPr>
          <p:cNvPr id="192" name="Google Shape;192;p2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6"/>
          <p:cNvSpPr txBox="1"/>
          <p:nvPr>
            <p:ph type="title"/>
          </p:nvPr>
        </p:nvSpPr>
        <p:spPr>
          <a:xfrm>
            <a:off x="2400250" y="4235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3400"/>
              <a:t>Pre-processing (3)</a:t>
            </a:r>
            <a:endParaRPr sz="3400"/>
          </a:p>
        </p:txBody>
      </p:sp>
      <p:sp>
        <p:nvSpPr>
          <p:cNvPr id="198" name="Google Shape;198;p26"/>
          <p:cNvSpPr txBox="1"/>
          <p:nvPr>
            <p:ph idx="1" type="body"/>
          </p:nvPr>
        </p:nvSpPr>
        <p:spPr>
          <a:xfrm>
            <a:off x="2410100" y="909975"/>
            <a:ext cx="6321600" cy="381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it" sz="2100">
                <a:solidFill>
                  <a:schemeClr val="dk1"/>
                </a:solidFill>
              </a:rPr>
              <a:t>Topic modeling (LDA)</a:t>
            </a:r>
            <a:endParaRPr b="1" sz="2100">
              <a:solidFill>
                <a:schemeClr val="dk1"/>
              </a:solidFill>
            </a:endParaRPr>
          </a:p>
          <a:p>
            <a:pPr indent="0" lvl="0" marL="0" rtl="0" algn="l">
              <a:spcBef>
                <a:spcPts val="0"/>
              </a:spcBef>
              <a:spcAft>
                <a:spcPts val="0"/>
              </a:spcAft>
              <a:buNone/>
            </a:pPr>
            <a:r>
              <a:rPr lang="it" sz="1400"/>
              <a:t>Once the articles were pre-processed, a search process was carried out for the most used tokens, the most frequent topics through LDA; then we wanted to use those tokens as keywords in the subsequent phases of the work.</a:t>
            </a:r>
            <a:br>
              <a:rPr lang="it" sz="1400"/>
            </a:br>
            <a:r>
              <a:rPr lang="it" sz="1400"/>
              <a:t>The results obtained, however, returned very generic tokens (for example "say", "be", etc.), so it was decided not to use those tokens, but to choose keywords "empirically".</a:t>
            </a:r>
            <a:endParaRPr sz="1400"/>
          </a:p>
          <a:p>
            <a:pPr indent="0" lvl="0" marL="0" rtl="0" algn="l">
              <a:spcBef>
                <a:spcPts val="1600"/>
              </a:spcBef>
              <a:spcAft>
                <a:spcPts val="0"/>
              </a:spcAft>
              <a:buNone/>
            </a:pPr>
            <a:r>
              <a:rPr b="1" lang="it" sz="2100">
                <a:solidFill>
                  <a:schemeClr val="dk1"/>
                </a:solidFill>
              </a:rPr>
              <a:t>Articles selection</a:t>
            </a:r>
            <a:br>
              <a:rPr b="1" lang="it" sz="2100">
                <a:solidFill>
                  <a:schemeClr val="dk1"/>
                </a:solidFill>
              </a:rPr>
            </a:br>
            <a:r>
              <a:rPr lang="it" sz="1400"/>
              <a:t>Therefore, words considered to be the most important and most inherent in the articles concerning the attacks were selected, using, where possible, also the word form of words (all the possible forms of a word).</a:t>
            </a:r>
            <a:br>
              <a:rPr lang="it" sz="1400"/>
            </a:br>
            <a:r>
              <a:rPr lang="it" sz="1400"/>
              <a:t>Starting from the unprocessed data, all the articles containing at least one of the keywords were selected and were subsequently used in the analyses.</a:t>
            </a:r>
            <a:endParaRPr sz="1400"/>
          </a:p>
          <a:p>
            <a:pPr indent="0" lvl="0" marL="0" rtl="0" algn="l">
              <a:spcBef>
                <a:spcPts val="1600"/>
              </a:spcBef>
              <a:spcAft>
                <a:spcPts val="0"/>
              </a:spcAft>
              <a:buNone/>
            </a:pPr>
            <a:r>
              <a:t/>
            </a:r>
            <a:endParaRPr sz="1400"/>
          </a:p>
          <a:p>
            <a:pPr indent="0" lvl="0" marL="0" rtl="0" algn="l">
              <a:spcBef>
                <a:spcPts val="1600"/>
              </a:spcBef>
              <a:spcAft>
                <a:spcPts val="1600"/>
              </a:spcAft>
              <a:buNone/>
            </a:pPr>
            <a:r>
              <a:t/>
            </a:r>
            <a:endParaRPr sz="2400"/>
          </a:p>
        </p:txBody>
      </p:sp>
      <p:sp>
        <p:nvSpPr>
          <p:cNvPr id="199" name="Google Shape;199;p2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7"/>
          <p:cNvSpPr txBox="1"/>
          <p:nvPr>
            <p:ph type="title"/>
          </p:nvPr>
        </p:nvSpPr>
        <p:spPr>
          <a:xfrm>
            <a:off x="2400250" y="4235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3400"/>
              <a:t>Pre-processing (4)</a:t>
            </a:r>
            <a:endParaRPr sz="3400"/>
          </a:p>
        </p:txBody>
      </p:sp>
      <p:sp>
        <p:nvSpPr>
          <p:cNvPr id="205" name="Google Shape;205;p27"/>
          <p:cNvSpPr txBox="1"/>
          <p:nvPr>
            <p:ph idx="1" type="body"/>
          </p:nvPr>
        </p:nvSpPr>
        <p:spPr>
          <a:xfrm>
            <a:off x="2410100" y="986175"/>
            <a:ext cx="6321600" cy="3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it" sz="2100">
                <a:solidFill>
                  <a:schemeClr val="dk1"/>
                </a:solidFill>
              </a:rPr>
              <a:t>Pre-processing on the final group of articles</a:t>
            </a:r>
            <a:endParaRPr b="1" sz="2100">
              <a:solidFill>
                <a:schemeClr val="dk1"/>
              </a:solidFill>
            </a:endParaRPr>
          </a:p>
          <a:p>
            <a:pPr indent="0" lvl="0" marL="0" rtl="0" algn="l">
              <a:spcBef>
                <a:spcPts val="0"/>
              </a:spcBef>
              <a:spcAft>
                <a:spcPts val="0"/>
              </a:spcAft>
              <a:buClr>
                <a:schemeClr val="dk2"/>
              </a:buClr>
              <a:buSzPts val="1100"/>
              <a:buFont typeface="Arial"/>
              <a:buNone/>
            </a:pPr>
            <a:r>
              <a:rPr lang="it" sz="1400"/>
              <a:t>After selecting the articles, the tokenization operations including removal of stop words and removal of non-alphanumeric signs, such as punctuation marks (except for dots), were performed again.</a:t>
            </a:r>
            <a:endParaRPr sz="1400"/>
          </a:p>
          <a:p>
            <a:pPr indent="0" lvl="0" marL="0" rtl="0" algn="l">
              <a:spcBef>
                <a:spcPts val="1600"/>
              </a:spcBef>
              <a:spcAft>
                <a:spcPts val="0"/>
              </a:spcAft>
              <a:buClr>
                <a:schemeClr val="dk2"/>
              </a:buClr>
              <a:buSzPts val="1100"/>
              <a:buFont typeface="Arial"/>
              <a:buNone/>
            </a:pPr>
            <a:r>
              <a:rPr lang="it" sz="1400"/>
              <a:t>So each article has been saved in a dictionary in which the article id represents the key and the value is represented by the list of sentences (each sentence is saved in a list) that make up the article.</a:t>
            </a:r>
            <a:endParaRPr sz="1400"/>
          </a:p>
          <a:p>
            <a:pPr indent="0" lvl="0" marL="0" rtl="0" algn="l">
              <a:spcBef>
                <a:spcPts val="1600"/>
              </a:spcBef>
              <a:spcAft>
                <a:spcPts val="0"/>
              </a:spcAft>
              <a:buClr>
                <a:schemeClr val="dk2"/>
              </a:buClr>
              <a:buSzPts val="1100"/>
              <a:buFont typeface="Arial"/>
              <a:buNone/>
            </a:pPr>
            <a:r>
              <a:rPr lang="it" sz="1400"/>
              <a:t>Subsequently, in order to use words such as "Bin Laden" or "Twin Towers" word phrases were formed; these were then added to the vocabulary.</a:t>
            </a:r>
            <a:endParaRPr sz="1400"/>
          </a:p>
          <a:p>
            <a:pPr indent="0" lvl="0" marL="0" rtl="0" algn="l">
              <a:spcBef>
                <a:spcPts val="1600"/>
              </a:spcBef>
              <a:spcAft>
                <a:spcPts val="1600"/>
              </a:spcAft>
              <a:buNone/>
            </a:pPr>
            <a:r>
              <a:t/>
            </a:r>
            <a:endParaRPr sz="1400"/>
          </a:p>
        </p:txBody>
      </p:sp>
      <p:sp>
        <p:nvSpPr>
          <p:cNvPr id="206" name="Google Shape;206;p2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28"/>
          <p:cNvSpPr txBox="1"/>
          <p:nvPr>
            <p:ph type="title"/>
          </p:nvPr>
        </p:nvSpPr>
        <p:spPr>
          <a:xfrm>
            <a:off x="319500" y="458850"/>
            <a:ext cx="2808000" cy="1170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it" sz="3400"/>
              <a:t>Creation of the models</a:t>
            </a:r>
            <a:endParaRPr sz="3400"/>
          </a:p>
        </p:txBody>
      </p:sp>
      <p:sp>
        <p:nvSpPr>
          <p:cNvPr id="212" name="Google Shape;212;p28"/>
          <p:cNvSpPr txBox="1"/>
          <p:nvPr>
            <p:ph idx="1" type="body"/>
          </p:nvPr>
        </p:nvSpPr>
        <p:spPr>
          <a:xfrm>
            <a:off x="319500" y="1666429"/>
            <a:ext cx="2808000" cy="280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1400"/>
              <a:t>We used three different models to achieve our goals:</a:t>
            </a:r>
            <a:endParaRPr sz="1400"/>
          </a:p>
          <a:p>
            <a:pPr indent="-317500" lvl="0" marL="457200" rtl="0" algn="l">
              <a:spcBef>
                <a:spcPts val="1600"/>
              </a:spcBef>
              <a:spcAft>
                <a:spcPts val="0"/>
              </a:spcAft>
              <a:buSzPts val="1400"/>
              <a:buChar char="-"/>
            </a:pPr>
            <a:r>
              <a:rPr lang="it" sz="1400"/>
              <a:t>Word2Vec (no alignment)</a:t>
            </a:r>
            <a:endParaRPr sz="1400"/>
          </a:p>
          <a:p>
            <a:pPr indent="-317500" lvl="0" marL="457200" rtl="0" algn="l">
              <a:spcBef>
                <a:spcPts val="0"/>
              </a:spcBef>
              <a:spcAft>
                <a:spcPts val="0"/>
              </a:spcAft>
              <a:buSzPts val="1400"/>
              <a:buChar char="-"/>
            </a:pPr>
            <a:r>
              <a:rPr lang="it" sz="1400"/>
              <a:t>GloVe (no alignment)</a:t>
            </a:r>
            <a:endParaRPr sz="1400"/>
          </a:p>
          <a:p>
            <a:pPr indent="-317500" lvl="0" marL="457200" rtl="0" algn="l">
              <a:spcBef>
                <a:spcPts val="0"/>
              </a:spcBef>
              <a:spcAft>
                <a:spcPts val="0"/>
              </a:spcAft>
              <a:buSzPts val="1400"/>
              <a:buChar char="-"/>
            </a:pPr>
            <a:r>
              <a:rPr lang="it" sz="1400"/>
              <a:t>CADE</a:t>
            </a:r>
            <a:endParaRPr sz="1400"/>
          </a:p>
          <a:p>
            <a:pPr indent="0" lvl="0" marL="0" rtl="0" algn="l">
              <a:spcBef>
                <a:spcPts val="1600"/>
              </a:spcBef>
              <a:spcAft>
                <a:spcPts val="1600"/>
              </a:spcAft>
              <a:buNone/>
            </a:pPr>
            <a:r>
              <a:rPr lang="it" sz="1400"/>
              <a:t>The results of the pre-processing have been given as input to these three models.</a:t>
            </a:r>
            <a:endParaRPr sz="1400"/>
          </a:p>
        </p:txBody>
      </p:sp>
      <p:cxnSp>
        <p:nvCxnSpPr>
          <p:cNvPr id="213" name="Google Shape;213;p28"/>
          <p:cNvCxnSpPr/>
          <p:nvPr/>
        </p:nvCxnSpPr>
        <p:spPr>
          <a:xfrm>
            <a:off x="3154625" y="0"/>
            <a:ext cx="2100" cy="5151000"/>
          </a:xfrm>
          <a:prstGeom prst="straightConnector1">
            <a:avLst/>
          </a:prstGeom>
          <a:noFill/>
          <a:ln cap="flat" cmpd="sng" w="76200">
            <a:solidFill>
              <a:schemeClr val="dk1"/>
            </a:solidFill>
            <a:prstDash val="solid"/>
            <a:round/>
            <a:headEnd len="med" w="med" type="none"/>
            <a:tailEnd len="med" w="med" type="none"/>
          </a:ln>
        </p:spPr>
      </p:cxnSp>
      <p:sp>
        <p:nvSpPr>
          <p:cNvPr id="214" name="Google Shape;214;p28"/>
          <p:cNvSpPr txBox="1"/>
          <p:nvPr/>
        </p:nvSpPr>
        <p:spPr>
          <a:xfrm>
            <a:off x="3626350" y="180625"/>
            <a:ext cx="5173200" cy="233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a:latin typeface="Lato"/>
                <a:ea typeface="Lato"/>
                <a:cs typeface="Lato"/>
                <a:sym typeface="Lato"/>
              </a:rPr>
              <a:t>Word2Vec</a:t>
            </a:r>
            <a:endParaRPr>
              <a:latin typeface="Lato"/>
              <a:ea typeface="Lato"/>
              <a:cs typeface="Lato"/>
              <a:sym typeface="Lato"/>
            </a:endParaRPr>
          </a:p>
          <a:p>
            <a:pPr indent="-317500" lvl="0" marL="457200" rtl="0" algn="l">
              <a:spcBef>
                <a:spcPts val="0"/>
              </a:spcBef>
              <a:spcAft>
                <a:spcPts val="0"/>
              </a:spcAft>
              <a:buSzPts val="1400"/>
              <a:buFont typeface="Lato"/>
              <a:buChar char="-"/>
            </a:pPr>
            <a:r>
              <a:rPr lang="it">
                <a:latin typeface="Lato"/>
                <a:ea typeface="Lato"/>
                <a:cs typeface="Lato"/>
                <a:sym typeface="Lato"/>
              </a:rPr>
              <a:t>minimum of 15 words to select most used words</a:t>
            </a:r>
            <a:endParaRPr>
              <a:latin typeface="Lato"/>
              <a:ea typeface="Lato"/>
              <a:cs typeface="Lato"/>
              <a:sym typeface="Lato"/>
            </a:endParaRPr>
          </a:p>
          <a:p>
            <a:pPr indent="-317500" lvl="0" marL="457200" rtl="0" algn="l">
              <a:spcBef>
                <a:spcPts val="0"/>
              </a:spcBef>
              <a:spcAft>
                <a:spcPts val="0"/>
              </a:spcAft>
              <a:buSzPts val="1400"/>
              <a:buFont typeface="Lato"/>
              <a:buChar char="-"/>
            </a:pPr>
            <a:r>
              <a:rPr lang="it">
                <a:latin typeface="Lato"/>
                <a:ea typeface="Lato"/>
                <a:cs typeface="Lato"/>
                <a:sym typeface="Lato"/>
              </a:rPr>
              <a:t>vector size of 300, it is commonly used and gives the best results</a:t>
            </a:r>
            <a:endParaRPr>
              <a:latin typeface="Lato"/>
              <a:ea typeface="Lato"/>
              <a:cs typeface="Lato"/>
              <a:sym typeface="Lato"/>
            </a:endParaRPr>
          </a:p>
          <a:p>
            <a:pPr indent="-317500" lvl="0" marL="457200" rtl="0" algn="l">
              <a:spcBef>
                <a:spcPts val="0"/>
              </a:spcBef>
              <a:spcAft>
                <a:spcPts val="0"/>
              </a:spcAft>
              <a:buSzPts val="1400"/>
              <a:buFont typeface="Lato"/>
              <a:buChar char="-"/>
            </a:pPr>
            <a:r>
              <a:rPr lang="it">
                <a:latin typeface="Lato"/>
                <a:ea typeface="Lato"/>
                <a:cs typeface="Lato"/>
                <a:sym typeface="Lato"/>
              </a:rPr>
              <a:t>sg=1, we used Skip-gram method because it predicts surrounding words given the current word and works well on semantic tasks</a:t>
            </a:r>
            <a:endParaRPr>
              <a:latin typeface="Lato"/>
              <a:ea typeface="Lato"/>
              <a:cs typeface="Lato"/>
              <a:sym typeface="Lato"/>
            </a:endParaRPr>
          </a:p>
          <a:p>
            <a:pPr indent="-317500" lvl="0" marL="457200" rtl="0" algn="l">
              <a:spcBef>
                <a:spcPts val="0"/>
              </a:spcBef>
              <a:spcAft>
                <a:spcPts val="0"/>
              </a:spcAft>
              <a:buSzPts val="1400"/>
              <a:buFont typeface="Lato"/>
              <a:buChar char="-"/>
            </a:pPr>
            <a:r>
              <a:rPr lang="it">
                <a:latin typeface="Lato"/>
                <a:ea typeface="Lato"/>
                <a:cs typeface="Lato"/>
                <a:sym typeface="Lato"/>
              </a:rPr>
              <a:t>5 iterations over corpus is a good solution both for stability and for computational cost (and capacity)</a:t>
            </a:r>
            <a:endParaRPr>
              <a:latin typeface="Lato"/>
              <a:ea typeface="Lato"/>
              <a:cs typeface="Lato"/>
              <a:sym typeface="Lato"/>
            </a:endParaRPr>
          </a:p>
          <a:p>
            <a:pPr indent="-317500" lvl="0" marL="457200" rtl="0" algn="l">
              <a:spcBef>
                <a:spcPts val="0"/>
              </a:spcBef>
              <a:spcAft>
                <a:spcPts val="0"/>
              </a:spcAft>
              <a:buSzPts val="1400"/>
              <a:buFont typeface="Lato"/>
              <a:buChar char="-"/>
            </a:pPr>
            <a:r>
              <a:rPr lang="it">
                <a:latin typeface="Lato"/>
                <a:ea typeface="Lato"/>
                <a:cs typeface="Lato"/>
                <a:sym typeface="Lato"/>
              </a:rPr>
              <a:t>plots to show similar words</a:t>
            </a:r>
            <a:endParaRPr>
              <a:latin typeface="Lato"/>
              <a:ea typeface="Lato"/>
              <a:cs typeface="Lato"/>
              <a:sym typeface="Lato"/>
            </a:endParaRPr>
          </a:p>
        </p:txBody>
      </p:sp>
      <p:sp>
        <p:nvSpPr>
          <p:cNvPr id="215" name="Google Shape;215;p28"/>
          <p:cNvSpPr txBox="1"/>
          <p:nvPr/>
        </p:nvSpPr>
        <p:spPr>
          <a:xfrm>
            <a:off x="3616525" y="2473975"/>
            <a:ext cx="51732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a:latin typeface="Lato"/>
                <a:ea typeface="Lato"/>
                <a:cs typeface="Lato"/>
                <a:sym typeface="Lato"/>
              </a:rPr>
              <a:t>GloVe</a:t>
            </a:r>
            <a:endParaRPr>
              <a:latin typeface="Lato"/>
              <a:ea typeface="Lato"/>
              <a:cs typeface="Lato"/>
              <a:sym typeface="Lato"/>
            </a:endParaRPr>
          </a:p>
          <a:p>
            <a:pPr indent="-317500" lvl="0" marL="457200" rtl="0" algn="l">
              <a:spcBef>
                <a:spcPts val="0"/>
              </a:spcBef>
              <a:spcAft>
                <a:spcPts val="0"/>
              </a:spcAft>
              <a:buSzPts val="1400"/>
              <a:buFont typeface="Lato"/>
              <a:buChar char="-"/>
            </a:pPr>
            <a:r>
              <a:rPr lang="it">
                <a:latin typeface="Lato"/>
                <a:ea typeface="Lato"/>
                <a:cs typeface="Lato"/>
                <a:sym typeface="Lato"/>
              </a:rPr>
              <a:t>corpus fit with window = 3</a:t>
            </a:r>
            <a:endParaRPr>
              <a:latin typeface="Lato"/>
              <a:ea typeface="Lato"/>
              <a:cs typeface="Lato"/>
              <a:sym typeface="Lato"/>
            </a:endParaRPr>
          </a:p>
          <a:p>
            <a:pPr indent="-317500" lvl="0" marL="457200" rtl="0" algn="l">
              <a:spcBef>
                <a:spcPts val="0"/>
              </a:spcBef>
              <a:spcAft>
                <a:spcPts val="0"/>
              </a:spcAft>
              <a:buSzPts val="1400"/>
              <a:buFont typeface="Lato"/>
              <a:buChar char="-"/>
            </a:pPr>
            <a:r>
              <a:rPr lang="it">
                <a:latin typeface="Lato"/>
                <a:ea typeface="Lato"/>
                <a:cs typeface="Lato"/>
                <a:sym typeface="Lato"/>
              </a:rPr>
              <a:t>epochs equals to 40 </a:t>
            </a:r>
            <a:endParaRPr>
              <a:latin typeface="Lato"/>
              <a:ea typeface="Lato"/>
              <a:cs typeface="Lato"/>
              <a:sym typeface="Lato"/>
            </a:endParaRPr>
          </a:p>
          <a:p>
            <a:pPr indent="-317500" lvl="0" marL="457200" rtl="0" algn="l">
              <a:spcBef>
                <a:spcPts val="0"/>
              </a:spcBef>
              <a:spcAft>
                <a:spcPts val="0"/>
              </a:spcAft>
              <a:buSzPts val="1400"/>
              <a:buFont typeface="Lato"/>
              <a:buChar char="-"/>
            </a:pPr>
            <a:r>
              <a:rPr lang="it">
                <a:latin typeface="Lato"/>
                <a:ea typeface="Lato"/>
                <a:cs typeface="Lato"/>
                <a:sym typeface="Lato"/>
              </a:rPr>
              <a:t>4 as number of threads </a:t>
            </a:r>
            <a:endParaRPr>
              <a:latin typeface="Lato"/>
              <a:ea typeface="Lato"/>
              <a:cs typeface="Lato"/>
              <a:sym typeface="Lato"/>
            </a:endParaRPr>
          </a:p>
        </p:txBody>
      </p:sp>
      <p:sp>
        <p:nvSpPr>
          <p:cNvPr id="216" name="Google Shape;216;p28"/>
          <p:cNvSpPr txBox="1"/>
          <p:nvPr/>
        </p:nvSpPr>
        <p:spPr>
          <a:xfrm>
            <a:off x="3626350" y="3557550"/>
            <a:ext cx="51732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a:solidFill>
                  <a:schemeClr val="dk2"/>
                </a:solidFill>
                <a:latin typeface="Lato"/>
                <a:ea typeface="Lato"/>
                <a:cs typeface="Lato"/>
                <a:sym typeface="Lato"/>
              </a:rPr>
              <a:t>CADE</a:t>
            </a:r>
            <a:endParaRPr>
              <a:solidFill>
                <a:schemeClr val="dk2"/>
              </a:solidFill>
              <a:latin typeface="Lato"/>
              <a:ea typeface="Lato"/>
              <a:cs typeface="Lato"/>
              <a:sym typeface="Lato"/>
            </a:endParaRPr>
          </a:p>
          <a:p>
            <a:pPr indent="-317500" lvl="0" marL="457200" rtl="0" algn="l">
              <a:spcBef>
                <a:spcPts val="0"/>
              </a:spcBef>
              <a:spcAft>
                <a:spcPts val="0"/>
              </a:spcAft>
              <a:buClr>
                <a:schemeClr val="dk2"/>
              </a:buClr>
              <a:buSzPts val="1400"/>
              <a:buFont typeface="Lato"/>
              <a:buChar char="-"/>
            </a:pPr>
            <a:r>
              <a:rPr lang="it">
                <a:solidFill>
                  <a:schemeClr val="dk2"/>
                </a:solidFill>
                <a:latin typeface="Lato"/>
                <a:ea typeface="Lato"/>
                <a:cs typeface="Lato"/>
                <a:sym typeface="Lato"/>
              </a:rPr>
              <a:t>for each period we have aligned the corpora and then we made the analyses</a:t>
            </a:r>
            <a:endParaRPr>
              <a:solidFill>
                <a:schemeClr val="dk2"/>
              </a:solidFill>
              <a:latin typeface="Lato"/>
              <a:ea typeface="Lato"/>
              <a:cs typeface="Lato"/>
              <a:sym typeface="Lato"/>
            </a:endParaRPr>
          </a:p>
          <a:p>
            <a:pPr indent="-317500" lvl="0" marL="457200" rtl="0" algn="l">
              <a:spcBef>
                <a:spcPts val="0"/>
              </a:spcBef>
              <a:spcAft>
                <a:spcPts val="0"/>
              </a:spcAft>
              <a:buClr>
                <a:schemeClr val="dk2"/>
              </a:buClr>
              <a:buSzPts val="1400"/>
              <a:buFont typeface="Lato"/>
              <a:buChar char="-"/>
            </a:pPr>
            <a:r>
              <a:rPr lang="it">
                <a:solidFill>
                  <a:schemeClr val="dk2"/>
                </a:solidFill>
                <a:latin typeface="Lato"/>
                <a:ea typeface="Lato"/>
                <a:cs typeface="Lato"/>
                <a:sym typeface="Lato"/>
              </a:rPr>
              <a:t>plots to show </a:t>
            </a:r>
            <a:r>
              <a:rPr lang="it">
                <a:solidFill>
                  <a:schemeClr val="dk2"/>
                </a:solidFill>
                <a:latin typeface="Lato"/>
                <a:ea typeface="Lato"/>
                <a:cs typeface="Lato"/>
                <a:sym typeface="Lato"/>
              </a:rPr>
              <a:t>contextual</a:t>
            </a:r>
            <a:r>
              <a:rPr lang="it">
                <a:solidFill>
                  <a:schemeClr val="dk2"/>
                </a:solidFill>
                <a:latin typeface="Lato"/>
                <a:ea typeface="Lato"/>
                <a:cs typeface="Lato"/>
                <a:sym typeface="Lato"/>
              </a:rPr>
              <a:t> variability and similar words were produced</a:t>
            </a:r>
            <a:endParaRPr>
              <a:solidFill>
                <a:schemeClr val="dk2"/>
              </a:solidFill>
              <a:latin typeface="Lato"/>
              <a:ea typeface="Lato"/>
              <a:cs typeface="Lato"/>
              <a:sym typeface="Lato"/>
            </a:endParaRPr>
          </a:p>
          <a:p>
            <a:pPr indent="0" lvl="0" marL="457200" rtl="0" algn="l">
              <a:spcBef>
                <a:spcPts val="0"/>
              </a:spcBef>
              <a:spcAft>
                <a:spcPts val="0"/>
              </a:spcAft>
              <a:buNone/>
            </a:pPr>
            <a:r>
              <a:t/>
            </a:r>
            <a:endParaRPr/>
          </a:p>
        </p:txBody>
      </p:sp>
      <p:sp>
        <p:nvSpPr>
          <p:cNvPr id="217" name="Google Shape;217;p2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29"/>
          <p:cNvSpPr txBox="1"/>
          <p:nvPr>
            <p:ph type="title"/>
          </p:nvPr>
        </p:nvSpPr>
        <p:spPr>
          <a:xfrm>
            <a:off x="421850" y="1252650"/>
            <a:ext cx="8296200" cy="2412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it" sz="3400"/>
              <a:t>Did the attacks of 09/11/2001 affect the context in which some words are used and the meaning they assume?</a:t>
            </a:r>
            <a:endParaRPr sz="2000"/>
          </a:p>
        </p:txBody>
      </p:sp>
      <p:sp>
        <p:nvSpPr>
          <p:cNvPr id="223" name="Google Shape;223;p2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0"/>
          <p:cNvSpPr txBox="1"/>
          <p:nvPr/>
        </p:nvSpPr>
        <p:spPr>
          <a:xfrm>
            <a:off x="658230" y="641025"/>
            <a:ext cx="2505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it" sz="1800">
                <a:latin typeface="Lato"/>
                <a:ea typeface="Lato"/>
                <a:cs typeface="Lato"/>
                <a:sym typeface="Lato"/>
              </a:rPr>
              <a:t>Word2Vec </a:t>
            </a:r>
            <a:r>
              <a:rPr b="1" lang="it" sz="1800">
                <a:latin typeface="Lato"/>
                <a:ea typeface="Lato"/>
                <a:cs typeface="Lato"/>
                <a:sym typeface="Lato"/>
              </a:rPr>
              <a:t>Airplane</a:t>
            </a:r>
            <a:endParaRPr b="1" sz="1800">
              <a:latin typeface="Lato"/>
              <a:ea typeface="Lato"/>
              <a:cs typeface="Lato"/>
              <a:sym typeface="Lato"/>
            </a:endParaRPr>
          </a:p>
        </p:txBody>
      </p:sp>
      <p:pic>
        <p:nvPicPr>
          <p:cNvPr id="229" name="Google Shape;229;p30"/>
          <p:cNvPicPr preferRelativeResize="0"/>
          <p:nvPr/>
        </p:nvPicPr>
        <p:blipFill>
          <a:blip r:embed="rId3">
            <a:alphaModFix/>
          </a:blip>
          <a:stretch>
            <a:fillRect/>
          </a:stretch>
        </p:blipFill>
        <p:spPr>
          <a:xfrm>
            <a:off x="497950" y="1468500"/>
            <a:ext cx="2273500" cy="1746175"/>
          </a:xfrm>
          <a:prstGeom prst="rect">
            <a:avLst/>
          </a:prstGeom>
          <a:noFill/>
          <a:ln>
            <a:noFill/>
          </a:ln>
        </p:spPr>
      </p:pic>
      <p:pic>
        <p:nvPicPr>
          <p:cNvPr id="230" name="Google Shape;230;p30"/>
          <p:cNvPicPr preferRelativeResize="0"/>
          <p:nvPr/>
        </p:nvPicPr>
        <p:blipFill>
          <a:blip r:embed="rId4">
            <a:alphaModFix/>
          </a:blip>
          <a:stretch>
            <a:fillRect/>
          </a:stretch>
        </p:blipFill>
        <p:spPr>
          <a:xfrm>
            <a:off x="3522438" y="1468479"/>
            <a:ext cx="2273512" cy="1746196"/>
          </a:xfrm>
          <a:prstGeom prst="rect">
            <a:avLst/>
          </a:prstGeom>
          <a:noFill/>
          <a:ln>
            <a:noFill/>
          </a:ln>
        </p:spPr>
      </p:pic>
      <p:pic>
        <p:nvPicPr>
          <p:cNvPr id="231" name="Google Shape;231;p30"/>
          <p:cNvPicPr preferRelativeResize="0"/>
          <p:nvPr/>
        </p:nvPicPr>
        <p:blipFill>
          <a:blip r:embed="rId5">
            <a:alphaModFix/>
          </a:blip>
          <a:stretch>
            <a:fillRect/>
          </a:stretch>
        </p:blipFill>
        <p:spPr>
          <a:xfrm>
            <a:off x="6443757" y="1491900"/>
            <a:ext cx="2200368" cy="1746200"/>
          </a:xfrm>
          <a:prstGeom prst="rect">
            <a:avLst/>
          </a:prstGeom>
          <a:noFill/>
          <a:ln>
            <a:noFill/>
          </a:ln>
        </p:spPr>
      </p:pic>
      <p:sp>
        <p:nvSpPr>
          <p:cNvPr id="232" name="Google Shape;232;p30"/>
          <p:cNvSpPr txBox="1"/>
          <p:nvPr/>
        </p:nvSpPr>
        <p:spPr>
          <a:xfrm>
            <a:off x="1016879" y="3214675"/>
            <a:ext cx="1313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a:latin typeface="Lato"/>
                <a:ea typeface="Lato"/>
                <a:cs typeface="Lato"/>
                <a:sym typeface="Lato"/>
              </a:rPr>
              <a:t>1996-2000</a:t>
            </a:r>
            <a:endParaRPr>
              <a:latin typeface="Lato"/>
              <a:ea typeface="Lato"/>
              <a:cs typeface="Lato"/>
              <a:sym typeface="Lato"/>
            </a:endParaRPr>
          </a:p>
        </p:txBody>
      </p:sp>
      <p:sp>
        <p:nvSpPr>
          <p:cNvPr id="233" name="Google Shape;233;p30"/>
          <p:cNvSpPr txBox="1"/>
          <p:nvPr/>
        </p:nvSpPr>
        <p:spPr>
          <a:xfrm>
            <a:off x="4260583" y="3214675"/>
            <a:ext cx="622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a:latin typeface="Lato"/>
                <a:ea typeface="Lato"/>
                <a:cs typeface="Lato"/>
                <a:sym typeface="Lato"/>
              </a:rPr>
              <a:t>2001</a:t>
            </a:r>
            <a:endParaRPr>
              <a:latin typeface="Lato"/>
              <a:ea typeface="Lato"/>
              <a:cs typeface="Lato"/>
              <a:sym typeface="Lato"/>
            </a:endParaRPr>
          </a:p>
        </p:txBody>
      </p:sp>
      <p:sp>
        <p:nvSpPr>
          <p:cNvPr id="234" name="Google Shape;234;p30"/>
          <p:cNvSpPr txBox="1"/>
          <p:nvPr/>
        </p:nvSpPr>
        <p:spPr>
          <a:xfrm>
            <a:off x="7006279" y="3214675"/>
            <a:ext cx="1362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a:latin typeface="Lato"/>
                <a:ea typeface="Lato"/>
                <a:cs typeface="Lato"/>
                <a:sym typeface="Lato"/>
              </a:rPr>
              <a:t>2002-2006</a:t>
            </a:r>
            <a:endParaRPr>
              <a:latin typeface="Lato"/>
              <a:ea typeface="Lato"/>
              <a:cs typeface="Lato"/>
              <a:sym typeface="Lato"/>
            </a:endParaRPr>
          </a:p>
        </p:txBody>
      </p:sp>
      <p:sp>
        <p:nvSpPr>
          <p:cNvPr id="235" name="Google Shape;235;p30"/>
          <p:cNvSpPr txBox="1"/>
          <p:nvPr/>
        </p:nvSpPr>
        <p:spPr>
          <a:xfrm>
            <a:off x="3718850" y="528050"/>
            <a:ext cx="46494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a:latin typeface="Lato"/>
                <a:ea typeface="Lato"/>
                <a:cs typeface="Lato"/>
                <a:sym typeface="Lato"/>
              </a:rPr>
              <a:t>GloVe and CADE do not give as “most similar words” any related to this specific terrorist attack.</a:t>
            </a:r>
            <a:endParaRPr>
              <a:latin typeface="Lato"/>
              <a:ea typeface="Lato"/>
              <a:cs typeface="Lato"/>
              <a:sym typeface="Lato"/>
            </a:endParaRPr>
          </a:p>
        </p:txBody>
      </p:sp>
      <p:sp>
        <p:nvSpPr>
          <p:cNvPr id="236" name="Google Shape;236;p30"/>
          <p:cNvSpPr txBox="1"/>
          <p:nvPr/>
        </p:nvSpPr>
        <p:spPr>
          <a:xfrm>
            <a:off x="449125" y="3539500"/>
            <a:ext cx="23739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a:latin typeface="Lato"/>
                <a:ea typeface="Lato"/>
                <a:cs typeface="Lato"/>
                <a:sym typeface="Lato"/>
              </a:rPr>
              <a:t>In this period most similar words are referred to the specific field of airplanes</a:t>
            </a:r>
            <a:endParaRPr>
              <a:latin typeface="Lato"/>
              <a:ea typeface="Lato"/>
              <a:cs typeface="Lato"/>
              <a:sym typeface="Lato"/>
            </a:endParaRPr>
          </a:p>
        </p:txBody>
      </p:sp>
      <p:sp>
        <p:nvSpPr>
          <p:cNvPr id="237" name="Google Shape;237;p30"/>
          <p:cNvSpPr txBox="1"/>
          <p:nvPr/>
        </p:nvSpPr>
        <p:spPr>
          <a:xfrm>
            <a:off x="3196738" y="3550200"/>
            <a:ext cx="29760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a:latin typeface="Lato"/>
                <a:ea typeface="Lato"/>
                <a:cs typeface="Lato"/>
                <a:sym typeface="Lato"/>
              </a:rPr>
              <a:t>In 2001 we have more references to crashes (because of the terrorist attack) and a high correlation with “Twin Towers”</a:t>
            </a:r>
            <a:endParaRPr>
              <a:latin typeface="Lato"/>
              <a:ea typeface="Lato"/>
              <a:cs typeface="Lato"/>
              <a:sym typeface="Lato"/>
            </a:endParaRPr>
          </a:p>
        </p:txBody>
      </p:sp>
      <p:sp>
        <p:nvSpPr>
          <p:cNvPr id="238" name="Google Shape;238;p30"/>
          <p:cNvSpPr txBox="1"/>
          <p:nvPr/>
        </p:nvSpPr>
        <p:spPr>
          <a:xfrm>
            <a:off x="6274275" y="3603650"/>
            <a:ext cx="27402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a:latin typeface="Lato"/>
                <a:ea typeface="Lato"/>
                <a:cs typeface="Lato"/>
                <a:sym typeface="Lato"/>
              </a:rPr>
              <a:t>In 2002-2006 we have that the most similar words don’t refer anymore to the attack</a:t>
            </a:r>
            <a:endParaRPr>
              <a:latin typeface="Lato"/>
              <a:ea typeface="Lato"/>
              <a:cs typeface="Lato"/>
              <a:sym typeface="Lato"/>
            </a:endParaRPr>
          </a:p>
        </p:txBody>
      </p:sp>
      <p:sp>
        <p:nvSpPr>
          <p:cNvPr id="239" name="Google Shape;239;p3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31"/>
          <p:cNvSpPr txBox="1"/>
          <p:nvPr/>
        </p:nvSpPr>
        <p:spPr>
          <a:xfrm>
            <a:off x="658213" y="412425"/>
            <a:ext cx="17214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it" sz="1800">
                <a:latin typeface="Lato"/>
                <a:ea typeface="Lato"/>
                <a:cs typeface="Lato"/>
                <a:sym typeface="Lato"/>
              </a:rPr>
              <a:t>GloVe </a:t>
            </a:r>
            <a:r>
              <a:rPr b="1" lang="it" sz="1800">
                <a:latin typeface="Lato"/>
                <a:ea typeface="Lato"/>
                <a:cs typeface="Lato"/>
                <a:sym typeface="Lato"/>
              </a:rPr>
              <a:t>Attack</a:t>
            </a:r>
            <a:endParaRPr b="1" sz="1800">
              <a:latin typeface="Lato"/>
              <a:ea typeface="Lato"/>
              <a:cs typeface="Lato"/>
              <a:sym typeface="Lato"/>
            </a:endParaRPr>
          </a:p>
        </p:txBody>
      </p:sp>
      <p:sp>
        <p:nvSpPr>
          <p:cNvPr id="245" name="Google Shape;245;p31"/>
          <p:cNvSpPr txBox="1"/>
          <p:nvPr/>
        </p:nvSpPr>
        <p:spPr>
          <a:xfrm>
            <a:off x="1016880" y="2757475"/>
            <a:ext cx="1414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a:latin typeface="Lato"/>
                <a:ea typeface="Lato"/>
                <a:cs typeface="Lato"/>
                <a:sym typeface="Lato"/>
              </a:rPr>
              <a:t>1996-2000</a:t>
            </a:r>
            <a:endParaRPr>
              <a:latin typeface="Lato"/>
              <a:ea typeface="Lato"/>
              <a:cs typeface="Lato"/>
              <a:sym typeface="Lato"/>
            </a:endParaRPr>
          </a:p>
        </p:txBody>
      </p:sp>
      <p:sp>
        <p:nvSpPr>
          <p:cNvPr id="246" name="Google Shape;246;p31"/>
          <p:cNvSpPr txBox="1"/>
          <p:nvPr/>
        </p:nvSpPr>
        <p:spPr>
          <a:xfrm>
            <a:off x="4260583" y="2757475"/>
            <a:ext cx="622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a:latin typeface="Lato"/>
                <a:ea typeface="Lato"/>
                <a:cs typeface="Lato"/>
                <a:sym typeface="Lato"/>
              </a:rPr>
              <a:t>2001</a:t>
            </a:r>
            <a:endParaRPr>
              <a:latin typeface="Lato"/>
              <a:ea typeface="Lato"/>
              <a:cs typeface="Lato"/>
              <a:sym typeface="Lato"/>
            </a:endParaRPr>
          </a:p>
        </p:txBody>
      </p:sp>
      <p:sp>
        <p:nvSpPr>
          <p:cNvPr id="247" name="Google Shape;247;p31"/>
          <p:cNvSpPr txBox="1"/>
          <p:nvPr/>
        </p:nvSpPr>
        <p:spPr>
          <a:xfrm>
            <a:off x="7006280" y="2757475"/>
            <a:ext cx="1371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a:latin typeface="Lato"/>
                <a:ea typeface="Lato"/>
                <a:cs typeface="Lato"/>
                <a:sym typeface="Lato"/>
              </a:rPr>
              <a:t>2002-2006</a:t>
            </a:r>
            <a:endParaRPr>
              <a:latin typeface="Lato"/>
              <a:ea typeface="Lato"/>
              <a:cs typeface="Lato"/>
              <a:sym typeface="Lato"/>
            </a:endParaRPr>
          </a:p>
        </p:txBody>
      </p:sp>
      <p:sp>
        <p:nvSpPr>
          <p:cNvPr id="248" name="Google Shape;248;p31"/>
          <p:cNvSpPr txBox="1"/>
          <p:nvPr/>
        </p:nvSpPr>
        <p:spPr>
          <a:xfrm>
            <a:off x="48850" y="3502675"/>
            <a:ext cx="30231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it">
                <a:latin typeface="Lato"/>
                <a:ea typeface="Lato"/>
                <a:cs typeface="Lato"/>
                <a:sym typeface="Lato"/>
              </a:rPr>
              <a:t>Word2Vec &amp; CADE </a:t>
            </a:r>
            <a:r>
              <a:rPr lang="it">
                <a:latin typeface="Lato"/>
                <a:ea typeface="Lato"/>
                <a:cs typeface="Lato"/>
                <a:sym typeface="Lato"/>
              </a:rPr>
              <a:t>have no specific references to the 9/11 attack, but the most similar terms result to be related generically to terrorist aspects.</a:t>
            </a:r>
            <a:endParaRPr>
              <a:latin typeface="Lato"/>
              <a:ea typeface="Lato"/>
              <a:cs typeface="Lato"/>
              <a:sym typeface="Lato"/>
            </a:endParaRPr>
          </a:p>
        </p:txBody>
      </p:sp>
      <p:pic>
        <p:nvPicPr>
          <p:cNvPr id="249" name="Google Shape;249;p31"/>
          <p:cNvPicPr preferRelativeResize="0"/>
          <p:nvPr/>
        </p:nvPicPr>
        <p:blipFill>
          <a:blip r:embed="rId3">
            <a:alphaModFix/>
          </a:blip>
          <a:stretch>
            <a:fillRect/>
          </a:stretch>
        </p:blipFill>
        <p:spPr>
          <a:xfrm>
            <a:off x="179084" y="1093800"/>
            <a:ext cx="2831115" cy="1647825"/>
          </a:xfrm>
          <a:prstGeom prst="rect">
            <a:avLst/>
          </a:prstGeom>
          <a:noFill/>
          <a:ln>
            <a:noFill/>
          </a:ln>
        </p:spPr>
      </p:pic>
      <p:pic>
        <p:nvPicPr>
          <p:cNvPr id="250" name="Google Shape;250;p31"/>
          <p:cNvPicPr preferRelativeResize="0"/>
          <p:nvPr/>
        </p:nvPicPr>
        <p:blipFill>
          <a:blip r:embed="rId4">
            <a:alphaModFix/>
          </a:blip>
          <a:stretch>
            <a:fillRect/>
          </a:stretch>
        </p:blipFill>
        <p:spPr>
          <a:xfrm>
            <a:off x="3148162" y="1093800"/>
            <a:ext cx="2847975" cy="1647825"/>
          </a:xfrm>
          <a:prstGeom prst="rect">
            <a:avLst/>
          </a:prstGeom>
          <a:noFill/>
          <a:ln>
            <a:noFill/>
          </a:ln>
        </p:spPr>
      </p:pic>
      <p:pic>
        <p:nvPicPr>
          <p:cNvPr id="251" name="Google Shape;251;p31"/>
          <p:cNvPicPr preferRelativeResize="0"/>
          <p:nvPr/>
        </p:nvPicPr>
        <p:blipFill>
          <a:blip r:embed="rId5">
            <a:alphaModFix/>
          </a:blip>
          <a:stretch>
            <a:fillRect/>
          </a:stretch>
        </p:blipFill>
        <p:spPr>
          <a:xfrm>
            <a:off x="6134075" y="1096824"/>
            <a:ext cx="2847975" cy="1641774"/>
          </a:xfrm>
          <a:prstGeom prst="rect">
            <a:avLst/>
          </a:prstGeom>
          <a:noFill/>
          <a:ln>
            <a:noFill/>
          </a:ln>
        </p:spPr>
      </p:pic>
      <p:sp>
        <p:nvSpPr>
          <p:cNvPr id="252" name="Google Shape;252;p31"/>
          <p:cNvSpPr txBox="1"/>
          <p:nvPr/>
        </p:nvSpPr>
        <p:spPr>
          <a:xfrm>
            <a:off x="3325500" y="3257800"/>
            <a:ext cx="58185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a:latin typeface="Lato"/>
                <a:ea typeface="Lato"/>
                <a:cs typeface="Lato"/>
                <a:sym typeface="Lato"/>
              </a:rPr>
              <a:t>Here we can see that in all the period there are several references to the word attack in general (heart, shark, terrorist etc.).</a:t>
            </a:r>
            <a:br>
              <a:rPr lang="it">
                <a:latin typeface="Lato"/>
                <a:ea typeface="Lato"/>
                <a:cs typeface="Lato"/>
                <a:sym typeface="Lato"/>
              </a:rPr>
            </a:br>
            <a:r>
              <a:rPr lang="it">
                <a:latin typeface="Lato"/>
                <a:ea typeface="Lato"/>
                <a:cs typeface="Lato"/>
                <a:sym typeface="Lato"/>
              </a:rPr>
              <a:t>In 2001 there are clear results derived from the hijack; in 2002-2006 the similar words go back to the initial ones , even if there is a stronger link to terrorist-related terms (probably because of the increasing attention to terrorism).</a:t>
            </a:r>
            <a:endParaRPr>
              <a:latin typeface="Lato"/>
              <a:ea typeface="Lato"/>
              <a:cs typeface="Lato"/>
              <a:sym typeface="Lato"/>
            </a:endParaRPr>
          </a:p>
        </p:txBody>
      </p:sp>
      <p:sp>
        <p:nvSpPr>
          <p:cNvPr id="253" name="Google Shape;253;p3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4"/>
          <p:cNvSpPr txBox="1"/>
          <p:nvPr>
            <p:ph type="title"/>
          </p:nvPr>
        </p:nvSpPr>
        <p:spPr>
          <a:xfrm>
            <a:off x="265500" y="1912650"/>
            <a:ext cx="4045200" cy="131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it"/>
              <a:t>Introduction</a:t>
            </a:r>
            <a:endParaRPr/>
          </a:p>
        </p:txBody>
      </p:sp>
      <p:sp>
        <p:nvSpPr>
          <p:cNvPr id="81" name="Google Shape;81;p14"/>
          <p:cNvSpPr txBox="1"/>
          <p:nvPr>
            <p:ph idx="2" type="body"/>
          </p:nvPr>
        </p:nvSpPr>
        <p:spPr>
          <a:xfrm>
            <a:off x="4939500" y="654700"/>
            <a:ext cx="3837000" cy="3917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it" sz="1400"/>
              <a:t>In popular culture, the attacks of September 11, 2001 represent a series of coordinated attacks against the United States, under the direction of the terrorist organization Al Qaeda.</a:t>
            </a:r>
            <a:endParaRPr sz="1400"/>
          </a:p>
          <a:p>
            <a:pPr indent="0" lvl="0" marL="0" rtl="0" algn="l">
              <a:spcBef>
                <a:spcPts val="1600"/>
              </a:spcBef>
              <a:spcAft>
                <a:spcPts val="0"/>
              </a:spcAft>
              <a:buClr>
                <a:schemeClr val="dk2"/>
              </a:buClr>
              <a:buSzPts val="1100"/>
              <a:buFont typeface="Arial"/>
              <a:buNone/>
            </a:pPr>
            <a:r>
              <a:rPr lang="it" sz="1400"/>
              <a:t>The historical period in which we live is subject to many cultural, social but also linguistic changes.</a:t>
            </a:r>
            <a:endParaRPr sz="1400"/>
          </a:p>
          <a:p>
            <a:pPr indent="0" lvl="0" marL="0" rtl="0" algn="l">
              <a:spcBef>
                <a:spcPts val="1600"/>
              </a:spcBef>
              <a:spcAft>
                <a:spcPts val="0"/>
              </a:spcAft>
              <a:buClr>
                <a:schemeClr val="dk2"/>
              </a:buClr>
              <a:buSzPts val="1100"/>
              <a:buFont typeface="Arial"/>
              <a:buNone/>
            </a:pPr>
            <a:r>
              <a:rPr lang="it" sz="1400"/>
              <a:t>In our analysis we decided to explore the diachronic change of the facts regarding this topic (9/11 attacks) over time, analyzing the period before, during and after 2001.</a:t>
            </a:r>
            <a:endParaRPr sz="1400"/>
          </a:p>
          <a:p>
            <a:pPr indent="0" lvl="0" marL="0" rtl="0" algn="l">
              <a:spcBef>
                <a:spcPts val="1600"/>
              </a:spcBef>
              <a:spcAft>
                <a:spcPts val="1600"/>
              </a:spcAft>
              <a:buNone/>
            </a:pPr>
            <a:r>
              <a:t/>
            </a:r>
            <a:endParaRPr sz="1400"/>
          </a:p>
        </p:txBody>
      </p:sp>
      <p:sp>
        <p:nvSpPr>
          <p:cNvPr id="82" name="Google Shape;82;p1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32"/>
          <p:cNvSpPr txBox="1"/>
          <p:nvPr/>
        </p:nvSpPr>
        <p:spPr>
          <a:xfrm>
            <a:off x="658224" y="717225"/>
            <a:ext cx="26439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it" sz="1800">
                <a:latin typeface="Lato"/>
                <a:ea typeface="Lato"/>
                <a:cs typeface="Lato"/>
                <a:sym typeface="Lato"/>
              </a:rPr>
              <a:t>Word2Vec </a:t>
            </a:r>
            <a:r>
              <a:rPr b="1" lang="it" sz="1800">
                <a:latin typeface="Lato"/>
                <a:ea typeface="Lato"/>
                <a:cs typeface="Lato"/>
                <a:sym typeface="Lato"/>
              </a:rPr>
              <a:t>Twin Towers</a:t>
            </a:r>
            <a:endParaRPr b="1" sz="1800">
              <a:latin typeface="Lato"/>
              <a:ea typeface="Lato"/>
              <a:cs typeface="Lato"/>
              <a:sym typeface="Lato"/>
            </a:endParaRPr>
          </a:p>
        </p:txBody>
      </p:sp>
      <p:sp>
        <p:nvSpPr>
          <p:cNvPr id="259" name="Google Shape;259;p32"/>
          <p:cNvSpPr txBox="1"/>
          <p:nvPr/>
        </p:nvSpPr>
        <p:spPr>
          <a:xfrm>
            <a:off x="1016881" y="3595675"/>
            <a:ext cx="1454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a:latin typeface="Lato"/>
                <a:ea typeface="Lato"/>
                <a:cs typeface="Lato"/>
                <a:sym typeface="Lato"/>
              </a:rPr>
              <a:t>1996-2000</a:t>
            </a:r>
            <a:endParaRPr>
              <a:latin typeface="Lato"/>
              <a:ea typeface="Lato"/>
              <a:cs typeface="Lato"/>
              <a:sym typeface="Lato"/>
            </a:endParaRPr>
          </a:p>
        </p:txBody>
      </p:sp>
      <p:sp>
        <p:nvSpPr>
          <p:cNvPr id="260" name="Google Shape;260;p32"/>
          <p:cNvSpPr txBox="1"/>
          <p:nvPr/>
        </p:nvSpPr>
        <p:spPr>
          <a:xfrm>
            <a:off x="4260583" y="3595675"/>
            <a:ext cx="622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a:latin typeface="Lato"/>
                <a:ea typeface="Lato"/>
                <a:cs typeface="Lato"/>
                <a:sym typeface="Lato"/>
              </a:rPr>
              <a:t>2001</a:t>
            </a:r>
            <a:endParaRPr>
              <a:latin typeface="Lato"/>
              <a:ea typeface="Lato"/>
              <a:cs typeface="Lato"/>
              <a:sym typeface="Lato"/>
            </a:endParaRPr>
          </a:p>
        </p:txBody>
      </p:sp>
      <p:sp>
        <p:nvSpPr>
          <p:cNvPr id="261" name="Google Shape;261;p32"/>
          <p:cNvSpPr txBox="1"/>
          <p:nvPr/>
        </p:nvSpPr>
        <p:spPr>
          <a:xfrm>
            <a:off x="7067179" y="3595675"/>
            <a:ext cx="1351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a:latin typeface="Lato"/>
                <a:ea typeface="Lato"/>
                <a:cs typeface="Lato"/>
                <a:sym typeface="Lato"/>
              </a:rPr>
              <a:t>2002-2006</a:t>
            </a:r>
            <a:endParaRPr>
              <a:latin typeface="Lato"/>
              <a:ea typeface="Lato"/>
              <a:cs typeface="Lato"/>
              <a:sym typeface="Lato"/>
            </a:endParaRPr>
          </a:p>
        </p:txBody>
      </p:sp>
      <p:pic>
        <p:nvPicPr>
          <p:cNvPr id="262" name="Google Shape;262;p32"/>
          <p:cNvPicPr preferRelativeResize="0"/>
          <p:nvPr/>
        </p:nvPicPr>
        <p:blipFill>
          <a:blip r:embed="rId3">
            <a:alphaModFix/>
          </a:blip>
          <a:stretch>
            <a:fillRect/>
          </a:stretch>
        </p:blipFill>
        <p:spPr>
          <a:xfrm>
            <a:off x="237775" y="1530775"/>
            <a:ext cx="2533650" cy="1905000"/>
          </a:xfrm>
          <a:prstGeom prst="rect">
            <a:avLst/>
          </a:prstGeom>
          <a:noFill/>
          <a:ln>
            <a:noFill/>
          </a:ln>
        </p:spPr>
      </p:pic>
      <p:pic>
        <p:nvPicPr>
          <p:cNvPr id="263" name="Google Shape;263;p32"/>
          <p:cNvPicPr preferRelativeResize="0"/>
          <p:nvPr/>
        </p:nvPicPr>
        <p:blipFill>
          <a:blip r:embed="rId4">
            <a:alphaModFix/>
          </a:blip>
          <a:stretch>
            <a:fillRect/>
          </a:stretch>
        </p:blipFill>
        <p:spPr>
          <a:xfrm>
            <a:off x="2836229" y="1530775"/>
            <a:ext cx="3198797" cy="1930308"/>
          </a:xfrm>
          <a:prstGeom prst="rect">
            <a:avLst/>
          </a:prstGeom>
          <a:noFill/>
          <a:ln>
            <a:noFill/>
          </a:ln>
        </p:spPr>
      </p:pic>
      <p:pic>
        <p:nvPicPr>
          <p:cNvPr id="264" name="Google Shape;264;p32"/>
          <p:cNvPicPr preferRelativeResize="0"/>
          <p:nvPr/>
        </p:nvPicPr>
        <p:blipFill>
          <a:blip r:embed="rId5">
            <a:alphaModFix/>
          </a:blip>
          <a:stretch>
            <a:fillRect/>
          </a:stretch>
        </p:blipFill>
        <p:spPr>
          <a:xfrm>
            <a:off x="6099813" y="1530763"/>
            <a:ext cx="2938823" cy="1829175"/>
          </a:xfrm>
          <a:prstGeom prst="rect">
            <a:avLst/>
          </a:prstGeom>
          <a:noFill/>
          <a:ln>
            <a:noFill/>
          </a:ln>
        </p:spPr>
      </p:pic>
      <p:sp>
        <p:nvSpPr>
          <p:cNvPr id="265" name="Google Shape;265;p3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33"/>
          <p:cNvSpPr txBox="1"/>
          <p:nvPr/>
        </p:nvSpPr>
        <p:spPr>
          <a:xfrm>
            <a:off x="658229" y="717225"/>
            <a:ext cx="22107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it" sz="1800">
                <a:latin typeface="Lato"/>
                <a:ea typeface="Lato"/>
                <a:cs typeface="Lato"/>
                <a:sym typeface="Lato"/>
              </a:rPr>
              <a:t>GloVe</a:t>
            </a:r>
            <a:r>
              <a:rPr i="1" lang="it" sz="1800">
                <a:latin typeface="Lato"/>
                <a:ea typeface="Lato"/>
                <a:cs typeface="Lato"/>
                <a:sym typeface="Lato"/>
              </a:rPr>
              <a:t> </a:t>
            </a:r>
            <a:r>
              <a:rPr b="1" lang="it" sz="1800">
                <a:latin typeface="Lato"/>
                <a:ea typeface="Lato"/>
                <a:cs typeface="Lato"/>
                <a:sym typeface="Lato"/>
              </a:rPr>
              <a:t>Twin Towers</a:t>
            </a:r>
            <a:endParaRPr b="1" sz="1800">
              <a:latin typeface="Lato"/>
              <a:ea typeface="Lato"/>
              <a:cs typeface="Lato"/>
              <a:sym typeface="Lato"/>
            </a:endParaRPr>
          </a:p>
        </p:txBody>
      </p:sp>
      <p:sp>
        <p:nvSpPr>
          <p:cNvPr id="271" name="Google Shape;271;p33"/>
          <p:cNvSpPr txBox="1"/>
          <p:nvPr/>
        </p:nvSpPr>
        <p:spPr>
          <a:xfrm>
            <a:off x="1016878" y="3062275"/>
            <a:ext cx="1273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a:latin typeface="Lato"/>
                <a:ea typeface="Lato"/>
                <a:cs typeface="Lato"/>
                <a:sym typeface="Lato"/>
              </a:rPr>
              <a:t>1996-2000</a:t>
            </a:r>
            <a:endParaRPr>
              <a:latin typeface="Lato"/>
              <a:ea typeface="Lato"/>
              <a:cs typeface="Lato"/>
              <a:sym typeface="Lato"/>
            </a:endParaRPr>
          </a:p>
        </p:txBody>
      </p:sp>
      <p:sp>
        <p:nvSpPr>
          <p:cNvPr id="272" name="Google Shape;272;p33"/>
          <p:cNvSpPr txBox="1"/>
          <p:nvPr/>
        </p:nvSpPr>
        <p:spPr>
          <a:xfrm>
            <a:off x="4260583" y="3062275"/>
            <a:ext cx="622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a:latin typeface="Lato"/>
                <a:ea typeface="Lato"/>
                <a:cs typeface="Lato"/>
                <a:sym typeface="Lato"/>
              </a:rPr>
              <a:t>2001</a:t>
            </a:r>
            <a:endParaRPr>
              <a:latin typeface="Lato"/>
              <a:ea typeface="Lato"/>
              <a:cs typeface="Lato"/>
              <a:sym typeface="Lato"/>
            </a:endParaRPr>
          </a:p>
        </p:txBody>
      </p:sp>
      <p:sp>
        <p:nvSpPr>
          <p:cNvPr id="273" name="Google Shape;273;p33"/>
          <p:cNvSpPr txBox="1"/>
          <p:nvPr/>
        </p:nvSpPr>
        <p:spPr>
          <a:xfrm>
            <a:off x="7067180" y="3062275"/>
            <a:ext cx="1401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a:latin typeface="Lato"/>
                <a:ea typeface="Lato"/>
                <a:cs typeface="Lato"/>
                <a:sym typeface="Lato"/>
              </a:rPr>
              <a:t>2002-2006</a:t>
            </a:r>
            <a:endParaRPr>
              <a:latin typeface="Lato"/>
              <a:ea typeface="Lato"/>
              <a:cs typeface="Lato"/>
              <a:sym typeface="Lato"/>
            </a:endParaRPr>
          </a:p>
        </p:txBody>
      </p:sp>
      <p:pic>
        <p:nvPicPr>
          <p:cNvPr id="274" name="Google Shape;274;p33"/>
          <p:cNvPicPr preferRelativeResize="0"/>
          <p:nvPr/>
        </p:nvPicPr>
        <p:blipFill>
          <a:blip r:embed="rId3">
            <a:alphaModFix/>
          </a:blip>
          <a:stretch>
            <a:fillRect/>
          </a:stretch>
        </p:blipFill>
        <p:spPr>
          <a:xfrm>
            <a:off x="139676" y="1167561"/>
            <a:ext cx="2865025" cy="1475075"/>
          </a:xfrm>
          <a:prstGeom prst="rect">
            <a:avLst/>
          </a:prstGeom>
          <a:noFill/>
          <a:ln>
            <a:noFill/>
          </a:ln>
        </p:spPr>
      </p:pic>
      <p:pic>
        <p:nvPicPr>
          <p:cNvPr id="275" name="Google Shape;275;p33"/>
          <p:cNvPicPr preferRelativeResize="0"/>
          <p:nvPr/>
        </p:nvPicPr>
        <p:blipFill>
          <a:blip r:embed="rId4">
            <a:alphaModFix/>
          </a:blip>
          <a:stretch>
            <a:fillRect/>
          </a:stretch>
        </p:blipFill>
        <p:spPr>
          <a:xfrm>
            <a:off x="3070376" y="1167562"/>
            <a:ext cx="2955438" cy="1564625"/>
          </a:xfrm>
          <a:prstGeom prst="rect">
            <a:avLst/>
          </a:prstGeom>
          <a:noFill/>
          <a:ln>
            <a:noFill/>
          </a:ln>
        </p:spPr>
      </p:pic>
      <p:pic>
        <p:nvPicPr>
          <p:cNvPr id="276" name="Google Shape;276;p33"/>
          <p:cNvPicPr preferRelativeResize="0"/>
          <p:nvPr/>
        </p:nvPicPr>
        <p:blipFill>
          <a:blip r:embed="rId5">
            <a:alphaModFix/>
          </a:blip>
          <a:stretch>
            <a:fillRect/>
          </a:stretch>
        </p:blipFill>
        <p:spPr>
          <a:xfrm>
            <a:off x="6091500" y="1192520"/>
            <a:ext cx="2955450" cy="1514680"/>
          </a:xfrm>
          <a:prstGeom prst="rect">
            <a:avLst/>
          </a:prstGeom>
          <a:noFill/>
          <a:ln>
            <a:noFill/>
          </a:ln>
        </p:spPr>
      </p:pic>
      <p:sp>
        <p:nvSpPr>
          <p:cNvPr id="277" name="Google Shape;277;p33"/>
          <p:cNvSpPr txBox="1"/>
          <p:nvPr/>
        </p:nvSpPr>
        <p:spPr>
          <a:xfrm>
            <a:off x="192475" y="3550200"/>
            <a:ext cx="88545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a:latin typeface="Lato"/>
                <a:ea typeface="Lato"/>
                <a:cs typeface="Lato"/>
                <a:sym typeface="Lato"/>
              </a:rPr>
              <a:t>For </a:t>
            </a:r>
            <a:r>
              <a:rPr i="1" lang="it">
                <a:latin typeface="Lato"/>
                <a:ea typeface="Lato"/>
                <a:cs typeface="Lato"/>
                <a:sym typeface="Lato"/>
              </a:rPr>
              <a:t>Word2Vec,</a:t>
            </a:r>
            <a:r>
              <a:rPr lang="it">
                <a:latin typeface="Lato"/>
                <a:ea typeface="Lato"/>
                <a:cs typeface="Lato"/>
                <a:sym typeface="Lato"/>
              </a:rPr>
              <a:t> </a:t>
            </a:r>
            <a:r>
              <a:rPr i="1" lang="it">
                <a:latin typeface="Lato"/>
                <a:ea typeface="Lato"/>
                <a:cs typeface="Lato"/>
                <a:sym typeface="Lato"/>
              </a:rPr>
              <a:t>GloVe </a:t>
            </a:r>
            <a:r>
              <a:rPr lang="it">
                <a:latin typeface="Lato"/>
                <a:ea typeface="Lato"/>
                <a:cs typeface="Lato"/>
                <a:sym typeface="Lato"/>
              </a:rPr>
              <a:t>and </a:t>
            </a:r>
            <a:r>
              <a:rPr i="1" lang="it">
                <a:latin typeface="Lato"/>
                <a:ea typeface="Lato"/>
                <a:cs typeface="Lato"/>
                <a:sym typeface="Lato"/>
              </a:rPr>
              <a:t>CADE  </a:t>
            </a:r>
            <a:r>
              <a:rPr lang="it">
                <a:latin typeface="Lato"/>
                <a:ea typeface="Lato"/>
                <a:cs typeface="Lato"/>
                <a:sym typeface="Lato"/>
              </a:rPr>
              <a:t>we can assert the same things: pre 2001 there are various words similar to twin towers, with no apparent sense. In 2001 the similar words are strongly related to the 9/11 attack. Post 2001 the most similar words seem to be random words except from some which could be derived from the attack, such as  smoldering, memorials, hijacked in Word2Vec and carnage, unbuilding and maybe faint in GloVe.</a:t>
            </a:r>
            <a:endParaRPr>
              <a:latin typeface="Lato"/>
              <a:ea typeface="Lato"/>
              <a:cs typeface="Lato"/>
              <a:sym typeface="Lato"/>
            </a:endParaRPr>
          </a:p>
        </p:txBody>
      </p:sp>
      <p:sp>
        <p:nvSpPr>
          <p:cNvPr id="278" name="Google Shape;278;p3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34"/>
          <p:cNvSpPr txBox="1"/>
          <p:nvPr/>
        </p:nvSpPr>
        <p:spPr>
          <a:xfrm>
            <a:off x="658225" y="488625"/>
            <a:ext cx="3393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it" sz="1800">
                <a:latin typeface="Lato"/>
                <a:ea typeface="Lato"/>
                <a:cs typeface="Lato"/>
                <a:sym typeface="Lato"/>
              </a:rPr>
              <a:t>Word2Vec </a:t>
            </a:r>
            <a:r>
              <a:rPr b="1" lang="it" sz="1800">
                <a:latin typeface="Lato"/>
                <a:ea typeface="Lato"/>
                <a:cs typeface="Lato"/>
                <a:sym typeface="Lato"/>
              </a:rPr>
              <a:t>World Trade Center</a:t>
            </a:r>
            <a:endParaRPr b="1" sz="1800">
              <a:latin typeface="Lato"/>
              <a:ea typeface="Lato"/>
              <a:cs typeface="Lato"/>
              <a:sym typeface="Lato"/>
            </a:endParaRPr>
          </a:p>
        </p:txBody>
      </p:sp>
      <p:sp>
        <p:nvSpPr>
          <p:cNvPr id="284" name="Google Shape;284;p34"/>
          <p:cNvSpPr txBox="1"/>
          <p:nvPr/>
        </p:nvSpPr>
        <p:spPr>
          <a:xfrm>
            <a:off x="1016881" y="2757475"/>
            <a:ext cx="1454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a:latin typeface="Lato"/>
                <a:ea typeface="Lato"/>
                <a:cs typeface="Lato"/>
                <a:sym typeface="Lato"/>
              </a:rPr>
              <a:t>1996-2000</a:t>
            </a:r>
            <a:endParaRPr>
              <a:latin typeface="Lato"/>
              <a:ea typeface="Lato"/>
              <a:cs typeface="Lato"/>
              <a:sym typeface="Lato"/>
            </a:endParaRPr>
          </a:p>
        </p:txBody>
      </p:sp>
      <p:sp>
        <p:nvSpPr>
          <p:cNvPr id="285" name="Google Shape;285;p34"/>
          <p:cNvSpPr txBox="1"/>
          <p:nvPr/>
        </p:nvSpPr>
        <p:spPr>
          <a:xfrm>
            <a:off x="4260583" y="2757475"/>
            <a:ext cx="622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a:latin typeface="Lato"/>
                <a:ea typeface="Lato"/>
                <a:cs typeface="Lato"/>
                <a:sym typeface="Lato"/>
              </a:rPr>
              <a:t>2001</a:t>
            </a:r>
            <a:endParaRPr>
              <a:latin typeface="Lato"/>
              <a:ea typeface="Lato"/>
              <a:cs typeface="Lato"/>
              <a:sym typeface="Lato"/>
            </a:endParaRPr>
          </a:p>
        </p:txBody>
      </p:sp>
      <p:sp>
        <p:nvSpPr>
          <p:cNvPr id="286" name="Google Shape;286;p34"/>
          <p:cNvSpPr txBox="1"/>
          <p:nvPr/>
        </p:nvSpPr>
        <p:spPr>
          <a:xfrm>
            <a:off x="7067179" y="2757475"/>
            <a:ext cx="1351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a:latin typeface="Lato"/>
                <a:ea typeface="Lato"/>
                <a:cs typeface="Lato"/>
                <a:sym typeface="Lato"/>
              </a:rPr>
              <a:t>2002-2006</a:t>
            </a:r>
            <a:endParaRPr>
              <a:latin typeface="Lato"/>
              <a:ea typeface="Lato"/>
              <a:cs typeface="Lato"/>
              <a:sym typeface="Lato"/>
            </a:endParaRPr>
          </a:p>
        </p:txBody>
      </p:sp>
      <p:pic>
        <p:nvPicPr>
          <p:cNvPr id="287" name="Google Shape;287;p34"/>
          <p:cNvPicPr preferRelativeResize="0"/>
          <p:nvPr/>
        </p:nvPicPr>
        <p:blipFill>
          <a:blip r:embed="rId3">
            <a:alphaModFix/>
          </a:blip>
          <a:stretch>
            <a:fillRect/>
          </a:stretch>
        </p:blipFill>
        <p:spPr>
          <a:xfrm>
            <a:off x="242825" y="1000125"/>
            <a:ext cx="2819400" cy="1771650"/>
          </a:xfrm>
          <a:prstGeom prst="rect">
            <a:avLst/>
          </a:prstGeom>
          <a:noFill/>
          <a:ln>
            <a:noFill/>
          </a:ln>
        </p:spPr>
      </p:pic>
      <p:pic>
        <p:nvPicPr>
          <p:cNvPr id="288" name="Google Shape;288;p34"/>
          <p:cNvPicPr preferRelativeResize="0"/>
          <p:nvPr/>
        </p:nvPicPr>
        <p:blipFill>
          <a:blip r:embed="rId4">
            <a:alphaModFix/>
          </a:blip>
          <a:stretch>
            <a:fillRect/>
          </a:stretch>
        </p:blipFill>
        <p:spPr>
          <a:xfrm>
            <a:off x="3233163" y="990600"/>
            <a:ext cx="2819400" cy="1790700"/>
          </a:xfrm>
          <a:prstGeom prst="rect">
            <a:avLst/>
          </a:prstGeom>
          <a:noFill/>
          <a:ln>
            <a:noFill/>
          </a:ln>
        </p:spPr>
      </p:pic>
      <p:pic>
        <p:nvPicPr>
          <p:cNvPr id="289" name="Google Shape;289;p34"/>
          <p:cNvPicPr preferRelativeResize="0"/>
          <p:nvPr/>
        </p:nvPicPr>
        <p:blipFill>
          <a:blip r:embed="rId5">
            <a:alphaModFix/>
          </a:blip>
          <a:stretch>
            <a:fillRect/>
          </a:stretch>
        </p:blipFill>
        <p:spPr>
          <a:xfrm>
            <a:off x="6223525" y="990600"/>
            <a:ext cx="2838450" cy="1790700"/>
          </a:xfrm>
          <a:prstGeom prst="rect">
            <a:avLst/>
          </a:prstGeom>
          <a:noFill/>
          <a:ln>
            <a:noFill/>
          </a:ln>
        </p:spPr>
      </p:pic>
      <p:sp>
        <p:nvSpPr>
          <p:cNvPr id="290" name="Google Shape;290;p34"/>
          <p:cNvSpPr txBox="1"/>
          <p:nvPr/>
        </p:nvSpPr>
        <p:spPr>
          <a:xfrm>
            <a:off x="299425" y="3051575"/>
            <a:ext cx="28383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a:latin typeface="Lato"/>
                <a:ea typeface="Lato"/>
                <a:cs typeface="Lato"/>
                <a:sym typeface="Lato"/>
              </a:rPr>
              <a:t>In this period it seems difficult to find a logic connection between these words: in reality we can notice that there could be an influence derived from Ramzi Ahmed Yousef’s terrorist attack at World Trade Center in 1993</a:t>
            </a:r>
            <a:endParaRPr>
              <a:latin typeface="Lato"/>
              <a:ea typeface="Lato"/>
              <a:cs typeface="Lato"/>
              <a:sym typeface="Lato"/>
            </a:endParaRPr>
          </a:p>
        </p:txBody>
      </p:sp>
      <p:sp>
        <p:nvSpPr>
          <p:cNvPr id="291" name="Google Shape;291;p34"/>
          <p:cNvSpPr txBox="1"/>
          <p:nvPr/>
        </p:nvSpPr>
        <p:spPr>
          <a:xfrm>
            <a:off x="3229400" y="3317625"/>
            <a:ext cx="30690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a:latin typeface="Lato"/>
                <a:ea typeface="Lato"/>
                <a:cs typeface="Lato"/>
                <a:sym typeface="Lato"/>
              </a:rPr>
              <a:t>In 2001 all the similar words are strongly related to</a:t>
            </a:r>
            <a:r>
              <a:rPr lang="it">
                <a:latin typeface="Lato"/>
                <a:ea typeface="Lato"/>
                <a:cs typeface="Lato"/>
                <a:sym typeface="Lato"/>
              </a:rPr>
              <a:t> terrorist attacks, or more specifically, to</a:t>
            </a:r>
            <a:r>
              <a:rPr lang="it">
                <a:latin typeface="Lato"/>
                <a:ea typeface="Lato"/>
                <a:cs typeface="Lato"/>
                <a:sym typeface="Lato"/>
              </a:rPr>
              <a:t> September 11 attacks</a:t>
            </a:r>
            <a:endParaRPr>
              <a:latin typeface="Lato"/>
              <a:ea typeface="Lato"/>
              <a:cs typeface="Lato"/>
              <a:sym typeface="Lato"/>
            </a:endParaRPr>
          </a:p>
        </p:txBody>
      </p:sp>
      <p:sp>
        <p:nvSpPr>
          <p:cNvPr id="292" name="Google Shape;292;p34"/>
          <p:cNvSpPr txBox="1"/>
          <p:nvPr/>
        </p:nvSpPr>
        <p:spPr>
          <a:xfrm>
            <a:off x="6298400" y="3101075"/>
            <a:ext cx="28383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a:latin typeface="Lato"/>
                <a:ea typeface="Lato"/>
                <a:cs typeface="Lato"/>
                <a:sym typeface="Lato"/>
              </a:rPr>
              <a:t>In 2002-2006 period most similar words to World Trade Center are still influenced by events inherent to September 11 attacks: plus, there is for the first time a reference to some kind of memorial</a:t>
            </a:r>
            <a:endParaRPr>
              <a:latin typeface="Lato"/>
              <a:ea typeface="Lato"/>
              <a:cs typeface="Lato"/>
              <a:sym typeface="Lato"/>
            </a:endParaRPr>
          </a:p>
        </p:txBody>
      </p:sp>
      <p:sp>
        <p:nvSpPr>
          <p:cNvPr id="293" name="Google Shape;293;p3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35"/>
          <p:cNvSpPr txBox="1"/>
          <p:nvPr/>
        </p:nvSpPr>
        <p:spPr>
          <a:xfrm>
            <a:off x="658225" y="488625"/>
            <a:ext cx="31392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it" sz="1800">
                <a:latin typeface="Lato"/>
                <a:ea typeface="Lato"/>
                <a:cs typeface="Lato"/>
                <a:sym typeface="Lato"/>
              </a:rPr>
              <a:t>GloVe </a:t>
            </a:r>
            <a:r>
              <a:rPr b="1" lang="it" sz="1800">
                <a:latin typeface="Lato"/>
                <a:ea typeface="Lato"/>
                <a:cs typeface="Lato"/>
                <a:sym typeface="Lato"/>
              </a:rPr>
              <a:t>World Trade Center</a:t>
            </a:r>
            <a:endParaRPr b="1" sz="1800">
              <a:latin typeface="Lato"/>
              <a:ea typeface="Lato"/>
              <a:cs typeface="Lato"/>
              <a:sym typeface="Lato"/>
            </a:endParaRPr>
          </a:p>
        </p:txBody>
      </p:sp>
      <p:sp>
        <p:nvSpPr>
          <p:cNvPr id="299" name="Google Shape;299;p35"/>
          <p:cNvSpPr txBox="1"/>
          <p:nvPr/>
        </p:nvSpPr>
        <p:spPr>
          <a:xfrm>
            <a:off x="1016878" y="2833675"/>
            <a:ext cx="1273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a:latin typeface="Lato"/>
                <a:ea typeface="Lato"/>
                <a:cs typeface="Lato"/>
                <a:sym typeface="Lato"/>
              </a:rPr>
              <a:t>1996-2000</a:t>
            </a:r>
            <a:endParaRPr>
              <a:latin typeface="Lato"/>
              <a:ea typeface="Lato"/>
              <a:cs typeface="Lato"/>
              <a:sym typeface="Lato"/>
            </a:endParaRPr>
          </a:p>
        </p:txBody>
      </p:sp>
      <p:sp>
        <p:nvSpPr>
          <p:cNvPr id="300" name="Google Shape;300;p35"/>
          <p:cNvSpPr txBox="1"/>
          <p:nvPr/>
        </p:nvSpPr>
        <p:spPr>
          <a:xfrm>
            <a:off x="4260583" y="2833675"/>
            <a:ext cx="622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a:latin typeface="Lato"/>
                <a:ea typeface="Lato"/>
                <a:cs typeface="Lato"/>
                <a:sym typeface="Lato"/>
              </a:rPr>
              <a:t>2001</a:t>
            </a:r>
            <a:endParaRPr>
              <a:latin typeface="Lato"/>
              <a:ea typeface="Lato"/>
              <a:cs typeface="Lato"/>
              <a:sym typeface="Lato"/>
            </a:endParaRPr>
          </a:p>
        </p:txBody>
      </p:sp>
      <p:sp>
        <p:nvSpPr>
          <p:cNvPr id="301" name="Google Shape;301;p35"/>
          <p:cNvSpPr txBox="1"/>
          <p:nvPr/>
        </p:nvSpPr>
        <p:spPr>
          <a:xfrm>
            <a:off x="7067180" y="2833675"/>
            <a:ext cx="1401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a:latin typeface="Lato"/>
                <a:ea typeface="Lato"/>
                <a:cs typeface="Lato"/>
                <a:sym typeface="Lato"/>
              </a:rPr>
              <a:t>2002-2006</a:t>
            </a:r>
            <a:endParaRPr>
              <a:latin typeface="Lato"/>
              <a:ea typeface="Lato"/>
              <a:cs typeface="Lato"/>
              <a:sym typeface="Lato"/>
            </a:endParaRPr>
          </a:p>
        </p:txBody>
      </p:sp>
      <p:pic>
        <p:nvPicPr>
          <p:cNvPr id="302" name="Google Shape;302;p35"/>
          <p:cNvPicPr preferRelativeResize="0"/>
          <p:nvPr/>
        </p:nvPicPr>
        <p:blipFill>
          <a:blip r:embed="rId3">
            <a:alphaModFix/>
          </a:blip>
          <a:stretch>
            <a:fillRect/>
          </a:stretch>
        </p:blipFill>
        <p:spPr>
          <a:xfrm>
            <a:off x="58325" y="1292275"/>
            <a:ext cx="3002000" cy="1390075"/>
          </a:xfrm>
          <a:prstGeom prst="rect">
            <a:avLst/>
          </a:prstGeom>
          <a:noFill/>
          <a:ln>
            <a:noFill/>
          </a:ln>
        </p:spPr>
      </p:pic>
      <p:pic>
        <p:nvPicPr>
          <p:cNvPr id="303" name="Google Shape;303;p35"/>
          <p:cNvPicPr preferRelativeResize="0"/>
          <p:nvPr/>
        </p:nvPicPr>
        <p:blipFill>
          <a:blip r:embed="rId4">
            <a:alphaModFix/>
          </a:blip>
          <a:stretch>
            <a:fillRect/>
          </a:stretch>
        </p:blipFill>
        <p:spPr>
          <a:xfrm>
            <a:off x="3062925" y="1291525"/>
            <a:ext cx="3011875" cy="1455150"/>
          </a:xfrm>
          <a:prstGeom prst="rect">
            <a:avLst/>
          </a:prstGeom>
          <a:noFill/>
          <a:ln>
            <a:noFill/>
          </a:ln>
        </p:spPr>
      </p:pic>
      <p:pic>
        <p:nvPicPr>
          <p:cNvPr id="304" name="Google Shape;304;p35"/>
          <p:cNvPicPr preferRelativeResize="0"/>
          <p:nvPr/>
        </p:nvPicPr>
        <p:blipFill>
          <a:blip r:embed="rId5">
            <a:alphaModFix/>
          </a:blip>
          <a:stretch>
            <a:fillRect/>
          </a:stretch>
        </p:blipFill>
        <p:spPr>
          <a:xfrm>
            <a:off x="6064917" y="1292263"/>
            <a:ext cx="3011883" cy="1390100"/>
          </a:xfrm>
          <a:prstGeom prst="rect">
            <a:avLst/>
          </a:prstGeom>
          <a:noFill/>
          <a:ln>
            <a:noFill/>
          </a:ln>
        </p:spPr>
      </p:pic>
      <p:sp>
        <p:nvSpPr>
          <p:cNvPr id="305" name="Google Shape;305;p35"/>
          <p:cNvSpPr txBox="1"/>
          <p:nvPr/>
        </p:nvSpPr>
        <p:spPr>
          <a:xfrm>
            <a:off x="566750" y="3475350"/>
            <a:ext cx="1518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sp>
        <p:nvSpPr>
          <p:cNvPr id="306" name="Google Shape;306;p35"/>
          <p:cNvSpPr txBox="1"/>
          <p:nvPr/>
        </p:nvSpPr>
        <p:spPr>
          <a:xfrm>
            <a:off x="192475" y="3400475"/>
            <a:ext cx="31866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a:latin typeface="Lato"/>
                <a:ea typeface="Lato"/>
                <a:cs typeface="Lato"/>
                <a:sym typeface="Lato"/>
              </a:rPr>
              <a:t>GloVe results are not substantially different from the ones found with Word2Vec</a:t>
            </a:r>
            <a:endParaRPr>
              <a:latin typeface="Lato"/>
              <a:ea typeface="Lato"/>
              <a:cs typeface="Lato"/>
              <a:sym typeface="Lato"/>
            </a:endParaRPr>
          </a:p>
        </p:txBody>
      </p:sp>
      <p:sp>
        <p:nvSpPr>
          <p:cNvPr id="307" name="Google Shape;307;p35"/>
          <p:cNvSpPr txBox="1"/>
          <p:nvPr/>
        </p:nvSpPr>
        <p:spPr>
          <a:xfrm>
            <a:off x="3917900" y="3233875"/>
            <a:ext cx="48291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a:latin typeface="Lato"/>
                <a:ea typeface="Lato"/>
                <a:cs typeface="Lato"/>
                <a:sym typeface="Lato"/>
              </a:rPr>
              <a:t>We can affirm that there is a sort of semantic shift of the meaning of this trigram: it changes starting from a context of bombs (because of 1993 attack), evolving in a context dependent on September 11 attacks and concluding with a context that has terrorism (in general) as its main topic.</a:t>
            </a:r>
            <a:endParaRPr>
              <a:latin typeface="Lato"/>
              <a:ea typeface="Lato"/>
              <a:cs typeface="Lato"/>
              <a:sym typeface="Lato"/>
            </a:endParaRPr>
          </a:p>
        </p:txBody>
      </p:sp>
      <p:sp>
        <p:nvSpPr>
          <p:cNvPr id="308" name="Google Shape;308;p3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36"/>
          <p:cNvSpPr txBox="1"/>
          <p:nvPr/>
        </p:nvSpPr>
        <p:spPr>
          <a:xfrm>
            <a:off x="338100" y="542100"/>
            <a:ext cx="29511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it" sz="1800">
                <a:latin typeface="Lato"/>
                <a:ea typeface="Lato"/>
                <a:cs typeface="Lato"/>
                <a:sym typeface="Lato"/>
              </a:rPr>
              <a:t>CADE </a:t>
            </a:r>
            <a:r>
              <a:rPr b="1" lang="it" sz="1800">
                <a:latin typeface="Lato"/>
                <a:ea typeface="Lato"/>
                <a:cs typeface="Lato"/>
                <a:sym typeface="Lato"/>
              </a:rPr>
              <a:t>World Trade Center</a:t>
            </a:r>
            <a:r>
              <a:rPr b="1" lang="it" sz="1800">
                <a:latin typeface="Lato"/>
                <a:ea typeface="Lato"/>
                <a:cs typeface="Lato"/>
                <a:sym typeface="Lato"/>
              </a:rPr>
              <a:t> (1996-2019)</a:t>
            </a:r>
            <a:endParaRPr b="1" sz="1800">
              <a:latin typeface="Lato"/>
              <a:ea typeface="Lato"/>
              <a:cs typeface="Lato"/>
              <a:sym typeface="Lato"/>
            </a:endParaRPr>
          </a:p>
        </p:txBody>
      </p:sp>
      <p:sp>
        <p:nvSpPr>
          <p:cNvPr id="314" name="Google Shape;314;p36"/>
          <p:cNvSpPr txBox="1"/>
          <p:nvPr/>
        </p:nvSpPr>
        <p:spPr>
          <a:xfrm>
            <a:off x="4725700" y="1357200"/>
            <a:ext cx="37770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a:latin typeface="Lato"/>
                <a:ea typeface="Lato"/>
                <a:cs typeface="Lato"/>
                <a:sym typeface="Lato"/>
              </a:rPr>
              <a:t>I</a:t>
            </a:r>
            <a:r>
              <a:rPr lang="it">
                <a:latin typeface="Lato"/>
                <a:ea typeface="Lato"/>
                <a:cs typeface="Lato"/>
                <a:sym typeface="Lato"/>
              </a:rPr>
              <a:t>n 1996 Hiroshima Peace Memorial has been </a:t>
            </a:r>
            <a:r>
              <a:rPr lang="it">
                <a:latin typeface="Lato"/>
                <a:ea typeface="Lato"/>
                <a:cs typeface="Lato"/>
                <a:sym typeface="Lato"/>
              </a:rPr>
              <a:t>inaugurated</a:t>
            </a:r>
            <a:r>
              <a:rPr lang="it">
                <a:latin typeface="Lato"/>
                <a:ea typeface="Lato"/>
                <a:cs typeface="Lato"/>
                <a:sym typeface="Lato"/>
              </a:rPr>
              <a:t> so we have this reference probably because in 2016 WTC memorial has been inaugurated</a:t>
            </a:r>
            <a:endParaRPr>
              <a:latin typeface="Lato"/>
              <a:ea typeface="Lato"/>
              <a:cs typeface="Lato"/>
              <a:sym typeface="Lato"/>
            </a:endParaRPr>
          </a:p>
        </p:txBody>
      </p:sp>
      <p:sp>
        <p:nvSpPr>
          <p:cNvPr id="315" name="Google Shape;315;p36"/>
          <p:cNvSpPr txBox="1"/>
          <p:nvPr/>
        </p:nvSpPr>
        <p:spPr>
          <a:xfrm>
            <a:off x="4725700" y="3173675"/>
            <a:ext cx="37770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a:latin typeface="Lato"/>
                <a:ea typeface="Lato"/>
                <a:cs typeface="Lato"/>
                <a:sym typeface="Lato"/>
              </a:rPr>
              <a:t>In the slice pre 2001 we have many references to the 1993 World Trade Center bombing so we have again this dimension of terrorism</a:t>
            </a:r>
            <a:endParaRPr/>
          </a:p>
        </p:txBody>
      </p:sp>
      <p:pic>
        <p:nvPicPr>
          <p:cNvPr id="316" name="Google Shape;316;p36"/>
          <p:cNvPicPr preferRelativeResize="0"/>
          <p:nvPr/>
        </p:nvPicPr>
        <p:blipFill>
          <a:blip r:embed="rId3">
            <a:alphaModFix/>
          </a:blip>
          <a:stretch>
            <a:fillRect/>
          </a:stretch>
        </p:blipFill>
        <p:spPr>
          <a:xfrm>
            <a:off x="338100" y="1238225"/>
            <a:ext cx="3885776" cy="3175200"/>
          </a:xfrm>
          <a:prstGeom prst="rect">
            <a:avLst/>
          </a:prstGeom>
          <a:noFill/>
          <a:ln>
            <a:noFill/>
          </a:ln>
        </p:spPr>
      </p:pic>
      <p:sp>
        <p:nvSpPr>
          <p:cNvPr id="317" name="Google Shape;317;p3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37"/>
          <p:cNvSpPr txBox="1"/>
          <p:nvPr>
            <p:ph idx="1" type="body"/>
          </p:nvPr>
        </p:nvSpPr>
        <p:spPr>
          <a:xfrm>
            <a:off x="328017" y="4226025"/>
            <a:ext cx="83886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it"/>
              <a:t>Semantic shift - Contextual Variability</a:t>
            </a:r>
            <a:endParaRPr/>
          </a:p>
        </p:txBody>
      </p:sp>
      <p:pic>
        <p:nvPicPr>
          <p:cNvPr id="323" name="Google Shape;323;p37"/>
          <p:cNvPicPr preferRelativeResize="0"/>
          <p:nvPr/>
        </p:nvPicPr>
        <p:blipFill>
          <a:blip r:embed="rId3">
            <a:alphaModFix/>
          </a:blip>
          <a:stretch>
            <a:fillRect/>
          </a:stretch>
        </p:blipFill>
        <p:spPr>
          <a:xfrm>
            <a:off x="251825" y="152400"/>
            <a:ext cx="2674075" cy="1666860"/>
          </a:xfrm>
          <a:prstGeom prst="rect">
            <a:avLst/>
          </a:prstGeom>
          <a:noFill/>
          <a:ln>
            <a:noFill/>
          </a:ln>
        </p:spPr>
      </p:pic>
      <p:pic>
        <p:nvPicPr>
          <p:cNvPr id="324" name="Google Shape;324;p37"/>
          <p:cNvPicPr preferRelativeResize="0"/>
          <p:nvPr/>
        </p:nvPicPr>
        <p:blipFill>
          <a:blip r:embed="rId4">
            <a:alphaModFix/>
          </a:blip>
          <a:stretch>
            <a:fillRect/>
          </a:stretch>
        </p:blipFill>
        <p:spPr>
          <a:xfrm>
            <a:off x="5940650" y="120650"/>
            <a:ext cx="2943580" cy="1834850"/>
          </a:xfrm>
          <a:prstGeom prst="rect">
            <a:avLst/>
          </a:prstGeom>
          <a:noFill/>
          <a:ln>
            <a:noFill/>
          </a:ln>
        </p:spPr>
      </p:pic>
      <p:pic>
        <p:nvPicPr>
          <p:cNvPr id="325" name="Google Shape;325;p37"/>
          <p:cNvPicPr preferRelativeResize="0"/>
          <p:nvPr/>
        </p:nvPicPr>
        <p:blipFill>
          <a:blip r:embed="rId5">
            <a:alphaModFix/>
          </a:blip>
          <a:stretch>
            <a:fillRect/>
          </a:stretch>
        </p:blipFill>
        <p:spPr>
          <a:xfrm>
            <a:off x="177676" y="2138576"/>
            <a:ext cx="2746300" cy="1773025"/>
          </a:xfrm>
          <a:prstGeom prst="rect">
            <a:avLst/>
          </a:prstGeom>
          <a:noFill/>
          <a:ln>
            <a:noFill/>
          </a:ln>
        </p:spPr>
      </p:pic>
      <p:pic>
        <p:nvPicPr>
          <p:cNvPr id="326" name="Google Shape;326;p37"/>
          <p:cNvPicPr preferRelativeResize="0"/>
          <p:nvPr/>
        </p:nvPicPr>
        <p:blipFill>
          <a:blip r:embed="rId6">
            <a:alphaModFix/>
          </a:blip>
          <a:stretch>
            <a:fillRect/>
          </a:stretch>
        </p:blipFill>
        <p:spPr>
          <a:xfrm>
            <a:off x="5917450" y="2121100"/>
            <a:ext cx="2974775" cy="1834850"/>
          </a:xfrm>
          <a:prstGeom prst="rect">
            <a:avLst/>
          </a:prstGeom>
          <a:noFill/>
          <a:ln>
            <a:noFill/>
          </a:ln>
        </p:spPr>
      </p:pic>
      <p:sp>
        <p:nvSpPr>
          <p:cNvPr id="327" name="Google Shape;327;p37"/>
          <p:cNvSpPr txBox="1"/>
          <p:nvPr/>
        </p:nvSpPr>
        <p:spPr>
          <a:xfrm>
            <a:off x="3390900" y="812800"/>
            <a:ext cx="2039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a:latin typeface="Lato"/>
                <a:ea typeface="Lato"/>
                <a:cs typeface="Lato"/>
                <a:sym typeface="Lato"/>
              </a:rPr>
              <a:t>1996-2000     vs     2001</a:t>
            </a:r>
            <a:endParaRPr>
              <a:latin typeface="Lato"/>
              <a:ea typeface="Lato"/>
              <a:cs typeface="Lato"/>
              <a:sym typeface="Lato"/>
            </a:endParaRPr>
          </a:p>
        </p:txBody>
      </p:sp>
      <p:cxnSp>
        <p:nvCxnSpPr>
          <p:cNvPr id="328" name="Google Shape;328;p37"/>
          <p:cNvCxnSpPr>
            <a:stCxn id="327" idx="1"/>
            <a:endCxn id="323" idx="3"/>
          </p:cNvCxnSpPr>
          <p:nvPr/>
        </p:nvCxnSpPr>
        <p:spPr>
          <a:xfrm rot="10800000">
            <a:off x="2925900" y="985900"/>
            <a:ext cx="465000" cy="27000"/>
          </a:xfrm>
          <a:prstGeom prst="straightConnector1">
            <a:avLst/>
          </a:prstGeom>
          <a:noFill/>
          <a:ln cap="flat" cmpd="sng" w="9525">
            <a:solidFill>
              <a:schemeClr val="dk2"/>
            </a:solidFill>
            <a:prstDash val="solid"/>
            <a:round/>
            <a:headEnd len="med" w="med" type="none"/>
            <a:tailEnd len="med" w="med" type="triangle"/>
          </a:ln>
        </p:spPr>
      </p:cxnSp>
      <p:cxnSp>
        <p:nvCxnSpPr>
          <p:cNvPr id="329" name="Google Shape;329;p37"/>
          <p:cNvCxnSpPr>
            <a:stCxn id="327" idx="3"/>
            <a:endCxn id="324" idx="1"/>
          </p:cNvCxnSpPr>
          <p:nvPr/>
        </p:nvCxnSpPr>
        <p:spPr>
          <a:xfrm>
            <a:off x="5430600" y="1012900"/>
            <a:ext cx="510000" cy="25200"/>
          </a:xfrm>
          <a:prstGeom prst="straightConnector1">
            <a:avLst/>
          </a:prstGeom>
          <a:noFill/>
          <a:ln cap="flat" cmpd="sng" w="9525">
            <a:solidFill>
              <a:schemeClr val="dk2"/>
            </a:solidFill>
            <a:prstDash val="solid"/>
            <a:round/>
            <a:headEnd len="med" w="med" type="none"/>
            <a:tailEnd len="med" w="med" type="triangle"/>
          </a:ln>
        </p:spPr>
      </p:cxnSp>
      <p:sp>
        <p:nvSpPr>
          <p:cNvPr id="330" name="Google Shape;330;p37"/>
          <p:cNvSpPr txBox="1"/>
          <p:nvPr/>
        </p:nvSpPr>
        <p:spPr>
          <a:xfrm>
            <a:off x="3263900" y="2838425"/>
            <a:ext cx="2192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a:latin typeface="Lato"/>
                <a:ea typeface="Lato"/>
                <a:cs typeface="Lato"/>
                <a:sym typeface="Lato"/>
              </a:rPr>
              <a:t>    2001</a:t>
            </a:r>
            <a:r>
              <a:rPr lang="it">
                <a:latin typeface="Lato"/>
                <a:ea typeface="Lato"/>
                <a:cs typeface="Lato"/>
                <a:sym typeface="Lato"/>
              </a:rPr>
              <a:t>     vs     2002-2006</a:t>
            </a:r>
            <a:endParaRPr>
              <a:latin typeface="Lato"/>
              <a:ea typeface="Lato"/>
              <a:cs typeface="Lato"/>
              <a:sym typeface="Lato"/>
            </a:endParaRPr>
          </a:p>
        </p:txBody>
      </p:sp>
      <p:cxnSp>
        <p:nvCxnSpPr>
          <p:cNvPr id="331" name="Google Shape;331;p37"/>
          <p:cNvCxnSpPr>
            <a:stCxn id="330" idx="1"/>
            <a:endCxn id="325" idx="3"/>
          </p:cNvCxnSpPr>
          <p:nvPr/>
        </p:nvCxnSpPr>
        <p:spPr>
          <a:xfrm rot="10800000">
            <a:off x="2924000" y="3025025"/>
            <a:ext cx="339900" cy="13500"/>
          </a:xfrm>
          <a:prstGeom prst="straightConnector1">
            <a:avLst/>
          </a:prstGeom>
          <a:noFill/>
          <a:ln cap="flat" cmpd="sng" w="9525">
            <a:solidFill>
              <a:schemeClr val="dk2"/>
            </a:solidFill>
            <a:prstDash val="solid"/>
            <a:round/>
            <a:headEnd len="med" w="med" type="none"/>
            <a:tailEnd len="med" w="med" type="triangle"/>
          </a:ln>
        </p:spPr>
      </p:cxnSp>
      <p:cxnSp>
        <p:nvCxnSpPr>
          <p:cNvPr id="332" name="Google Shape;332;p37"/>
          <p:cNvCxnSpPr>
            <a:stCxn id="330" idx="3"/>
            <a:endCxn id="326" idx="1"/>
          </p:cNvCxnSpPr>
          <p:nvPr/>
        </p:nvCxnSpPr>
        <p:spPr>
          <a:xfrm>
            <a:off x="5456000" y="3038525"/>
            <a:ext cx="461400" cy="0"/>
          </a:xfrm>
          <a:prstGeom prst="straightConnector1">
            <a:avLst/>
          </a:prstGeom>
          <a:noFill/>
          <a:ln cap="flat" cmpd="sng" w="9525">
            <a:solidFill>
              <a:schemeClr val="dk2"/>
            </a:solidFill>
            <a:prstDash val="solid"/>
            <a:round/>
            <a:headEnd len="med" w="med" type="none"/>
            <a:tailEnd len="med" w="med" type="triangle"/>
          </a:ln>
        </p:spPr>
      </p:cxnSp>
      <p:sp>
        <p:nvSpPr>
          <p:cNvPr id="333" name="Google Shape;333;p3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38"/>
          <p:cNvSpPr txBox="1"/>
          <p:nvPr>
            <p:ph idx="1" type="body"/>
          </p:nvPr>
        </p:nvSpPr>
        <p:spPr>
          <a:xfrm>
            <a:off x="328017" y="4226025"/>
            <a:ext cx="83886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it"/>
              <a:t>Pre 2001</a:t>
            </a:r>
            <a:endParaRPr/>
          </a:p>
        </p:txBody>
      </p:sp>
      <p:pic>
        <p:nvPicPr>
          <p:cNvPr id="339" name="Google Shape;339;p38"/>
          <p:cNvPicPr preferRelativeResize="0"/>
          <p:nvPr/>
        </p:nvPicPr>
        <p:blipFill>
          <a:blip r:embed="rId3">
            <a:alphaModFix/>
          </a:blip>
          <a:stretch>
            <a:fillRect/>
          </a:stretch>
        </p:blipFill>
        <p:spPr>
          <a:xfrm>
            <a:off x="1600200" y="871525"/>
            <a:ext cx="5943600" cy="3400425"/>
          </a:xfrm>
          <a:prstGeom prst="rect">
            <a:avLst/>
          </a:prstGeom>
          <a:noFill/>
          <a:ln>
            <a:noFill/>
          </a:ln>
        </p:spPr>
      </p:pic>
      <p:sp>
        <p:nvSpPr>
          <p:cNvPr id="340" name="Google Shape;340;p3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39"/>
          <p:cNvSpPr txBox="1"/>
          <p:nvPr>
            <p:ph idx="1" type="body"/>
          </p:nvPr>
        </p:nvSpPr>
        <p:spPr>
          <a:xfrm>
            <a:off x="328017" y="4226025"/>
            <a:ext cx="83886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it"/>
              <a:t>2001</a:t>
            </a:r>
            <a:endParaRPr/>
          </a:p>
        </p:txBody>
      </p:sp>
      <p:pic>
        <p:nvPicPr>
          <p:cNvPr id="346" name="Google Shape;346;p39"/>
          <p:cNvPicPr preferRelativeResize="0"/>
          <p:nvPr/>
        </p:nvPicPr>
        <p:blipFill>
          <a:blip r:embed="rId3">
            <a:alphaModFix/>
          </a:blip>
          <a:stretch>
            <a:fillRect/>
          </a:stretch>
        </p:blipFill>
        <p:spPr>
          <a:xfrm>
            <a:off x="1600200" y="890575"/>
            <a:ext cx="5943600" cy="3362325"/>
          </a:xfrm>
          <a:prstGeom prst="rect">
            <a:avLst/>
          </a:prstGeom>
          <a:noFill/>
          <a:ln>
            <a:noFill/>
          </a:ln>
        </p:spPr>
      </p:pic>
      <p:sp>
        <p:nvSpPr>
          <p:cNvPr id="347" name="Google Shape;347;p3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40"/>
          <p:cNvSpPr txBox="1"/>
          <p:nvPr>
            <p:ph idx="1" type="body"/>
          </p:nvPr>
        </p:nvSpPr>
        <p:spPr>
          <a:xfrm>
            <a:off x="328017" y="4226025"/>
            <a:ext cx="83886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it"/>
              <a:t>Post </a:t>
            </a:r>
            <a:r>
              <a:rPr lang="it"/>
              <a:t>2001</a:t>
            </a:r>
            <a:endParaRPr/>
          </a:p>
        </p:txBody>
      </p:sp>
      <p:pic>
        <p:nvPicPr>
          <p:cNvPr id="353" name="Google Shape;353;p40"/>
          <p:cNvPicPr preferRelativeResize="0"/>
          <p:nvPr/>
        </p:nvPicPr>
        <p:blipFill>
          <a:blip r:embed="rId3">
            <a:alphaModFix/>
          </a:blip>
          <a:stretch>
            <a:fillRect/>
          </a:stretch>
        </p:blipFill>
        <p:spPr>
          <a:xfrm>
            <a:off x="1600200" y="909638"/>
            <a:ext cx="5943600" cy="3324225"/>
          </a:xfrm>
          <a:prstGeom prst="rect">
            <a:avLst/>
          </a:prstGeom>
          <a:noFill/>
          <a:ln>
            <a:noFill/>
          </a:ln>
        </p:spPr>
      </p:pic>
      <p:sp>
        <p:nvSpPr>
          <p:cNvPr id="354" name="Google Shape;354;p4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41"/>
          <p:cNvSpPr txBox="1"/>
          <p:nvPr>
            <p:ph idx="1" type="body"/>
          </p:nvPr>
        </p:nvSpPr>
        <p:spPr>
          <a:xfrm>
            <a:off x="328017" y="4226025"/>
            <a:ext cx="83886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it"/>
              <a:t>2016-2019</a:t>
            </a:r>
            <a:endParaRPr/>
          </a:p>
        </p:txBody>
      </p:sp>
      <p:pic>
        <p:nvPicPr>
          <p:cNvPr id="360" name="Google Shape;360;p41"/>
          <p:cNvPicPr preferRelativeResize="0"/>
          <p:nvPr/>
        </p:nvPicPr>
        <p:blipFill>
          <a:blip r:embed="rId3">
            <a:alphaModFix/>
          </a:blip>
          <a:stretch>
            <a:fillRect/>
          </a:stretch>
        </p:blipFill>
        <p:spPr>
          <a:xfrm>
            <a:off x="1600200" y="908650"/>
            <a:ext cx="5943600" cy="3362325"/>
          </a:xfrm>
          <a:prstGeom prst="rect">
            <a:avLst/>
          </a:prstGeom>
          <a:noFill/>
          <a:ln>
            <a:noFill/>
          </a:ln>
        </p:spPr>
      </p:pic>
      <p:sp>
        <p:nvSpPr>
          <p:cNvPr id="361" name="Google Shape;361;p4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5"/>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3400"/>
              <a:t>Goals</a:t>
            </a:r>
            <a:endParaRPr sz="3400"/>
          </a:p>
        </p:txBody>
      </p:sp>
      <p:sp>
        <p:nvSpPr>
          <p:cNvPr id="88" name="Google Shape;88;p15"/>
          <p:cNvSpPr txBox="1"/>
          <p:nvPr>
            <p:ph idx="1" type="body"/>
          </p:nvPr>
        </p:nvSpPr>
        <p:spPr>
          <a:xfrm>
            <a:off x="2400300" y="1374075"/>
            <a:ext cx="6199200" cy="24891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AutoNum type="arabicPeriod"/>
            </a:pPr>
            <a:r>
              <a:rPr lang="it"/>
              <a:t>D</a:t>
            </a:r>
            <a:r>
              <a:rPr lang="it"/>
              <a:t>id the attacks of 09/11/2001 affect the context in which some words are used and the meaning they assume?</a:t>
            </a:r>
            <a:endParaRPr/>
          </a:p>
          <a:p>
            <a:pPr indent="-317500" lvl="0" marL="457200" rtl="0" algn="l">
              <a:spcBef>
                <a:spcPts val="1200"/>
              </a:spcBef>
              <a:spcAft>
                <a:spcPts val="0"/>
              </a:spcAft>
              <a:buSzPts val="1400"/>
              <a:buAutoNum type="arabicPeriod"/>
            </a:pPr>
            <a:r>
              <a:rPr lang="it"/>
              <a:t>How has the perception of everything about the words related to the bombers and related to the attacks changed over time?</a:t>
            </a:r>
            <a:endParaRPr/>
          </a:p>
          <a:p>
            <a:pPr indent="-317500" lvl="0" marL="457200" rtl="0" algn="l">
              <a:spcBef>
                <a:spcPts val="1200"/>
              </a:spcBef>
              <a:spcAft>
                <a:spcPts val="1200"/>
              </a:spcAft>
              <a:buSzPts val="1400"/>
              <a:buAutoNum type="arabicPeriod"/>
            </a:pPr>
            <a:r>
              <a:rPr lang="it"/>
              <a:t>Are there some terms that had never been used before the attacks and that took on a meaning immediately after them? What would have been their meaning in the previous period?</a:t>
            </a:r>
            <a:endParaRPr/>
          </a:p>
        </p:txBody>
      </p:sp>
      <p:sp>
        <p:nvSpPr>
          <p:cNvPr id="89" name="Google Shape;89;p1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42"/>
          <p:cNvSpPr txBox="1"/>
          <p:nvPr>
            <p:ph type="title"/>
          </p:nvPr>
        </p:nvSpPr>
        <p:spPr>
          <a:xfrm>
            <a:off x="674550" y="748850"/>
            <a:ext cx="7794900" cy="3863100"/>
          </a:xfrm>
          <a:prstGeom prst="rect">
            <a:avLst/>
          </a:prstGeom>
        </p:spPr>
        <p:txBody>
          <a:bodyPr anchorCtr="0" anchor="ctr" bIns="91425" lIns="91425" spcFirstLastPara="1" rIns="91425" wrap="square" tIns="91425">
            <a:noAutofit/>
          </a:bodyPr>
          <a:lstStyle/>
          <a:p>
            <a:pPr indent="0" lvl="0" marL="457200" rtl="0" algn="ctr">
              <a:lnSpc>
                <a:spcPct val="115000"/>
              </a:lnSpc>
              <a:spcBef>
                <a:spcPts val="0"/>
              </a:spcBef>
              <a:spcAft>
                <a:spcPts val="0"/>
              </a:spcAft>
              <a:buNone/>
            </a:pPr>
            <a:r>
              <a:rPr lang="it" sz="3400"/>
              <a:t>How has the perception of everything about the words related to the bombers and related to the attacks changed over time?</a:t>
            </a:r>
            <a:endParaRPr sz="3400"/>
          </a:p>
          <a:p>
            <a:pPr indent="0" lvl="0" marL="0" rtl="0" algn="ctr">
              <a:spcBef>
                <a:spcPts val="1200"/>
              </a:spcBef>
              <a:spcAft>
                <a:spcPts val="0"/>
              </a:spcAft>
              <a:buNone/>
            </a:pPr>
            <a:r>
              <a:t/>
            </a:r>
            <a:endParaRPr sz="3400"/>
          </a:p>
        </p:txBody>
      </p:sp>
      <p:sp>
        <p:nvSpPr>
          <p:cNvPr id="367" name="Google Shape;367;p4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43"/>
          <p:cNvSpPr txBox="1"/>
          <p:nvPr/>
        </p:nvSpPr>
        <p:spPr>
          <a:xfrm>
            <a:off x="414300" y="542100"/>
            <a:ext cx="25812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it" sz="1800">
                <a:latin typeface="Lato"/>
                <a:ea typeface="Lato"/>
                <a:cs typeface="Lato"/>
                <a:sym typeface="Lato"/>
              </a:rPr>
              <a:t>Word2Vec</a:t>
            </a:r>
            <a:r>
              <a:rPr i="1" lang="it" sz="1800">
                <a:latin typeface="Lato"/>
                <a:ea typeface="Lato"/>
                <a:cs typeface="Lato"/>
                <a:sym typeface="Lato"/>
              </a:rPr>
              <a:t> </a:t>
            </a:r>
            <a:r>
              <a:rPr b="1" lang="it" sz="1800">
                <a:latin typeface="Lato"/>
                <a:ea typeface="Lato"/>
                <a:cs typeface="Lato"/>
                <a:sym typeface="Lato"/>
              </a:rPr>
              <a:t>Bin Laden</a:t>
            </a:r>
            <a:endParaRPr b="1" sz="1800">
              <a:latin typeface="Lato"/>
              <a:ea typeface="Lato"/>
              <a:cs typeface="Lato"/>
              <a:sym typeface="Lato"/>
            </a:endParaRPr>
          </a:p>
        </p:txBody>
      </p:sp>
      <p:pic>
        <p:nvPicPr>
          <p:cNvPr id="373" name="Google Shape;373;p43"/>
          <p:cNvPicPr preferRelativeResize="0"/>
          <p:nvPr/>
        </p:nvPicPr>
        <p:blipFill>
          <a:blip r:embed="rId3">
            <a:alphaModFix/>
          </a:blip>
          <a:stretch>
            <a:fillRect/>
          </a:stretch>
        </p:blipFill>
        <p:spPr>
          <a:xfrm>
            <a:off x="145000" y="1042650"/>
            <a:ext cx="2201025" cy="1583475"/>
          </a:xfrm>
          <a:prstGeom prst="rect">
            <a:avLst/>
          </a:prstGeom>
          <a:noFill/>
          <a:ln>
            <a:noFill/>
          </a:ln>
        </p:spPr>
      </p:pic>
      <p:pic>
        <p:nvPicPr>
          <p:cNvPr id="374" name="Google Shape;374;p43"/>
          <p:cNvPicPr preferRelativeResize="0"/>
          <p:nvPr/>
        </p:nvPicPr>
        <p:blipFill>
          <a:blip r:embed="rId4">
            <a:alphaModFix/>
          </a:blip>
          <a:stretch>
            <a:fillRect/>
          </a:stretch>
        </p:blipFill>
        <p:spPr>
          <a:xfrm>
            <a:off x="2346025" y="1042650"/>
            <a:ext cx="2095775" cy="1583475"/>
          </a:xfrm>
          <a:prstGeom prst="rect">
            <a:avLst/>
          </a:prstGeom>
          <a:noFill/>
          <a:ln>
            <a:noFill/>
          </a:ln>
        </p:spPr>
      </p:pic>
      <p:pic>
        <p:nvPicPr>
          <p:cNvPr id="375" name="Google Shape;375;p43"/>
          <p:cNvPicPr preferRelativeResize="0"/>
          <p:nvPr/>
        </p:nvPicPr>
        <p:blipFill>
          <a:blip r:embed="rId5">
            <a:alphaModFix/>
          </a:blip>
          <a:stretch>
            <a:fillRect/>
          </a:stretch>
        </p:blipFill>
        <p:spPr>
          <a:xfrm>
            <a:off x="4441800" y="1042650"/>
            <a:ext cx="1981300" cy="1583475"/>
          </a:xfrm>
          <a:prstGeom prst="rect">
            <a:avLst/>
          </a:prstGeom>
          <a:noFill/>
          <a:ln>
            <a:noFill/>
          </a:ln>
        </p:spPr>
      </p:pic>
      <p:sp>
        <p:nvSpPr>
          <p:cNvPr id="376" name="Google Shape;376;p43"/>
          <p:cNvSpPr txBox="1"/>
          <p:nvPr/>
        </p:nvSpPr>
        <p:spPr>
          <a:xfrm>
            <a:off x="712078" y="2605075"/>
            <a:ext cx="1273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a:latin typeface="Lato"/>
                <a:ea typeface="Lato"/>
                <a:cs typeface="Lato"/>
                <a:sym typeface="Lato"/>
              </a:rPr>
              <a:t>1996-2000</a:t>
            </a:r>
            <a:endParaRPr>
              <a:latin typeface="Lato"/>
              <a:ea typeface="Lato"/>
              <a:cs typeface="Lato"/>
              <a:sym typeface="Lato"/>
            </a:endParaRPr>
          </a:p>
        </p:txBody>
      </p:sp>
      <p:sp>
        <p:nvSpPr>
          <p:cNvPr id="377" name="Google Shape;377;p43"/>
          <p:cNvSpPr txBox="1"/>
          <p:nvPr/>
        </p:nvSpPr>
        <p:spPr>
          <a:xfrm>
            <a:off x="2753878" y="2605075"/>
            <a:ext cx="1273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it">
                <a:latin typeface="Lato"/>
                <a:ea typeface="Lato"/>
                <a:cs typeface="Lato"/>
                <a:sym typeface="Lato"/>
              </a:rPr>
              <a:t>2001</a:t>
            </a:r>
            <a:endParaRPr>
              <a:latin typeface="Lato"/>
              <a:ea typeface="Lato"/>
              <a:cs typeface="Lato"/>
              <a:sym typeface="Lato"/>
            </a:endParaRPr>
          </a:p>
        </p:txBody>
      </p:sp>
      <p:sp>
        <p:nvSpPr>
          <p:cNvPr id="378" name="Google Shape;378;p43"/>
          <p:cNvSpPr txBox="1"/>
          <p:nvPr/>
        </p:nvSpPr>
        <p:spPr>
          <a:xfrm>
            <a:off x="4858553" y="2605075"/>
            <a:ext cx="1273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a:latin typeface="Lato"/>
                <a:ea typeface="Lato"/>
                <a:cs typeface="Lato"/>
                <a:sym typeface="Lato"/>
              </a:rPr>
              <a:t>2002-2006</a:t>
            </a:r>
            <a:endParaRPr>
              <a:latin typeface="Lato"/>
              <a:ea typeface="Lato"/>
              <a:cs typeface="Lato"/>
              <a:sym typeface="Lato"/>
            </a:endParaRPr>
          </a:p>
        </p:txBody>
      </p:sp>
      <p:sp>
        <p:nvSpPr>
          <p:cNvPr id="379" name="Google Shape;379;p43"/>
          <p:cNvSpPr txBox="1"/>
          <p:nvPr/>
        </p:nvSpPr>
        <p:spPr>
          <a:xfrm>
            <a:off x="2103313" y="3217125"/>
            <a:ext cx="25812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it">
                <a:latin typeface="Lato"/>
                <a:ea typeface="Lato"/>
                <a:cs typeface="Lato"/>
                <a:sym typeface="Lato"/>
              </a:rPr>
              <a:t>Slight change, some words related to terrorism</a:t>
            </a:r>
            <a:endParaRPr>
              <a:latin typeface="Lato"/>
              <a:ea typeface="Lato"/>
              <a:cs typeface="Lato"/>
              <a:sym typeface="Lato"/>
            </a:endParaRPr>
          </a:p>
        </p:txBody>
      </p:sp>
      <p:cxnSp>
        <p:nvCxnSpPr>
          <p:cNvPr id="380" name="Google Shape;380;p43"/>
          <p:cNvCxnSpPr>
            <a:stCxn id="379" idx="0"/>
            <a:endCxn id="377" idx="2"/>
          </p:cNvCxnSpPr>
          <p:nvPr/>
        </p:nvCxnSpPr>
        <p:spPr>
          <a:xfrm rot="10800000">
            <a:off x="3390613" y="3005325"/>
            <a:ext cx="3300" cy="211800"/>
          </a:xfrm>
          <a:prstGeom prst="straightConnector1">
            <a:avLst/>
          </a:prstGeom>
          <a:noFill/>
          <a:ln cap="flat" cmpd="sng" w="9525">
            <a:solidFill>
              <a:schemeClr val="dk2"/>
            </a:solidFill>
            <a:prstDash val="solid"/>
            <a:round/>
            <a:headEnd len="med" w="med" type="none"/>
            <a:tailEnd len="med" w="med" type="triangle"/>
          </a:ln>
        </p:spPr>
      </p:cxnSp>
      <p:grpSp>
        <p:nvGrpSpPr>
          <p:cNvPr id="381" name="Google Shape;381;p43"/>
          <p:cNvGrpSpPr/>
          <p:nvPr/>
        </p:nvGrpSpPr>
        <p:grpSpPr>
          <a:xfrm>
            <a:off x="6465445" y="3654088"/>
            <a:ext cx="1816265" cy="784713"/>
            <a:chOff x="6465445" y="3654088"/>
            <a:chExt cx="1816265" cy="784713"/>
          </a:xfrm>
        </p:grpSpPr>
        <p:grpSp>
          <p:nvGrpSpPr>
            <p:cNvPr id="382" name="Google Shape;382;p43"/>
            <p:cNvGrpSpPr/>
            <p:nvPr/>
          </p:nvGrpSpPr>
          <p:grpSpPr>
            <a:xfrm>
              <a:off x="6465445" y="3654088"/>
              <a:ext cx="1816265" cy="784713"/>
              <a:chOff x="5747200" y="3432063"/>
              <a:chExt cx="1916700" cy="784713"/>
            </a:xfrm>
          </p:grpSpPr>
          <p:sp>
            <p:nvSpPr>
              <p:cNvPr id="383" name="Google Shape;383;p43"/>
              <p:cNvSpPr txBox="1"/>
              <p:nvPr/>
            </p:nvSpPr>
            <p:spPr>
              <a:xfrm>
                <a:off x="5747200" y="3432063"/>
                <a:ext cx="1779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it">
                    <a:latin typeface="Lato"/>
                    <a:ea typeface="Lato"/>
                    <a:cs typeface="Lato"/>
                    <a:sym typeface="Lato"/>
                  </a:rPr>
                  <a:t>GloVe </a:t>
                </a:r>
                <a:r>
                  <a:rPr b="1" lang="it">
                    <a:latin typeface="Lato"/>
                    <a:ea typeface="Lato"/>
                    <a:cs typeface="Lato"/>
                    <a:sym typeface="Lato"/>
                  </a:rPr>
                  <a:t>Bin Laden</a:t>
                </a:r>
                <a:endParaRPr b="1">
                  <a:latin typeface="Lato"/>
                  <a:ea typeface="Lato"/>
                  <a:cs typeface="Lato"/>
                  <a:sym typeface="Lato"/>
                </a:endParaRPr>
              </a:p>
            </p:txBody>
          </p:sp>
          <p:sp>
            <p:nvSpPr>
              <p:cNvPr id="384" name="Google Shape;384;p43"/>
              <p:cNvSpPr txBox="1"/>
              <p:nvPr/>
            </p:nvSpPr>
            <p:spPr>
              <a:xfrm>
                <a:off x="5747200" y="3816575"/>
                <a:ext cx="1916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a:latin typeface="Lato"/>
                    <a:ea typeface="Lato"/>
                    <a:cs typeface="Lato"/>
                    <a:sym typeface="Lato"/>
                  </a:rPr>
                  <a:t>Similar results </a:t>
                </a:r>
                <a:endParaRPr>
                  <a:latin typeface="Lato"/>
                  <a:ea typeface="Lato"/>
                  <a:cs typeface="Lato"/>
                  <a:sym typeface="Lato"/>
                </a:endParaRPr>
              </a:p>
            </p:txBody>
          </p:sp>
        </p:grpSp>
        <p:sp>
          <p:nvSpPr>
            <p:cNvPr id="385" name="Google Shape;385;p43"/>
            <p:cNvSpPr txBox="1"/>
            <p:nvPr/>
          </p:nvSpPr>
          <p:spPr>
            <a:xfrm>
              <a:off x="6465450" y="3669775"/>
              <a:ext cx="1524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a:latin typeface="Lato"/>
                <a:ea typeface="Lato"/>
                <a:cs typeface="Lato"/>
                <a:sym typeface="Lato"/>
              </a:endParaRPr>
            </a:p>
          </p:txBody>
        </p:sp>
      </p:grpSp>
      <p:sp>
        <p:nvSpPr>
          <p:cNvPr id="386" name="Google Shape;386;p4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44"/>
          <p:cNvSpPr txBox="1"/>
          <p:nvPr/>
        </p:nvSpPr>
        <p:spPr>
          <a:xfrm>
            <a:off x="414300" y="542100"/>
            <a:ext cx="25812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it" sz="1800">
                <a:latin typeface="Lato"/>
                <a:ea typeface="Lato"/>
                <a:cs typeface="Lato"/>
                <a:sym typeface="Lato"/>
              </a:rPr>
              <a:t>Word2Vec </a:t>
            </a:r>
            <a:r>
              <a:rPr b="1" lang="it" sz="1800">
                <a:latin typeface="Lato"/>
                <a:ea typeface="Lato"/>
                <a:cs typeface="Lato"/>
                <a:sym typeface="Lato"/>
              </a:rPr>
              <a:t>Afghanistan</a:t>
            </a:r>
            <a:endParaRPr b="1" sz="1800">
              <a:latin typeface="Lato"/>
              <a:ea typeface="Lato"/>
              <a:cs typeface="Lato"/>
              <a:sym typeface="Lato"/>
            </a:endParaRPr>
          </a:p>
        </p:txBody>
      </p:sp>
      <p:pic>
        <p:nvPicPr>
          <p:cNvPr id="392" name="Google Shape;392;p44"/>
          <p:cNvPicPr preferRelativeResize="0"/>
          <p:nvPr/>
        </p:nvPicPr>
        <p:blipFill>
          <a:blip r:embed="rId3">
            <a:alphaModFix/>
          </a:blip>
          <a:stretch>
            <a:fillRect/>
          </a:stretch>
        </p:blipFill>
        <p:spPr>
          <a:xfrm>
            <a:off x="414250" y="1111750"/>
            <a:ext cx="2581275" cy="1943100"/>
          </a:xfrm>
          <a:prstGeom prst="rect">
            <a:avLst/>
          </a:prstGeom>
          <a:noFill/>
          <a:ln>
            <a:noFill/>
          </a:ln>
        </p:spPr>
      </p:pic>
      <p:pic>
        <p:nvPicPr>
          <p:cNvPr id="393" name="Google Shape;393;p44"/>
          <p:cNvPicPr preferRelativeResize="0"/>
          <p:nvPr/>
        </p:nvPicPr>
        <p:blipFill>
          <a:blip r:embed="rId4">
            <a:alphaModFix/>
          </a:blip>
          <a:stretch>
            <a:fillRect/>
          </a:stretch>
        </p:blipFill>
        <p:spPr>
          <a:xfrm>
            <a:off x="2995488" y="1111750"/>
            <a:ext cx="2543175" cy="1971675"/>
          </a:xfrm>
          <a:prstGeom prst="rect">
            <a:avLst/>
          </a:prstGeom>
          <a:noFill/>
          <a:ln>
            <a:noFill/>
          </a:ln>
        </p:spPr>
      </p:pic>
      <p:pic>
        <p:nvPicPr>
          <p:cNvPr id="394" name="Google Shape;394;p44"/>
          <p:cNvPicPr preferRelativeResize="0"/>
          <p:nvPr/>
        </p:nvPicPr>
        <p:blipFill>
          <a:blip r:embed="rId5">
            <a:alphaModFix/>
          </a:blip>
          <a:stretch>
            <a:fillRect/>
          </a:stretch>
        </p:blipFill>
        <p:spPr>
          <a:xfrm>
            <a:off x="5538663" y="1111750"/>
            <a:ext cx="2476500" cy="1905000"/>
          </a:xfrm>
          <a:prstGeom prst="rect">
            <a:avLst/>
          </a:prstGeom>
          <a:noFill/>
          <a:ln>
            <a:noFill/>
          </a:ln>
        </p:spPr>
      </p:pic>
      <p:sp>
        <p:nvSpPr>
          <p:cNvPr id="395" name="Google Shape;395;p44"/>
          <p:cNvSpPr txBox="1"/>
          <p:nvPr/>
        </p:nvSpPr>
        <p:spPr>
          <a:xfrm>
            <a:off x="377500" y="3201475"/>
            <a:ext cx="2476500" cy="1477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it">
                <a:latin typeface="Lato"/>
                <a:ea typeface="Lato"/>
                <a:cs typeface="Lato"/>
                <a:sym typeface="Lato"/>
              </a:rPr>
              <a:t>1996-2000</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ctr">
              <a:spcBef>
                <a:spcPts val="0"/>
              </a:spcBef>
              <a:spcAft>
                <a:spcPts val="0"/>
              </a:spcAft>
              <a:buNone/>
            </a:pPr>
            <a:r>
              <a:rPr lang="it">
                <a:latin typeface="Lato"/>
                <a:ea typeface="Lato"/>
                <a:cs typeface="Lato"/>
                <a:sym typeface="Lato"/>
              </a:rPr>
              <a:t>Words about the </a:t>
            </a:r>
            <a:r>
              <a:rPr lang="it">
                <a:latin typeface="Lato"/>
                <a:ea typeface="Lato"/>
                <a:cs typeface="Lato"/>
                <a:sym typeface="Lato"/>
              </a:rPr>
              <a:t>ongoing war </a:t>
            </a:r>
            <a:r>
              <a:rPr lang="it">
                <a:solidFill>
                  <a:schemeClr val="dk2"/>
                </a:solidFill>
                <a:latin typeface="Lato"/>
                <a:ea typeface="Lato"/>
                <a:cs typeface="Lato"/>
                <a:sym typeface="Lato"/>
              </a:rPr>
              <a:t>in Afghanistan </a:t>
            </a:r>
            <a:r>
              <a:rPr lang="it">
                <a:latin typeface="Lato"/>
                <a:ea typeface="Lato"/>
                <a:cs typeface="Lato"/>
                <a:sym typeface="Lato"/>
              </a:rPr>
              <a:t>to eradicate the Soviets from the territory</a:t>
            </a:r>
            <a:endParaRPr>
              <a:latin typeface="Lato"/>
              <a:ea typeface="Lato"/>
              <a:cs typeface="Lato"/>
              <a:sym typeface="Lato"/>
            </a:endParaRPr>
          </a:p>
        </p:txBody>
      </p:sp>
      <p:sp>
        <p:nvSpPr>
          <p:cNvPr id="396" name="Google Shape;396;p44"/>
          <p:cNvSpPr txBox="1"/>
          <p:nvPr/>
        </p:nvSpPr>
        <p:spPr>
          <a:xfrm>
            <a:off x="3115700" y="2986075"/>
            <a:ext cx="2352300" cy="1477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it">
                <a:latin typeface="Lato"/>
                <a:ea typeface="Lato"/>
                <a:cs typeface="Lato"/>
                <a:sym typeface="Lato"/>
              </a:rPr>
              <a:t>2001</a:t>
            </a:r>
            <a:endParaRPr>
              <a:latin typeface="Lato"/>
              <a:ea typeface="Lato"/>
              <a:cs typeface="Lato"/>
              <a:sym typeface="Lato"/>
            </a:endParaRPr>
          </a:p>
          <a:p>
            <a:pPr indent="0" lvl="0" marL="0" rtl="0" algn="ctr">
              <a:spcBef>
                <a:spcPts val="0"/>
              </a:spcBef>
              <a:spcAft>
                <a:spcPts val="0"/>
              </a:spcAft>
              <a:buNone/>
            </a:pPr>
            <a:r>
              <a:t/>
            </a:r>
            <a:endParaRPr>
              <a:latin typeface="Lato"/>
              <a:ea typeface="Lato"/>
              <a:cs typeface="Lato"/>
              <a:sym typeface="Lato"/>
            </a:endParaRPr>
          </a:p>
          <a:p>
            <a:pPr indent="0" lvl="0" marL="0" rtl="0" algn="ctr">
              <a:spcBef>
                <a:spcPts val="0"/>
              </a:spcBef>
              <a:spcAft>
                <a:spcPts val="0"/>
              </a:spcAft>
              <a:buNone/>
            </a:pPr>
            <a:r>
              <a:rPr lang="it">
                <a:latin typeface="Lato"/>
                <a:ea typeface="Lato"/>
                <a:cs typeface="Lato"/>
                <a:sym typeface="Lato"/>
              </a:rPr>
              <a:t>Similar words to the ones of the precedent period; focus more on the division in mujaheddin and talibans</a:t>
            </a:r>
            <a:endParaRPr>
              <a:latin typeface="Lato"/>
              <a:ea typeface="Lato"/>
              <a:cs typeface="Lato"/>
              <a:sym typeface="Lato"/>
            </a:endParaRPr>
          </a:p>
        </p:txBody>
      </p:sp>
      <p:sp>
        <p:nvSpPr>
          <p:cNvPr id="397" name="Google Shape;397;p44"/>
          <p:cNvSpPr txBox="1"/>
          <p:nvPr/>
        </p:nvSpPr>
        <p:spPr>
          <a:xfrm>
            <a:off x="6245228" y="2986075"/>
            <a:ext cx="1273500" cy="1477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it">
                <a:latin typeface="Lato"/>
                <a:ea typeface="Lato"/>
                <a:cs typeface="Lato"/>
                <a:sym typeface="Lato"/>
              </a:rPr>
              <a:t>2002-2006</a:t>
            </a:r>
            <a:endParaRPr>
              <a:latin typeface="Lato"/>
              <a:ea typeface="Lato"/>
              <a:cs typeface="Lato"/>
              <a:sym typeface="Lato"/>
            </a:endParaRPr>
          </a:p>
          <a:p>
            <a:pPr indent="0" lvl="0" marL="0" rtl="0" algn="ctr">
              <a:spcBef>
                <a:spcPts val="0"/>
              </a:spcBef>
              <a:spcAft>
                <a:spcPts val="0"/>
              </a:spcAft>
              <a:buNone/>
            </a:pPr>
            <a:r>
              <a:t/>
            </a:r>
            <a:endParaRPr>
              <a:latin typeface="Lato"/>
              <a:ea typeface="Lato"/>
              <a:cs typeface="Lato"/>
              <a:sym typeface="Lato"/>
            </a:endParaRPr>
          </a:p>
          <a:p>
            <a:pPr indent="0" lvl="0" marL="0" rtl="0" algn="ctr">
              <a:spcBef>
                <a:spcPts val="0"/>
              </a:spcBef>
              <a:spcAft>
                <a:spcPts val="0"/>
              </a:spcAft>
              <a:buNone/>
            </a:pPr>
            <a:r>
              <a:rPr lang="it">
                <a:latin typeface="Lato"/>
                <a:ea typeface="Lato"/>
                <a:cs typeface="Lato"/>
                <a:sym typeface="Lato"/>
              </a:rPr>
              <a:t>Terms about place with high tension in that period</a:t>
            </a:r>
            <a:endParaRPr>
              <a:latin typeface="Lato"/>
              <a:ea typeface="Lato"/>
              <a:cs typeface="Lato"/>
              <a:sym typeface="Lato"/>
            </a:endParaRPr>
          </a:p>
        </p:txBody>
      </p:sp>
      <p:sp>
        <p:nvSpPr>
          <p:cNvPr id="398" name="Google Shape;398;p4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p45"/>
          <p:cNvSpPr txBox="1"/>
          <p:nvPr/>
        </p:nvSpPr>
        <p:spPr>
          <a:xfrm>
            <a:off x="414300" y="542100"/>
            <a:ext cx="42747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it" sz="1800">
                <a:latin typeface="Lato"/>
                <a:ea typeface="Lato"/>
                <a:cs typeface="Lato"/>
                <a:sym typeface="Lato"/>
              </a:rPr>
              <a:t>GloVe </a:t>
            </a:r>
            <a:r>
              <a:rPr b="1" lang="it" sz="1800">
                <a:latin typeface="Lato"/>
                <a:ea typeface="Lato"/>
                <a:cs typeface="Lato"/>
                <a:sym typeface="Lato"/>
              </a:rPr>
              <a:t>Afghanistan</a:t>
            </a:r>
            <a:r>
              <a:rPr b="1" lang="it">
                <a:latin typeface="Lato"/>
                <a:ea typeface="Lato"/>
                <a:cs typeface="Lato"/>
                <a:sym typeface="Lato"/>
              </a:rPr>
              <a:t> </a:t>
            </a:r>
            <a:r>
              <a:rPr lang="it">
                <a:latin typeface="Lato"/>
                <a:ea typeface="Lato"/>
                <a:cs typeface="Lato"/>
                <a:sym typeface="Lato"/>
              </a:rPr>
              <a:t>→ no significant results</a:t>
            </a:r>
            <a:endParaRPr>
              <a:latin typeface="Lato"/>
              <a:ea typeface="Lato"/>
              <a:cs typeface="Lato"/>
              <a:sym typeface="Lato"/>
            </a:endParaRPr>
          </a:p>
        </p:txBody>
      </p:sp>
      <p:sp>
        <p:nvSpPr>
          <p:cNvPr id="404" name="Google Shape;404;p45"/>
          <p:cNvSpPr txBox="1"/>
          <p:nvPr/>
        </p:nvSpPr>
        <p:spPr>
          <a:xfrm>
            <a:off x="414300" y="942300"/>
            <a:ext cx="25812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it" sz="1800">
                <a:latin typeface="Lato"/>
                <a:ea typeface="Lato"/>
                <a:cs typeface="Lato"/>
                <a:sym typeface="Lato"/>
              </a:rPr>
              <a:t>CADE </a:t>
            </a:r>
            <a:r>
              <a:rPr b="1" lang="it" sz="1800">
                <a:latin typeface="Lato"/>
                <a:ea typeface="Lato"/>
                <a:cs typeface="Lato"/>
                <a:sym typeface="Lato"/>
              </a:rPr>
              <a:t>Afghanistan</a:t>
            </a:r>
            <a:endParaRPr b="1" sz="1800">
              <a:latin typeface="Lato"/>
              <a:ea typeface="Lato"/>
              <a:cs typeface="Lato"/>
              <a:sym typeface="Lato"/>
            </a:endParaRPr>
          </a:p>
        </p:txBody>
      </p:sp>
      <p:pic>
        <p:nvPicPr>
          <p:cNvPr id="405" name="Google Shape;405;p45"/>
          <p:cNvPicPr preferRelativeResize="0"/>
          <p:nvPr/>
        </p:nvPicPr>
        <p:blipFill>
          <a:blip r:embed="rId3">
            <a:alphaModFix/>
          </a:blip>
          <a:stretch>
            <a:fillRect/>
          </a:stretch>
        </p:blipFill>
        <p:spPr>
          <a:xfrm>
            <a:off x="4689050" y="1087425"/>
            <a:ext cx="4006800" cy="3591000"/>
          </a:xfrm>
          <a:prstGeom prst="rect">
            <a:avLst/>
          </a:prstGeom>
          <a:noFill/>
          <a:ln>
            <a:noFill/>
          </a:ln>
        </p:spPr>
      </p:pic>
      <p:sp>
        <p:nvSpPr>
          <p:cNvPr id="406" name="Google Shape;406;p45"/>
          <p:cNvSpPr txBox="1"/>
          <p:nvPr/>
        </p:nvSpPr>
        <p:spPr>
          <a:xfrm>
            <a:off x="821225" y="1470550"/>
            <a:ext cx="34710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a:latin typeface="Lato"/>
                <a:ea typeface="Lato"/>
                <a:cs typeface="Lato"/>
                <a:sym typeface="Lato"/>
              </a:rPr>
              <a:t>In the period 2016-2019 the word Afghanistan is in the context of other words, mainly places, where in pre 2001 there was the American war or occupation (okinawa).</a:t>
            </a:r>
            <a:endParaRPr>
              <a:latin typeface="Lato"/>
              <a:ea typeface="Lato"/>
              <a:cs typeface="Lato"/>
              <a:sym typeface="Lato"/>
            </a:endParaRPr>
          </a:p>
        </p:txBody>
      </p:sp>
      <p:sp>
        <p:nvSpPr>
          <p:cNvPr id="407" name="Google Shape;407;p45"/>
          <p:cNvSpPr txBox="1"/>
          <p:nvPr/>
        </p:nvSpPr>
        <p:spPr>
          <a:xfrm>
            <a:off x="702725" y="3000325"/>
            <a:ext cx="35895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a:latin typeface="Lato"/>
                <a:ea typeface="Lato"/>
                <a:cs typeface="Lato"/>
                <a:sym typeface="Lato"/>
              </a:rPr>
              <a:t>In pre 2001 Afghanistan has a semantics that if translated into the context of 2016-2019 leads to a similarity to words related to places where there is the presence of separatists or paramilitary militias and places in the Middle East</a:t>
            </a:r>
            <a:endParaRPr>
              <a:latin typeface="Lato"/>
              <a:ea typeface="Lato"/>
              <a:cs typeface="Lato"/>
              <a:sym typeface="Lato"/>
            </a:endParaRPr>
          </a:p>
        </p:txBody>
      </p:sp>
      <p:sp>
        <p:nvSpPr>
          <p:cNvPr id="408" name="Google Shape;408;p4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sp>
        <p:nvSpPr>
          <p:cNvPr id="413" name="Google Shape;413;p46"/>
          <p:cNvSpPr txBox="1"/>
          <p:nvPr/>
        </p:nvSpPr>
        <p:spPr>
          <a:xfrm>
            <a:off x="414300" y="465900"/>
            <a:ext cx="25812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it" sz="1800">
                <a:latin typeface="Lato"/>
                <a:ea typeface="Lato"/>
                <a:cs typeface="Lato"/>
                <a:sym typeface="Lato"/>
              </a:rPr>
              <a:t>Word2Vec </a:t>
            </a:r>
            <a:r>
              <a:rPr b="1" lang="it" sz="1800">
                <a:latin typeface="Lato"/>
                <a:ea typeface="Lato"/>
                <a:cs typeface="Lato"/>
                <a:sym typeface="Lato"/>
              </a:rPr>
              <a:t>Jihad</a:t>
            </a:r>
            <a:endParaRPr b="1" sz="1800">
              <a:latin typeface="Lato"/>
              <a:ea typeface="Lato"/>
              <a:cs typeface="Lato"/>
              <a:sym typeface="Lato"/>
            </a:endParaRPr>
          </a:p>
        </p:txBody>
      </p:sp>
      <p:pic>
        <p:nvPicPr>
          <p:cNvPr id="414" name="Google Shape;414;p46"/>
          <p:cNvPicPr preferRelativeResize="0"/>
          <p:nvPr/>
        </p:nvPicPr>
        <p:blipFill>
          <a:blip r:embed="rId3">
            <a:alphaModFix/>
          </a:blip>
          <a:stretch>
            <a:fillRect/>
          </a:stretch>
        </p:blipFill>
        <p:spPr>
          <a:xfrm>
            <a:off x="304800" y="942300"/>
            <a:ext cx="1756975" cy="1242750"/>
          </a:xfrm>
          <a:prstGeom prst="rect">
            <a:avLst/>
          </a:prstGeom>
          <a:noFill/>
          <a:ln>
            <a:noFill/>
          </a:ln>
        </p:spPr>
      </p:pic>
      <p:pic>
        <p:nvPicPr>
          <p:cNvPr id="415" name="Google Shape;415;p46"/>
          <p:cNvPicPr preferRelativeResize="0"/>
          <p:nvPr/>
        </p:nvPicPr>
        <p:blipFill>
          <a:blip r:embed="rId4">
            <a:alphaModFix/>
          </a:blip>
          <a:stretch>
            <a:fillRect/>
          </a:stretch>
        </p:blipFill>
        <p:spPr>
          <a:xfrm>
            <a:off x="304800" y="2185050"/>
            <a:ext cx="1756975" cy="1263789"/>
          </a:xfrm>
          <a:prstGeom prst="rect">
            <a:avLst/>
          </a:prstGeom>
          <a:noFill/>
          <a:ln>
            <a:noFill/>
          </a:ln>
        </p:spPr>
      </p:pic>
      <p:pic>
        <p:nvPicPr>
          <p:cNvPr id="416" name="Google Shape;416;p46"/>
          <p:cNvPicPr preferRelativeResize="0"/>
          <p:nvPr/>
        </p:nvPicPr>
        <p:blipFill>
          <a:blip r:embed="rId5">
            <a:alphaModFix/>
          </a:blip>
          <a:stretch>
            <a:fillRect/>
          </a:stretch>
        </p:blipFill>
        <p:spPr>
          <a:xfrm>
            <a:off x="304800" y="3448850"/>
            <a:ext cx="1756975" cy="1238820"/>
          </a:xfrm>
          <a:prstGeom prst="rect">
            <a:avLst/>
          </a:prstGeom>
          <a:noFill/>
          <a:ln>
            <a:noFill/>
          </a:ln>
        </p:spPr>
      </p:pic>
      <p:pic>
        <p:nvPicPr>
          <p:cNvPr id="417" name="Google Shape;417;p46"/>
          <p:cNvPicPr preferRelativeResize="0"/>
          <p:nvPr/>
        </p:nvPicPr>
        <p:blipFill>
          <a:blip r:embed="rId6">
            <a:alphaModFix/>
          </a:blip>
          <a:stretch>
            <a:fillRect/>
          </a:stretch>
        </p:blipFill>
        <p:spPr>
          <a:xfrm>
            <a:off x="5834500" y="1184125"/>
            <a:ext cx="2984900" cy="2948500"/>
          </a:xfrm>
          <a:prstGeom prst="rect">
            <a:avLst/>
          </a:prstGeom>
          <a:noFill/>
          <a:ln>
            <a:noFill/>
          </a:ln>
        </p:spPr>
      </p:pic>
      <p:sp>
        <p:nvSpPr>
          <p:cNvPr id="418" name="Google Shape;418;p46"/>
          <p:cNvSpPr txBox="1"/>
          <p:nvPr/>
        </p:nvSpPr>
        <p:spPr>
          <a:xfrm>
            <a:off x="6526100" y="465900"/>
            <a:ext cx="16017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it" sz="1800">
                <a:latin typeface="Lato"/>
                <a:ea typeface="Lato"/>
                <a:cs typeface="Lato"/>
                <a:sym typeface="Lato"/>
              </a:rPr>
              <a:t>CADE </a:t>
            </a:r>
            <a:r>
              <a:rPr b="1" lang="it" sz="1800">
                <a:latin typeface="Lato"/>
                <a:ea typeface="Lato"/>
                <a:cs typeface="Lato"/>
                <a:sym typeface="Lato"/>
              </a:rPr>
              <a:t>Jihad</a:t>
            </a:r>
            <a:endParaRPr b="1" sz="1800">
              <a:latin typeface="Lato"/>
              <a:ea typeface="Lato"/>
              <a:cs typeface="Lato"/>
              <a:sym typeface="Lato"/>
            </a:endParaRPr>
          </a:p>
        </p:txBody>
      </p:sp>
      <p:sp>
        <p:nvSpPr>
          <p:cNvPr id="419" name="Google Shape;419;p46"/>
          <p:cNvSpPr txBox="1"/>
          <p:nvPr/>
        </p:nvSpPr>
        <p:spPr>
          <a:xfrm>
            <a:off x="3416813" y="1602550"/>
            <a:ext cx="1601700" cy="212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a:latin typeface="Lato"/>
                <a:ea typeface="Lato"/>
                <a:cs typeface="Lato"/>
                <a:sym typeface="Lato"/>
              </a:rPr>
              <a:t>There is not a big change at the semantic level, the terms are always referring to paramilitary movements and religious fundamentalism</a:t>
            </a:r>
            <a:endParaRPr>
              <a:latin typeface="Lato"/>
              <a:ea typeface="Lato"/>
              <a:cs typeface="Lato"/>
              <a:sym typeface="Lato"/>
            </a:endParaRPr>
          </a:p>
        </p:txBody>
      </p:sp>
      <p:sp>
        <p:nvSpPr>
          <p:cNvPr id="420" name="Google Shape;420;p46"/>
          <p:cNvSpPr txBox="1"/>
          <p:nvPr/>
        </p:nvSpPr>
        <p:spPr>
          <a:xfrm>
            <a:off x="3416837" y="465900"/>
            <a:ext cx="13842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it" sz="1800">
                <a:latin typeface="Lato"/>
                <a:ea typeface="Lato"/>
                <a:cs typeface="Lato"/>
                <a:sym typeface="Lato"/>
              </a:rPr>
              <a:t>GloVe </a:t>
            </a:r>
            <a:r>
              <a:rPr b="1" lang="it" sz="1800">
                <a:latin typeface="Lato"/>
                <a:ea typeface="Lato"/>
                <a:cs typeface="Lato"/>
                <a:sym typeface="Lato"/>
              </a:rPr>
              <a:t>Jihad</a:t>
            </a:r>
            <a:br>
              <a:rPr b="1" lang="it">
                <a:latin typeface="Lato"/>
                <a:ea typeface="Lato"/>
                <a:cs typeface="Lato"/>
                <a:sym typeface="Lato"/>
              </a:rPr>
            </a:br>
            <a:r>
              <a:rPr lang="it">
                <a:latin typeface="Lato"/>
                <a:ea typeface="Lato"/>
                <a:cs typeface="Lato"/>
                <a:sym typeface="Lato"/>
              </a:rPr>
              <a:t>Same results of Word2Vec &amp; CADE</a:t>
            </a:r>
            <a:endParaRPr>
              <a:latin typeface="Lato"/>
              <a:ea typeface="Lato"/>
              <a:cs typeface="Lato"/>
              <a:sym typeface="Lato"/>
            </a:endParaRPr>
          </a:p>
        </p:txBody>
      </p:sp>
      <p:sp>
        <p:nvSpPr>
          <p:cNvPr id="421" name="Google Shape;421;p46"/>
          <p:cNvSpPr txBox="1"/>
          <p:nvPr/>
        </p:nvSpPr>
        <p:spPr>
          <a:xfrm>
            <a:off x="2061775" y="1398750"/>
            <a:ext cx="1105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a:latin typeface="Lato"/>
                <a:ea typeface="Lato"/>
                <a:cs typeface="Lato"/>
                <a:sym typeface="Lato"/>
              </a:rPr>
              <a:t>1996-2000</a:t>
            </a:r>
            <a:endParaRPr>
              <a:latin typeface="Lato"/>
              <a:ea typeface="Lato"/>
              <a:cs typeface="Lato"/>
              <a:sym typeface="Lato"/>
            </a:endParaRPr>
          </a:p>
        </p:txBody>
      </p:sp>
      <p:sp>
        <p:nvSpPr>
          <p:cNvPr id="422" name="Google Shape;422;p46"/>
          <p:cNvSpPr txBox="1"/>
          <p:nvPr/>
        </p:nvSpPr>
        <p:spPr>
          <a:xfrm>
            <a:off x="2061776" y="2750075"/>
            <a:ext cx="723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a:latin typeface="Lato"/>
                <a:ea typeface="Lato"/>
                <a:cs typeface="Lato"/>
                <a:sym typeface="Lato"/>
              </a:rPr>
              <a:t>2001</a:t>
            </a:r>
            <a:endParaRPr>
              <a:latin typeface="Lato"/>
              <a:ea typeface="Lato"/>
              <a:cs typeface="Lato"/>
              <a:sym typeface="Lato"/>
            </a:endParaRPr>
          </a:p>
        </p:txBody>
      </p:sp>
      <p:sp>
        <p:nvSpPr>
          <p:cNvPr id="423" name="Google Shape;423;p46"/>
          <p:cNvSpPr txBox="1"/>
          <p:nvPr/>
        </p:nvSpPr>
        <p:spPr>
          <a:xfrm>
            <a:off x="2061778" y="3953375"/>
            <a:ext cx="1273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a:latin typeface="Lato"/>
                <a:ea typeface="Lato"/>
                <a:cs typeface="Lato"/>
                <a:sym typeface="Lato"/>
              </a:rPr>
              <a:t>2002-2006</a:t>
            </a:r>
            <a:endParaRPr>
              <a:latin typeface="Lato"/>
              <a:ea typeface="Lato"/>
              <a:cs typeface="Lato"/>
              <a:sym typeface="Lato"/>
            </a:endParaRPr>
          </a:p>
        </p:txBody>
      </p:sp>
      <p:sp>
        <p:nvSpPr>
          <p:cNvPr id="424" name="Google Shape;424;p4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 name="Shape 428"/>
        <p:cNvGrpSpPr/>
        <p:nvPr/>
      </p:nvGrpSpPr>
      <p:grpSpPr>
        <a:xfrm>
          <a:off x="0" y="0"/>
          <a:ext cx="0" cy="0"/>
          <a:chOff x="0" y="0"/>
          <a:chExt cx="0" cy="0"/>
        </a:xfrm>
      </p:grpSpPr>
      <p:sp>
        <p:nvSpPr>
          <p:cNvPr id="429" name="Google Shape;429;p47"/>
          <p:cNvSpPr txBox="1"/>
          <p:nvPr/>
        </p:nvSpPr>
        <p:spPr>
          <a:xfrm>
            <a:off x="6181250" y="542100"/>
            <a:ext cx="25812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it" sz="1800">
                <a:latin typeface="Lato"/>
                <a:ea typeface="Lato"/>
                <a:cs typeface="Lato"/>
                <a:sym typeface="Lato"/>
              </a:rPr>
              <a:t>CADE </a:t>
            </a:r>
            <a:r>
              <a:rPr b="1" lang="it" sz="1800">
                <a:latin typeface="Lato"/>
                <a:ea typeface="Lato"/>
                <a:cs typeface="Lato"/>
                <a:sym typeface="Lato"/>
              </a:rPr>
              <a:t>Islam</a:t>
            </a:r>
            <a:endParaRPr b="1" sz="1800">
              <a:latin typeface="Lato"/>
              <a:ea typeface="Lato"/>
              <a:cs typeface="Lato"/>
              <a:sym typeface="Lato"/>
            </a:endParaRPr>
          </a:p>
        </p:txBody>
      </p:sp>
      <p:sp>
        <p:nvSpPr>
          <p:cNvPr id="430" name="Google Shape;430;p47"/>
          <p:cNvSpPr txBox="1"/>
          <p:nvPr/>
        </p:nvSpPr>
        <p:spPr>
          <a:xfrm>
            <a:off x="414300" y="542100"/>
            <a:ext cx="1236000" cy="101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it" sz="1800">
                <a:latin typeface="Lato"/>
                <a:ea typeface="Lato"/>
                <a:cs typeface="Lato"/>
                <a:sym typeface="Lato"/>
              </a:rPr>
              <a:t>Word2Vec &amp; </a:t>
            </a:r>
            <a:r>
              <a:rPr i="1" lang="it" sz="1800">
                <a:latin typeface="Lato"/>
                <a:ea typeface="Lato"/>
                <a:cs typeface="Lato"/>
                <a:sym typeface="Lato"/>
              </a:rPr>
              <a:t>GloVe </a:t>
            </a:r>
            <a:r>
              <a:rPr b="1" lang="it" sz="1800">
                <a:latin typeface="Lato"/>
                <a:ea typeface="Lato"/>
                <a:cs typeface="Lato"/>
                <a:sym typeface="Lato"/>
              </a:rPr>
              <a:t>Islam</a:t>
            </a:r>
            <a:endParaRPr b="1" sz="1800">
              <a:latin typeface="Lato"/>
              <a:ea typeface="Lato"/>
              <a:cs typeface="Lato"/>
              <a:sym typeface="Lato"/>
            </a:endParaRPr>
          </a:p>
        </p:txBody>
      </p:sp>
      <p:sp>
        <p:nvSpPr>
          <p:cNvPr id="431" name="Google Shape;431;p47"/>
          <p:cNvSpPr txBox="1"/>
          <p:nvPr/>
        </p:nvSpPr>
        <p:spPr>
          <a:xfrm>
            <a:off x="1998050" y="439550"/>
            <a:ext cx="1887300" cy="831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it">
                <a:latin typeface="Lato"/>
                <a:ea typeface="Lato"/>
                <a:cs typeface="Lato"/>
                <a:sym typeface="Lato"/>
              </a:rPr>
              <a:t>Results are not clear, some words are not understandable</a:t>
            </a:r>
            <a:endParaRPr>
              <a:latin typeface="Lato"/>
              <a:ea typeface="Lato"/>
              <a:cs typeface="Lato"/>
              <a:sym typeface="Lato"/>
            </a:endParaRPr>
          </a:p>
        </p:txBody>
      </p:sp>
      <p:cxnSp>
        <p:nvCxnSpPr>
          <p:cNvPr id="432" name="Google Shape;432;p47"/>
          <p:cNvCxnSpPr>
            <a:stCxn id="430" idx="3"/>
            <a:endCxn id="431" idx="1"/>
          </p:cNvCxnSpPr>
          <p:nvPr/>
        </p:nvCxnSpPr>
        <p:spPr>
          <a:xfrm flipH="1" rot="10800000">
            <a:off x="1650300" y="855300"/>
            <a:ext cx="347700" cy="194700"/>
          </a:xfrm>
          <a:prstGeom prst="straightConnector1">
            <a:avLst/>
          </a:prstGeom>
          <a:noFill/>
          <a:ln cap="flat" cmpd="sng" w="9525">
            <a:solidFill>
              <a:schemeClr val="dk2"/>
            </a:solidFill>
            <a:prstDash val="solid"/>
            <a:round/>
            <a:headEnd len="med" w="med" type="none"/>
            <a:tailEnd len="med" w="med" type="triangle"/>
          </a:ln>
        </p:spPr>
      </p:cxnSp>
      <p:pic>
        <p:nvPicPr>
          <p:cNvPr id="433" name="Google Shape;433;p47"/>
          <p:cNvPicPr preferRelativeResize="0"/>
          <p:nvPr/>
        </p:nvPicPr>
        <p:blipFill>
          <a:blip r:embed="rId3">
            <a:alphaModFix/>
          </a:blip>
          <a:stretch>
            <a:fillRect/>
          </a:stretch>
        </p:blipFill>
        <p:spPr>
          <a:xfrm>
            <a:off x="5131300" y="1101025"/>
            <a:ext cx="3631152" cy="3623650"/>
          </a:xfrm>
          <a:prstGeom prst="rect">
            <a:avLst/>
          </a:prstGeom>
          <a:noFill/>
          <a:ln>
            <a:noFill/>
          </a:ln>
        </p:spPr>
      </p:pic>
      <p:sp>
        <p:nvSpPr>
          <p:cNvPr id="434" name="Google Shape;434;p47"/>
          <p:cNvSpPr txBox="1"/>
          <p:nvPr/>
        </p:nvSpPr>
        <p:spPr>
          <a:xfrm>
            <a:off x="1587375" y="1695825"/>
            <a:ext cx="31083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a:latin typeface="Lato"/>
                <a:ea typeface="Lato"/>
                <a:cs typeface="Lato"/>
                <a:sym typeface="Lato"/>
              </a:rPr>
              <a:t>In pre 2001 Islam has a meaning that when translated into post 2001 (2016-2019) is similar to words that refer to religious terms</a:t>
            </a:r>
            <a:endParaRPr>
              <a:latin typeface="Lato"/>
              <a:ea typeface="Lato"/>
              <a:cs typeface="Lato"/>
              <a:sym typeface="Lato"/>
            </a:endParaRPr>
          </a:p>
        </p:txBody>
      </p:sp>
      <p:sp>
        <p:nvSpPr>
          <p:cNvPr id="435" name="Google Shape;435;p47"/>
          <p:cNvSpPr txBox="1"/>
          <p:nvPr/>
        </p:nvSpPr>
        <p:spPr>
          <a:xfrm>
            <a:off x="1064525" y="3091300"/>
            <a:ext cx="36312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a:latin typeface="Lato"/>
                <a:ea typeface="Lato"/>
                <a:cs typeface="Lato"/>
                <a:sym typeface="Lato"/>
              </a:rPr>
              <a:t>In 2016-2019 Islam has a meaning that, if translated into pre 2001, is similar to religious words, but we note the presence of words that refer to extremism and fundamentalism.</a:t>
            </a:r>
            <a:br>
              <a:rPr lang="it">
                <a:latin typeface="Lato"/>
                <a:ea typeface="Lato"/>
                <a:cs typeface="Lato"/>
                <a:sym typeface="Lato"/>
              </a:rPr>
            </a:br>
            <a:r>
              <a:rPr lang="it">
                <a:latin typeface="Lato"/>
                <a:ea typeface="Lato"/>
                <a:cs typeface="Lato"/>
                <a:sym typeface="Lato"/>
              </a:rPr>
              <a:t>Its semantics is linked to severe doctrines</a:t>
            </a:r>
            <a:endParaRPr>
              <a:latin typeface="Lato"/>
              <a:ea typeface="Lato"/>
              <a:cs typeface="Lato"/>
              <a:sym typeface="Lato"/>
            </a:endParaRPr>
          </a:p>
        </p:txBody>
      </p:sp>
      <p:sp>
        <p:nvSpPr>
          <p:cNvPr id="436" name="Google Shape;436;p4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0" name="Shape 440"/>
        <p:cNvGrpSpPr/>
        <p:nvPr/>
      </p:nvGrpSpPr>
      <p:grpSpPr>
        <a:xfrm>
          <a:off x="0" y="0"/>
          <a:ext cx="0" cy="0"/>
          <a:chOff x="0" y="0"/>
          <a:chExt cx="0" cy="0"/>
        </a:xfrm>
      </p:grpSpPr>
      <p:sp>
        <p:nvSpPr>
          <p:cNvPr id="441" name="Google Shape;441;p48"/>
          <p:cNvSpPr txBox="1"/>
          <p:nvPr>
            <p:ph type="title"/>
          </p:nvPr>
        </p:nvSpPr>
        <p:spPr>
          <a:xfrm>
            <a:off x="392250" y="1050900"/>
            <a:ext cx="8281500" cy="3041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it" sz="3400"/>
              <a:t>Are there some terms that had never been used before the attacks and that took on a meaning immediately after them? What would have been their meaning in the previous period?</a:t>
            </a:r>
            <a:endParaRPr sz="2000"/>
          </a:p>
          <a:p>
            <a:pPr indent="0" lvl="0" marL="0" rtl="0" algn="ctr">
              <a:spcBef>
                <a:spcPts val="0"/>
              </a:spcBef>
              <a:spcAft>
                <a:spcPts val="0"/>
              </a:spcAft>
              <a:buNone/>
            </a:pPr>
            <a:r>
              <a:t/>
            </a:r>
            <a:endParaRPr sz="2000"/>
          </a:p>
        </p:txBody>
      </p:sp>
      <p:sp>
        <p:nvSpPr>
          <p:cNvPr id="442" name="Google Shape;442;p4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6" name="Shape 446"/>
        <p:cNvGrpSpPr/>
        <p:nvPr/>
      </p:nvGrpSpPr>
      <p:grpSpPr>
        <a:xfrm>
          <a:off x="0" y="0"/>
          <a:ext cx="0" cy="0"/>
          <a:chOff x="0" y="0"/>
          <a:chExt cx="0" cy="0"/>
        </a:xfrm>
      </p:grpSpPr>
      <p:sp>
        <p:nvSpPr>
          <p:cNvPr id="447" name="Google Shape;447;p49"/>
          <p:cNvSpPr txBox="1"/>
          <p:nvPr>
            <p:ph type="title"/>
          </p:nvPr>
        </p:nvSpPr>
        <p:spPr>
          <a:xfrm>
            <a:off x="2743650" y="542500"/>
            <a:ext cx="3656700" cy="598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0" i="1" lang="it" sz="1800">
                <a:solidFill>
                  <a:srgbClr val="000000"/>
                </a:solidFill>
              </a:rPr>
              <a:t>Word2Vec &amp; GloVe</a:t>
            </a:r>
            <a:r>
              <a:rPr i="1" lang="it" sz="1800">
                <a:solidFill>
                  <a:srgbClr val="000000"/>
                </a:solidFill>
              </a:rPr>
              <a:t> </a:t>
            </a:r>
            <a:r>
              <a:rPr lang="it" sz="1800">
                <a:solidFill>
                  <a:srgbClr val="000000"/>
                </a:solidFill>
              </a:rPr>
              <a:t>- Al Qaeda</a:t>
            </a:r>
            <a:endParaRPr sz="1800">
              <a:solidFill>
                <a:srgbClr val="000000"/>
              </a:solidFill>
            </a:endParaRPr>
          </a:p>
        </p:txBody>
      </p:sp>
      <p:sp>
        <p:nvSpPr>
          <p:cNvPr id="448" name="Google Shape;448;p49"/>
          <p:cNvSpPr txBox="1"/>
          <p:nvPr/>
        </p:nvSpPr>
        <p:spPr>
          <a:xfrm>
            <a:off x="451450" y="1457950"/>
            <a:ext cx="2116500" cy="2986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a:latin typeface="Lato"/>
                <a:ea typeface="Lato"/>
                <a:cs typeface="Lato"/>
                <a:sym typeface="Lato"/>
              </a:rPr>
              <a:t>We can notice (even from the exploratory analysis) that the word al-qaeda is not in the vocabulary before the attacks.</a:t>
            </a:r>
            <a:endParaRPr>
              <a:latin typeface="Lato"/>
              <a:ea typeface="Lato"/>
              <a:cs typeface="Lato"/>
              <a:sym typeface="Lato"/>
            </a:endParaRPr>
          </a:p>
          <a:p>
            <a:pPr indent="0" lvl="0" marL="0" rtl="0" algn="l">
              <a:spcBef>
                <a:spcPts val="0"/>
              </a:spcBef>
              <a:spcAft>
                <a:spcPts val="0"/>
              </a:spcAft>
              <a:buNone/>
            </a:pPr>
            <a:r>
              <a:rPr lang="it">
                <a:latin typeface="Lato"/>
                <a:ea typeface="Lato"/>
                <a:cs typeface="Lato"/>
                <a:sym typeface="Lato"/>
              </a:rPr>
              <a:t>During 2001 the meaning associated is in the context of military activities; in 2002-2006 this shade related to military activities and terrorism </a:t>
            </a:r>
            <a:r>
              <a:rPr lang="it">
                <a:solidFill>
                  <a:schemeClr val="dk2"/>
                </a:solidFill>
                <a:latin typeface="Lato"/>
                <a:ea typeface="Lato"/>
                <a:cs typeface="Lato"/>
                <a:sym typeface="Lato"/>
              </a:rPr>
              <a:t>persists</a:t>
            </a:r>
            <a:endParaRPr>
              <a:latin typeface="Lato"/>
              <a:ea typeface="Lato"/>
              <a:cs typeface="Lato"/>
              <a:sym typeface="Lato"/>
            </a:endParaRPr>
          </a:p>
        </p:txBody>
      </p:sp>
      <p:pic>
        <p:nvPicPr>
          <p:cNvPr id="449" name="Google Shape;449;p49"/>
          <p:cNvPicPr preferRelativeResize="0"/>
          <p:nvPr/>
        </p:nvPicPr>
        <p:blipFill>
          <a:blip r:embed="rId3">
            <a:alphaModFix/>
          </a:blip>
          <a:stretch>
            <a:fillRect/>
          </a:stretch>
        </p:blipFill>
        <p:spPr>
          <a:xfrm>
            <a:off x="2755616" y="1386600"/>
            <a:ext cx="2290134" cy="1719725"/>
          </a:xfrm>
          <a:prstGeom prst="rect">
            <a:avLst/>
          </a:prstGeom>
          <a:noFill/>
          <a:ln>
            <a:noFill/>
          </a:ln>
        </p:spPr>
      </p:pic>
      <p:pic>
        <p:nvPicPr>
          <p:cNvPr id="450" name="Google Shape;450;p49"/>
          <p:cNvPicPr preferRelativeResize="0"/>
          <p:nvPr/>
        </p:nvPicPr>
        <p:blipFill>
          <a:blip r:embed="rId4">
            <a:alphaModFix/>
          </a:blip>
          <a:stretch>
            <a:fillRect/>
          </a:stretch>
        </p:blipFill>
        <p:spPr>
          <a:xfrm>
            <a:off x="5579150" y="1386600"/>
            <a:ext cx="2207400" cy="1719725"/>
          </a:xfrm>
          <a:prstGeom prst="rect">
            <a:avLst/>
          </a:prstGeom>
          <a:noFill/>
          <a:ln>
            <a:noFill/>
          </a:ln>
        </p:spPr>
      </p:pic>
      <p:sp>
        <p:nvSpPr>
          <p:cNvPr id="451" name="Google Shape;451;p49"/>
          <p:cNvSpPr txBox="1"/>
          <p:nvPr/>
        </p:nvSpPr>
        <p:spPr>
          <a:xfrm>
            <a:off x="3454500" y="3106325"/>
            <a:ext cx="601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2"/>
              </a:buClr>
              <a:buSzPts val="1100"/>
              <a:buFont typeface="Arial"/>
              <a:buNone/>
            </a:pPr>
            <a:r>
              <a:rPr lang="it">
                <a:solidFill>
                  <a:schemeClr val="dk2"/>
                </a:solidFill>
                <a:latin typeface="Lato"/>
                <a:ea typeface="Lato"/>
                <a:cs typeface="Lato"/>
                <a:sym typeface="Lato"/>
              </a:rPr>
              <a:t>2001</a:t>
            </a:r>
            <a:endParaRPr sz="1000">
              <a:latin typeface="Lato"/>
              <a:ea typeface="Lato"/>
              <a:cs typeface="Lato"/>
              <a:sym typeface="Lato"/>
            </a:endParaRPr>
          </a:p>
        </p:txBody>
      </p:sp>
      <p:sp>
        <p:nvSpPr>
          <p:cNvPr id="452" name="Google Shape;452;p49"/>
          <p:cNvSpPr txBox="1"/>
          <p:nvPr/>
        </p:nvSpPr>
        <p:spPr>
          <a:xfrm>
            <a:off x="6120950" y="3106325"/>
            <a:ext cx="1123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2"/>
              </a:buClr>
              <a:buSzPts val="1100"/>
              <a:buFont typeface="Arial"/>
              <a:buNone/>
            </a:pPr>
            <a:r>
              <a:rPr lang="it">
                <a:solidFill>
                  <a:schemeClr val="dk2"/>
                </a:solidFill>
                <a:latin typeface="Lato"/>
                <a:ea typeface="Lato"/>
                <a:cs typeface="Lato"/>
                <a:sym typeface="Lato"/>
              </a:rPr>
              <a:t>2002-2006</a:t>
            </a:r>
            <a:endParaRPr sz="1000">
              <a:latin typeface="Lato"/>
              <a:ea typeface="Lato"/>
              <a:cs typeface="Lato"/>
              <a:sym typeface="Lato"/>
            </a:endParaRPr>
          </a:p>
        </p:txBody>
      </p:sp>
      <p:sp>
        <p:nvSpPr>
          <p:cNvPr id="453" name="Google Shape;453;p49"/>
          <p:cNvSpPr txBox="1"/>
          <p:nvPr/>
        </p:nvSpPr>
        <p:spPr>
          <a:xfrm>
            <a:off x="4151800" y="3678225"/>
            <a:ext cx="28344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a:latin typeface="Lato"/>
                <a:ea typeface="Lato"/>
                <a:cs typeface="Lato"/>
                <a:sym typeface="Lato"/>
              </a:rPr>
              <a:t>With </a:t>
            </a:r>
            <a:r>
              <a:rPr i="1" lang="it">
                <a:latin typeface="Lato"/>
                <a:ea typeface="Lato"/>
                <a:cs typeface="Lato"/>
                <a:sym typeface="Lato"/>
              </a:rPr>
              <a:t>GloVe </a:t>
            </a:r>
            <a:r>
              <a:rPr lang="it">
                <a:latin typeface="Lato"/>
                <a:ea typeface="Lato"/>
                <a:cs typeface="Lato"/>
                <a:sym typeface="Lato"/>
              </a:rPr>
              <a:t>the results are similar to the ones of Word2Vec, there is not a big change from 2001 to 2002-2006</a:t>
            </a:r>
            <a:endParaRPr>
              <a:latin typeface="Lato"/>
              <a:ea typeface="Lato"/>
              <a:cs typeface="Lato"/>
              <a:sym typeface="Lato"/>
            </a:endParaRPr>
          </a:p>
        </p:txBody>
      </p:sp>
      <p:sp>
        <p:nvSpPr>
          <p:cNvPr id="454" name="Google Shape;454;p4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8" name="Shape 458"/>
        <p:cNvGrpSpPr/>
        <p:nvPr/>
      </p:nvGrpSpPr>
      <p:grpSpPr>
        <a:xfrm>
          <a:off x="0" y="0"/>
          <a:ext cx="0" cy="0"/>
          <a:chOff x="0" y="0"/>
          <a:chExt cx="0" cy="0"/>
        </a:xfrm>
      </p:grpSpPr>
      <p:sp>
        <p:nvSpPr>
          <p:cNvPr id="459" name="Google Shape;459;p50"/>
          <p:cNvSpPr txBox="1"/>
          <p:nvPr/>
        </p:nvSpPr>
        <p:spPr>
          <a:xfrm>
            <a:off x="318225" y="1272925"/>
            <a:ext cx="2264700" cy="2770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a:latin typeface="Lato"/>
                <a:ea typeface="Lato"/>
                <a:cs typeface="Lato"/>
                <a:sym typeface="Lato"/>
              </a:rPr>
              <a:t>Even with the alignment of CADE the results of the “Most similar” are pretty similar to the ones obtained with Word2Vec.</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rPr lang="it">
                <a:latin typeface="Lato"/>
                <a:ea typeface="Lato"/>
                <a:cs typeface="Lato"/>
                <a:sym typeface="Lato"/>
              </a:rPr>
              <a:t>To “visualize” the shift of meaning of the word, an interesting idea has been to plot the contextual variability </a:t>
            </a:r>
            <a:r>
              <a:rPr lang="it">
                <a:solidFill>
                  <a:schemeClr val="dk2"/>
                </a:solidFill>
                <a:latin typeface="Lato"/>
                <a:ea typeface="Lato"/>
                <a:cs typeface="Lato"/>
                <a:sym typeface="Lato"/>
              </a:rPr>
              <a:t>of it </a:t>
            </a:r>
            <a:r>
              <a:rPr lang="it">
                <a:latin typeface="Lato"/>
                <a:ea typeface="Lato"/>
                <a:cs typeface="Lato"/>
                <a:sym typeface="Lato"/>
              </a:rPr>
              <a:t>(between 2001 and 2016-2019). </a:t>
            </a:r>
            <a:endParaRPr>
              <a:latin typeface="Lato"/>
              <a:ea typeface="Lato"/>
              <a:cs typeface="Lato"/>
              <a:sym typeface="Lato"/>
            </a:endParaRPr>
          </a:p>
        </p:txBody>
      </p:sp>
      <p:pic>
        <p:nvPicPr>
          <p:cNvPr id="460" name="Google Shape;460;p50"/>
          <p:cNvPicPr preferRelativeResize="0"/>
          <p:nvPr/>
        </p:nvPicPr>
        <p:blipFill>
          <a:blip r:embed="rId3">
            <a:alphaModFix/>
          </a:blip>
          <a:stretch>
            <a:fillRect/>
          </a:stretch>
        </p:blipFill>
        <p:spPr>
          <a:xfrm>
            <a:off x="2839475" y="1272925"/>
            <a:ext cx="2879675" cy="1776175"/>
          </a:xfrm>
          <a:prstGeom prst="rect">
            <a:avLst/>
          </a:prstGeom>
          <a:noFill/>
          <a:ln>
            <a:noFill/>
          </a:ln>
        </p:spPr>
      </p:pic>
      <p:pic>
        <p:nvPicPr>
          <p:cNvPr id="461" name="Google Shape;461;p50"/>
          <p:cNvPicPr preferRelativeResize="0"/>
          <p:nvPr/>
        </p:nvPicPr>
        <p:blipFill>
          <a:blip r:embed="rId4">
            <a:alphaModFix/>
          </a:blip>
          <a:stretch>
            <a:fillRect/>
          </a:stretch>
        </p:blipFill>
        <p:spPr>
          <a:xfrm>
            <a:off x="5798100" y="2657445"/>
            <a:ext cx="2897750" cy="1845455"/>
          </a:xfrm>
          <a:prstGeom prst="rect">
            <a:avLst/>
          </a:prstGeom>
          <a:noFill/>
          <a:ln>
            <a:noFill/>
          </a:ln>
        </p:spPr>
      </p:pic>
      <p:sp>
        <p:nvSpPr>
          <p:cNvPr id="462" name="Google Shape;462;p50"/>
          <p:cNvSpPr txBox="1"/>
          <p:nvPr>
            <p:ph type="title"/>
          </p:nvPr>
        </p:nvSpPr>
        <p:spPr>
          <a:xfrm>
            <a:off x="2743650" y="604475"/>
            <a:ext cx="3656700" cy="598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0" i="1" lang="it" sz="1800">
                <a:solidFill>
                  <a:srgbClr val="000000"/>
                </a:solidFill>
              </a:rPr>
              <a:t>CADE</a:t>
            </a:r>
            <a:r>
              <a:rPr i="1" lang="it" sz="1800">
                <a:solidFill>
                  <a:srgbClr val="000000"/>
                </a:solidFill>
              </a:rPr>
              <a:t> </a:t>
            </a:r>
            <a:r>
              <a:rPr lang="it" sz="1800">
                <a:solidFill>
                  <a:srgbClr val="000000"/>
                </a:solidFill>
              </a:rPr>
              <a:t>- Al Qaeda</a:t>
            </a:r>
            <a:endParaRPr sz="1800">
              <a:solidFill>
                <a:srgbClr val="000000"/>
              </a:solidFill>
            </a:endParaRPr>
          </a:p>
        </p:txBody>
      </p:sp>
      <p:sp>
        <p:nvSpPr>
          <p:cNvPr id="463" name="Google Shape;463;p50"/>
          <p:cNvSpPr txBox="1"/>
          <p:nvPr/>
        </p:nvSpPr>
        <p:spPr>
          <a:xfrm>
            <a:off x="3737100" y="2972900"/>
            <a:ext cx="601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a:solidFill>
                  <a:schemeClr val="dk2"/>
                </a:solidFill>
                <a:latin typeface="Lato"/>
                <a:ea typeface="Lato"/>
                <a:cs typeface="Lato"/>
                <a:sym typeface="Lato"/>
              </a:rPr>
              <a:t>2001</a:t>
            </a:r>
            <a:endParaRPr sz="1000">
              <a:latin typeface="Lato"/>
              <a:ea typeface="Lato"/>
              <a:cs typeface="Lato"/>
              <a:sym typeface="Lato"/>
            </a:endParaRPr>
          </a:p>
        </p:txBody>
      </p:sp>
      <p:sp>
        <p:nvSpPr>
          <p:cNvPr id="464" name="Google Shape;464;p50"/>
          <p:cNvSpPr txBox="1"/>
          <p:nvPr/>
        </p:nvSpPr>
        <p:spPr>
          <a:xfrm>
            <a:off x="7340700" y="2257250"/>
            <a:ext cx="1173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a:solidFill>
                  <a:schemeClr val="dk2"/>
                </a:solidFill>
                <a:latin typeface="Lato"/>
                <a:ea typeface="Lato"/>
                <a:cs typeface="Lato"/>
                <a:sym typeface="Lato"/>
              </a:rPr>
              <a:t>2016-2019</a:t>
            </a:r>
            <a:endParaRPr sz="1000">
              <a:latin typeface="Lato"/>
              <a:ea typeface="Lato"/>
              <a:cs typeface="Lato"/>
              <a:sym typeface="Lato"/>
            </a:endParaRPr>
          </a:p>
        </p:txBody>
      </p:sp>
      <p:sp>
        <p:nvSpPr>
          <p:cNvPr id="465" name="Google Shape;465;p5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9" name="Shape 469"/>
        <p:cNvGrpSpPr/>
        <p:nvPr/>
      </p:nvGrpSpPr>
      <p:grpSpPr>
        <a:xfrm>
          <a:off x="0" y="0"/>
          <a:ext cx="0" cy="0"/>
          <a:chOff x="0" y="0"/>
          <a:chExt cx="0" cy="0"/>
        </a:xfrm>
      </p:grpSpPr>
      <p:sp>
        <p:nvSpPr>
          <p:cNvPr id="470" name="Google Shape;470;p51"/>
          <p:cNvSpPr txBox="1"/>
          <p:nvPr>
            <p:ph idx="1" type="body"/>
          </p:nvPr>
        </p:nvSpPr>
        <p:spPr>
          <a:xfrm>
            <a:off x="444050" y="754800"/>
            <a:ext cx="2575500" cy="203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it" sz="1500"/>
              <a:t>So it seems that nowadays the meaning of  al qaeda is related to the one of twin towers; what would have been the meaning in the years before the terrorist attacks?</a:t>
            </a:r>
            <a:endParaRPr b="1" sz="1500"/>
          </a:p>
        </p:txBody>
      </p:sp>
      <p:sp>
        <p:nvSpPr>
          <p:cNvPr id="471" name="Google Shape;471;p51"/>
          <p:cNvSpPr txBox="1"/>
          <p:nvPr/>
        </p:nvSpPr>
        <p:spPr>
          <a:xfrm>
            <a:off x="4403450" y="3422150"/>
            <a:ext cx="41814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a:latin typeface="Lato"/>
                <a:ea typeface="Lato"/>
                <a:cs typeface="Lato"/>
                <a:sym typeface="Lato"/>
              </a:rPr>
              <a:t>Considering both the meaning in 2001 and the one in the most recent period, it would have been something similar to militants and terrorists, highlighting the character of this organization.</a:t>
            </a:r>
            <a:endParaRPr>
              <a:latin typeface="Lato"/>
              <a:ea typeface="Lato"/>
              <a:cs typeface="Lato"/>
              <a:sym typeface="Lato"/>
            </a:endParaRPr>
          </a:p>
        </p:txBody>
      </p:sp>
      <p:pic>
        <p:nvPicPr>
          <p:cNvPr id="472" name="Google Shape;472;p51"/>
          <p:cNvPicPr preferRelativeResize="0"/>
          <p:nvPr/>
        </p:nvPicPr>
        <p:blipFill>
          <a:blip r:embed="rId3">
            <a:alphaModFix/>
          </a:blip>
          <a:stretch>
            <a:fillRect/>
          </a:stretch>
        </p:blipFill>
        <p:spPr>
          <a:xfrm>
            <a:off x="521475" y="2958175"/>
            <a:ext cx="3642125" cy="1759850"/>
          </a:xfrm>
          <a:prstGeom prst="rect">
            <a:avLst/>
          </a:prstGeom>
          <a:noFill/>
          <a:ln>
            <a:noFill/>
          </a:ln>
        </p:spPr>
      </p:pic>
      <p:pic>
        <p:nvPicPr>
          <p:cNvPr id="473" name="Google Shape;473;p51"/>
          <p:cNvPicPr preferRelativeResize="0"/>
          <p:nvPr/>
        </p:nvPicPr>
        <p:blipFill>
          <a:blip r:embed="rId4">
            <a:alphaModFix/>
          </a:blip>
          <a:stretch>
            <a:fillRect/>
          </a:stretch>
        </p:blipFill>
        <p:spPr>
          <a:xfrm>
            <a:off x="4277875" y="1143175"/>
            <a:ext cx="4432560" cy="1968125"/>
          </a:xfrm>
          <a:prstGeom prst="rect">
            <a:avLst/>
          </a:prstGeom>
          <a:noFill/>
          <a:ln>
            <a:noFill/>
          </a:ln>
        </p:spPr>
      </p:pic>
      <p:sp>
        <p:nvSpPr>
          <p:cNvPr id="474" name="Google Shape;474;p51"/>
          <p:cNvSpPr txBox="1"/>
          <p:nvPr>
            <p:ph type="title"/>
          </p:nvPr>
        </p:nvSpPr>
        <p:spPr>
          <a:xfrm>
            <a:off x="2743650" y="528275"/>
            <a:ext cx="3656700" cy="598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0" i="1" lang="it" sz="1800">
                <a:solidFill>
                  <a:srgbClr val="000000"/>
                </a:solidFill>
              </a:rPr>
              <a:t>CADE</a:t>
            </a:r>
            <a:r>
              <a:rPr i="1" lang="it" sz="1800">
                <a:solidFill>
                  <a:srgbClr val="000000"/>
                </a:solidFill>
              </a:rPr>
              <a:t> </a:t>
            </a:r>
            <a:r>
              <a:rPr lang="it" sz="1800">
                <a:solidFill>
                  <a:srgbClr val="000000"/>
                </a:solidFill>
              </a:rPr>
              <a:t>- Al Qaeda</a:t>
            </a:r>
            <a:endParaRPr sz="1800">
              <a:solidFill>
                <a:srgbClr val="000000"/>
              </a:solidFill>
            </a:endParaRPr>
          </a:p>
        </p:txBody>
      </p:sp>
      <p:sp>
        <p:nvSpPr>
          <p:cNvPr id="475" name="Google Shape;475;p5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6"/>
          <p:cNvSpPr/>
          <p:nvPr/>
        </p:nvSpPr>
        <p:spPr>
          <a:xfrm>
            <a:off x="4526549" y="1403004"/>
            <a:ext cx="1822359" cy="1439743"/>
          </a:xfrm>
          <a:custGeom>
            <a:rect b="b" l="l" r="r" t="t"/>
            <a:pathLst>
              <a:path extrusionOk="0" h="20853" w="21119">
                <a:moveTo>
                  <a:pt x="20985" y="12988"/>
                </a:moveTo>
                <a:cubicBezTo>
                  <a:pt x="19987" y="8547"/>
                  <a:pt x="18165" y="4558"/>
                  <a:pt x="15750" y="1318"/>
                </a:cubicBezTo>
                <a:cubicBezTo>
                  <a:pt x="14213" y="-747"/>
                  <a:pt x="11568" y="-323"/>
                  <a:pt x="10471" y="2153"/>
                </a:cubicBezTo>
                <a:lnTo>
                  <a:pt x="7902" y="7882"/>
                </a:lnTo>
                <a:cubicBezTo>
                  <a:pt x="7409" y="8985"/>
                  <a:pt x="6322" y="9310"/>
                  <a:pt x="5477" y="8674"/>
                </a:cubicBezTo>
                <a:lnTo>
                  <a:pt x="5466" y="8660"/>
                </a:lnTo>
                <a:lnTo>
                  <a:pt x="0" y="20853"/>
                </a:lnTo>
                <a:lnTo>
                  <a:pt x="10932" y="20853"/>
                </a:lnTo>
                <a:cubicBezTo>
                  <a:pt x="10932" y="20839"/>
                  <a:pt x="10932" y="20839"/>
                  <a:pt x="10932" y="20825"/>
                </a:cubicBezTo>
                <a:cubicBezTo>
                  <a:pt x="10932" y="19552"/>
                  <a:pt x="11689" y="18505"/>
                  <a:pt x="12677" y="18505"/>
                </a:cubicBezTo>
                <a:lnTo>
                  <a:pt x="17813" y="18505"/>
                </a:lnTo>
                <a:cubicBezTo>
                  <a:pt x="20020" y="18505"/>
                  <a:pt x="21600" y="15732"/>
                  <a:pt x="20985" y="12988"/>
                </a:cubicBezTo>
                <a:close/>
              </a:path>
            </a:pathLst>
          </a:custGeom>
          <a:solidFill>
            <a:srgbClr val="F7931F"/>
          </a:solidFill>
          <a:ln>
            <a:noFill/>
          </a:ln>
        </p:spPr>
        <p:txBody>
          <a:bodyPr anchorCtr="0" anchor="ctr" bIns="38100" lIns="38100" spcFirstLastPara="1" rIns="38100" wrap="square" tIns="381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95" name="Google Shape;95;p16"/>
          <p:cNvSpPr/>
          <p:nvPr/>
        </p:nvSpPr>
        <p:spPr>
          <a:xfrm>
            <a:off x="4526549" y="2838667"/>
            <a:ext cx="1822359" cy="1439357"/>
          </a:xfrm>
          <a:custGeom>
            <a:rect b="b" l="l" r="r" t="t"/>
            <a:pathLst>
              <a:path extrusionOk="0" h="20861" w="21119">
                <a:moveTo>
                  <a:pt x="10932" y="28"/>
                </a:moveTo>
                <a:lnTo>
                  <a:pt x="10932" y="0"/>
                </a:lnTo>
                <a:lnTo>
                  <a:pt x="0" y="0"/>
                </a:lnTo>
                <a:lnTo>
                  <a:pt x="5466" y="12201"/>
                </a:lnTo>
                <a:cubicBezTo>
                  <a:pt x="5466" y="12201"/>
                  <a:pt x="5477" y="12187"/>
                  <a:pt x="5477" y="12187"/>
                </a:cubicBezTo>
                <a:cubicBezTo>
                  <a:pt x="6333" y="11550"/>
                  <a:pt x="7409" y="11876"/>
                  <a:pt x="7902" y="12980"/>
                </a:cubicBezTo>
                <a:lnTo>
                  <a:pt x="10471" y="18712"/>
                </a:lnTo>
                <a:cubicBezTo>
                  <a:pt x="11579" y="21190"/>
                  <a:pt x="14224" y="21600"/>
                  <a:pt x="15750" y="19548"/>
                </a:cubicBezTo>
                <a:cubicBezTo>
                  <a:pt x="18165" y="16306"/>
                  <a:pt x="19998" y="12315"/>
                  <a:pt x="20985" y="7870"/>
                </a:cubicBezTo>
                <a:cubicBezTo>
                  <a:pt x="21600" y="5110"/>
                  <a:pt x="20020" y="2350"/>
                  <a:pt x="17791" y="2350"/>
                </a:cubicBezTo>
                <a:lnTo>
                  <a:pt x="12655" y="2350"/>
                </a:lnTo>
                <a:cubicBezTo>
                  <a:pt x="11700" y="2336"/>
                  <a:pt x="10932" y="1288"/>
                  <a:pt x="10932" y="28"/>
                </a:cubicBezTo>
                <a:close/>
              </a:path>
            </a:pathLst>
          </a:custGeom>
          <a:solidFill>
            <a:srgbClr val="FFCC4C"/>
          </a:solidFill>
          <a:ln>
            <a:noFill/>
          </a:ln>
        </p:spPr>
        <p:txBody>
          <a:bodyPr anchorCtr="0" anchor="ctr" bIns="38100" lIns="38100" spcFirstLastPara="1" rIns="38100" wrap="square" tIns="381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96" name="Google Shape;96;p16"/>
          <p:cNvSpPr/>
          <p:nvPr/>
        </p:nvSpPr>
        <p:spPr>
          <a:xfrm>
            <a:off x="3852486" y="895150"/>
            <a:ext cx="1342631" cy="1945458"/>
          </a:xfrm>
          <a:custGeom>
            <a:rect b="b" l="l" r="r" t="t"/>
            <a:pathLst>
              <a:path extrusionOk="0" h="21600" w="19910">
                <a:moveTo>
                  <a:pt x="19337" y="5465"/>
                </a:moveTo>
                <a:cubicBezTo>
                  <a:pt x="20755" y="3567"/>
                  <a:pt x="19421" y="1149"/>
                  <a:pt x="16668" y="629"/>
                </a:cubicBezTo>
                <a:cubicBezTo>
                  <a:pt x="14519" y="217"/>
                  <a:pt x="12272" y="0"/>
                  <a:pt x="9955" y="0"/>
                </a:cubicBezTo>
                <a:cubicBezTo>
                  <a:pt x="7638" y="0"/>
                  <a:pt x="5391" y="217"/>
                  <a:pt x="3242" y="629"/>
                </a:cubicBezTo>
                <a:cubicBezTo>
                  <a:pt x="489" y="1149"/>
                  <a:pt x="-845" y="3567"/>
                  <a:pt x="573" y="5465"/>
                </a:cubicBezTo>
                <a:lnTo>
                  <a:pt x="3860" y="9867"/>
                </a:lnTo>
                <a:cubicBezTo>
                  <a:pt x="4492" y="10713"/>
                  <a:pt x="4070" y="11765"/>
                  <a:pt x="2989" y="12242"/>
                </a:cubicBezTo>
                <a:lnTo>
                  <a:pt x="2961" y="12253"/>
                </a:lnTo>
                <a:lnTo>
                  <a:pt x="9955" y="21600"/>
                </a:lnTo>
                <a:lnTo>
                  <a:pt x="16949" y="12253"/>
                </a:lnTo>
                <a:cubicBezTo>
                  <a:pt x="16935" y="12253"/>
                  <a:pt x="16935" y="12242"/>
                  <a:pt x="16921" y="12242"/>
                </a:cubicBezTo>
                <a:cubicBezTo>
                  <a:pt x="15825" y="11754"/>
                  <a:pt x="15418" y="10702"/>
                  <a:pt x="16050" y="9867"/>
                </a:cubicBezTo>
                <a:lnTo>
                  <a:pt x="19337" y="5465"/>
                </a:lnTo>
                <a:close/>
              </a:path>
            </a:pathLst>
          </a:custGeom>
          <a:solidFill>
            <a:srgbClr val="C13018"/>
          </a:solidFill>
          <a:ln>
            <a:noFill/>
          </a:ln>
        </p:spPr>
        <p:txBody>
          <a:bodyPr anchorCtr="0" anchor="ctr" bIns="38100" lIns="38100" spcFirstLastPara="1" rIns="38100" wrap="square" tIns="38100">
            <a:noAutofit/>
          </a:bodyPr>
          <a:lstStyle/>
          <a:p>
            <a:pPr indent="0" lvl="0" marL="0" marR="0" rtl="0" algn="l">
              <a:spcBef>
                <a:spcPts val="0"/>
              </a:spcBef>
              <a:spcAft>
                <a:spcPts val="0"/>
              </a:spcAft>
              <a:buClr>
                <a:srgbClr val="000000"/>
              </a:buClr>
              <a:buFont typeface="Arial"/>
              <a:buNone/>
            </a:pPr>
            <a:r>
              <a:t/>
            </a:r>
            <a:endParaRPr sz="1800">
              <a:solidFill>
                <a:srgbClr val="000000"/>
              </a:solidFill>
              <a:latin typeface="Arial"/>
              <a:ea typeface="Arial"/>
              <a:cs typeface="Arial"/>
              <a:sym typeface="Arial"/>
            </a:endParaRPr>
          </a:p>
        </p:txBody>
      </p:sp>
      <p:sp>
        <p:nvSpPr>
          <p:cNvPr id="97" name="Google Shape;97;p16"/>
          <p:cNvSpPr/>
          <p:nvPr/>
        </p:nvSpPr>
        <p:spPr>
          <a:xfrm>
            <a:off x="3852486" y="2838667"/>
            <a:ext cx="1342631" cy="1945458"/>
          </a:xfrm>
          <a:custGeom>
            <a:rect b="b" l="l" r="r" t="t"/>
            <a:pathLst>
              <a:path extrusionOk="0" h="21600" w="19910">
                <a:moveTo>
                  <a:pt x="16921" y="9358"/>
                </a:moveTo>
                <a:lnTo>
                  <a:pt x="16949" y="9347"/>
                </a:lnTo>
                <a:lnTo>
                  <a:pt x="9955" y="0"/>
                </a:lnTo>
                <a:lnTo>
                  <a:pt x="2961" y="9347"/>
                </a:lnTo>
                <a:cubicBezTo>
                  <a:pt x="2975" y="9347"/>
                  <a:pt x="2975" y="9358"/>
                  <a:pt x="2989" y="9358"/>
                </a:cubicBezTo>
                <a:cubicBezTo>
                  <a:pt x="4085" y="9846"/>
                  <a:pt x="4492" y="10898"/>
                  <a:pt x="3860" y="11733"/>
                </a:cubicBezTo>
                <a:lnTo>
                  <a:pt x="573" y="16135"/>
                </a:lnTo>
                <a:cubicBezTo>
                  <a:pt x="-845" y="18033"/>
                  <a:pt x="489" y="20451"/>
                  <a:pt x="3242" y="20971"/>
                </a:cubicBezTo>
                <a:cubicBezTo>
                  <a:pt x="5391" y="21383"/>
                  <a:pt x="7638" y="21600"/>
                  <a:pt x="9955" y="21600"/>
                </a:cubicBezTo>
                <a:cubicBezTo>
                  <a:pt x="12272" y="21600"/>
                  <a:pt x="14519" y="21383"/>
                  <a:pt x="16668" y="20971"/>
                </a:cubicBezTo>
                <a:cubicBezTo>
                  <a:pt x="19421" y="20451"/>
                  <a:pt x="20755" y="18033"/>
                  <a:pt x="19337" y="16135"/>
                </a:cubicBezTo>
                <a:lnTo>
                  <a:pt x="16050" y="11733"/>
                </a:lnTo>
                <a:cubicBezTo>
                  <a:pt x="15418" y="10898"/>
                  <a:pt x="15840" y="9846"/>
                  <a:pt x="16921" y="9358"/>
                </a:cubicBezTo>
                <a:close/>
              </a:path>
            </a:pathLst>
          </a:custGeom>
          <a:solidFill>
            <a:srgbClr val="A2B969"/>
          </a:solidFill>
          <a:ln>
            <a:noFill/>
          </a:ln>
        </p:spPr>
        <p:txBody>
          <a:bodyPr anchorCtr="0" anchor="ctr" bIns="38100" lIns="38100" spcFirstLastPara="1" rIns="38100" wrap="square" tIns="381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98" name="Google Shape;98;p16"/>
          <p:cNvSpPr/>
          <p:nvPr/>
        </p:nvSpPr>
        <p:spPr>
          <a:xfrm>
            <a:off x="2703450" y="1403004"/>
            <a:ext cx="1822359" cy="1439357"/>
          </a:xfrm>
          <a:custGeom>
            <a:rect b="b" l="l" r="r" t="t"/>
            <a:pathLst>
              <a:path extrusionOk="0" h="20861" w="21119">
                <a:moveTo>
                  <a:pt x="21119" y="20861"/>
                </a:moveTo>
                <a:lnTo>
                  <a:pt x="15653" y="8660"/>
                </a:lnTo>
                <a:cubicBezTo>
                  <a:pt x="15653" y="8660"/>
                  <a:pt x="15642" y="8674"/>
                  <a:pt x="15642" y="8674"/>
                </a:cubicBezTo>
                <a:cubicBezTo>
                  <a:pt x="14786" y="9311"/>
                  <a:pt x="13710" y="8985"/>
                  <a:pt x="13217" y="7881"/>
                </a:cubicBezTo>
                <a:lnTo>
                  <a:pt x="10648" y="2149"/>
                </a:lnTo>
                <a:cubicBezTo>
                  <a:pt x="9540" y="-329"/>
                  <a:pt x="6895" y="-739"/>
                  <a:pt x="5369" y="1313"/>
                </a:cubicBezTo>
                <a:cubicBezTo>
                  <a:pt x="2943" y="4555"/>
                  <a:pt x="1121" y="8546"/>
                  <a:pt x="134" y="12991"/>
                </a:cubicBezTo>
                <a:cubicBezTo>
                  <a:pt x="-481" y="15751"/>
                  <a:pt x="1100" y="18511"/>
                  <a:pt x="3328" y="18511"/>
                </a:cubicBezTo>
                <a:lnTo>
                  <a:pt x="8464" y="18511"/>
                </a:lnTo>
                <a:cubicBezTo>
                  <a:pt x="9452" y="18511"/>
                  <a:pt x="10209" y="19559"/>
                  <a:pt x="10209" y="20833"/>
                </a:cubicBezTo>
                <a:lnTo>
                  <a:pt x="10209" y="20861"/>
                </a:lnTo>
                <a:lnTo>
                  <a:pt x="21119" y="20861"/>
                </a:lnTo>
                <a:close/>
              </a:path>
            </a:pathLst>
          </a:custGeom>
          <a:solidFill>
            <a:srgbClr val="4CC1EF"/>
          </a:solidFill>
          <a:ln>
            <a:noFill/>
          </a:ln>
        </p:spPr>
        <p:txBody>
          <a:bodyPr anchorCtr="0" anchor="ctr" bIns="38100" lIns="38100" spcFirstLastPara="1" rIns="38100" wrap="square" tIns="381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99" name="Google Shape;99;p16"/>
          <p:cNvSpPr/>
          <p:nvPr/>
        </p:nvSpPr>
        <p:spPr>
          <a:xfrm>
            <a:off x="2703450" y="2838667"/>
            <a:ext cx="1824187" cy="1439743"/>
          </a:xfrm>
          <a:custGeom>
            <a:rect b="b" l="l" r="r" t="t"/>
            <a:pathLst>
              <a:path extrusionOk="0" h="20853" w="21120">
                <a:moveTo>
                  <a:pt x="21120" y="0"/>
                </a:moveTo>
                <a:lnTo>
                  <a:pt x="10199" y="0"/>
                </a:lnTo>
                <a:cubicBezTo>
                  <a:pt x="10199" y="14"/>
                  <a:pt x="10199" y="14"/>
                  <a:pt x="10199" y="28"/>
                </a:cubicBezTo>
                <a:cubicBezTo>
                  <a:pt x="10199" y="1301"/>
                  <a:pt x="9443" y="2348"/>
                  <a:pt x="8456" y="2348"/>
                </a:cubicBezTo>
                <a:lnTo>
                  <a:pt x="3325" y="2348"/>
                </a:lnTo>
                <a:cubicBezTo>
                  <a:pt x="1099" y="2348"/>
                  <a:pt x="-480" y="5106"/>
                  <a:pt x="134" y="7865"/>
                </a:cubicBezTo>
                <a:cubicBezTo>
                  <a:pt x="1132" y="12306"/>
                  <a:pt x="2952" y="16295"/>
                  <a:pt x="5364" y="19535"/>
                </a:cubicBezTo>
                <a:cubicBezTo>
                  <a:pt x="6899" y="21600"/>
                  <a:pt x="9542" y="21176"/>
                  <a:pt x="10638" y="18700"/>
                </a:cubicBezTo>
                <a:lnTo>
                  <a:pt x="13204" y="12971"/>
                </a:lnTo>
                <a:cubicBezTo>
                  <a:pt x="13697" y="11868"/>
                  <a:pt x="14783" y="11543"/>
                  <a:pt x="15627" y="12179"/>
                </a:cubicBezTo>
                <a:lnTo>
                  <a:pt x="15638" y="12193"/>
                </a:lnTo>
                <a:lnTo>
                  <a:pt x="21120" y="0"/>
                </a:lnTo>
                <a:close/>
              </a:path>
            </a:pathLst>
          </a:custGeom>
          <a:solidFill>
            <a:srgbClr val="3A5C84"/>
          </a:solidFill>
          <a:ln>
            <a:noFill/>
          </a:ln>
        </p:spPr>
        <p:txBody>
          <a:bodyPr anchorCtr="0" anchor="ctr" bIns="38100" lIns="38100" spcFirstLastPara="1" rIns="38100" wrap="square" tIns="381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100" name="Google Shape;100;p16"/>
          <p:cNvSpPr/>
          <p:nvPr/>
        </p:nvSpPr>
        <p:spPr>
          <a:xfrm>
            <a:off x="3768898" y="2067121"/>
            <a:ext cx="1509300" cy="1556700"/>
          </a:xfrm>
          <a:prstGeom prst="ellipse">
            <a:avLst/>
          </a:prstGeom>
          <a:solidFill>
            <a:srgbClr val="D3D3D3"/>
          </a:solidFill>
          <a:ln>
            <a:noFill/>
          </a:ln>
        </p:spPr>
        <p:txBody>
          <a:bodyPr anchorCtr="0" anchor="ctr" bIns="38100" lIns="38100" spcFirstLastPara="1" rIns="38100" wrap="square" tIns="381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101" name="Google Shape;101;p16"/>
          <p:cNvSpPr/>
          <p:nvPr/>
        </p:nvSpPr>
        <p:spPr>
          <a:xfrm>
            <a:off x="3844663" y="2145252"/>
            <a:ext cx="1358100" cy="1400700"/>
          </a:xfrm>
          <a:prstGeom prst="ellipse">
            <a:avLst/>
          </a:prstGeom>
          <a:solidFill>
            <a:schemeClr val="lt1"/>
          </a:solidFill>
          <a:ln>
            <a:noFill/>
          </a:ln>
        </p:spPr>
        <p:txBody>
          <a:bodyPr anchorCtr="0" anchor="ctr" bIns="38100" lIns="38100" spcFirstLastPara="1" rIns="38100" wrap="square" tIns="381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102" name="Google Shape;102;p16"/>
          <p:cNvSpPr txBox="1"/>
          <p:nvPr/>
        </p:nvSpPr>
        <p:spPr>
          <a:xfrm>
            <a:off x="4338990" y="1656298"/>
            <a:ext cx="369600" cy="292500"/>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b="1" lang="it" sz="1300">
                <a:solidFill>
                  <a:srgbClr val="FFFFFF"/>
                </a:solidFill>
                <a:latin typeface="Arial"/>
                <a:ea typeface="Arial"/>
                <a:cs typeface="Arial"/>
                <a:sym typeface="Arial"/>
              </a:rPr>
              <a:t>01</a:t>
            </a:r>
            <a:endParaRPr sz="300"/>
          </a:p>
        </p:txBody>
      </p:sp>
      <p:sp>
        <p:nvSpPr>
          <p:cNvPr id="103" name="Google Shape;103;p16"/>
          <p:cNvSpPr txBox="1"/>
          <p:nvPr/>
        </p:nvSpPr>
        <p:spPr>
          <a:xfrm>
            <a:off x="5214966" y="2163257"/>
            <a:ext cx="369600" cy="2925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b="1" lang="it" sz="1300">
                <a:solidFill>
                  <a:srgbClr val="262626"/>
                </a:solidFill>
                <a:latin typeface="Arial"/>
                <a:ea typeface="Arial"/>
                <a:cs typeface="Arial"/>
                <a:sym typeface="Arial"/>
              </a:rPr>
              <a:t>02</a:t>
            </a:r>
            <a:endParaRPr sz="1300"/>
          </a:p>
        </p:txBody>
      </p:sp>
      <p:sp>
        <p:nvSpPr>
          <p:cNvPr id="104" name="Google Shape;104;p16"/>
          <p:cNvSpPr txBox="1"/>
          <p:nvPr/>
        </p:nvSpPr>
        <p:spPr>
          <a:xfrm>
            <a:off x="5231391" y="3174158"/>
            <a:ext cx="369600" cy="2925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b="1" lang="it" sz="1300">
                <a:solidFill>
                  <a:srgbClr val="262626"/>
                </a:solidFill>
                <a:latin typeface="Arial"/>
                <a:ea typeface="Arial"/>
                <a:cs typeface="Arial"/>
                <a:sym typeface="Arial"/>
              </a:rPr>
              <a:t>03</a:t>
            </a:r>
            <a:endParaRPr sz="1300"/>
          </a:p>
        </p:txBody>
      </p:sp>
      <p:sp>
        <p:nvSpPr>
          <p:cNvPr id="105" name="Google Shape;105;p16"/>
          <p:cNvSpPr txBox="1"/>
          <p:nvPr/>
        </p:nvSpPr>
        <p:spPr>
          <a:xfrm>
            <a:off x="4338990" y="3689843"/>
            <a:ext cx="369600" cy="292500"/>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b="1" lang="it" sz="1300">
                <a:solidFill>
                  <a:srgbClr val="262626"/>
                </a:solidFill>
                <a:latin typeface="Arial"/>
                <a:ea typeface="Arial"/>
                <a:cs typeface="Arial"/>
                <a:sym typeface="Arial"/>
              </a:rPr>
              <a:t>04</a:t>
            </a:r>
            <a:endParaRPr sz="1300"/>
          </a:p>
        </p:txBody>
      </p:sp>
      <p:sp>
        <p:nvSpPr>
          <p:cNvPr id="106" name="Google Shape;106;p16"/>
          <p:cNvSpPr txBox="1"/>
          <p:nvPr/>
        </p:nvSpPr>
        <p:spPr>
          <a:xfrm>
            <a:off x="3470312" y="3174158"/>
            <a:ext cx="369600" cy="292500"/>
          </a:xfrm>
          <a:prstGeom prst="rect">
            <a:avLst/>
          </a:prstGeom>
          <a:noFill/>
          <a:ln>
            <a:noFill/>
          </a:ln>
        </p:spPr>
        <p:txBody>
          <a:bodyPr anchorCtr="0" anchor="ctr" bIns="45700" lIns="91425" spcFirstLastPara="1" rIns="91425" wrap="square" tIns="45700">
            <a:spAutoFit/>
          </a:bodyPr>
          <a:lstStyle/>
          <a:p>
            <a:pPr indent="0" lvl="0" marL="0" marR="0" rtl="0" algn="r">
              <a:spcBef>
                <a:spcPts val="0"/>
              </a:spcBef>
              <a:spcAft>
                <a:spcPts val="0"/>
              </a:spcAft>
              <a:buNone/>
            </a:pPr>
            <a:r>
              <a:rPr b="1" lang="it" sz="1300">
                <a:solidFill>
                  <a:srgbClr val="FFFFFF"/>
                </a:solidFill>
                <a:latin typeface="Arial"/>
                <a:ea typeface="Arial"/>
                <a:cs typeface="Arial"/>
                <a:sym typeface="Arial"/>
              </a:rPr>
              <a:t>05</a:t>
            </a:r>
            <a:endParaRPr sz="1300"/>
          </a:p>
        </p:txBody>
      </p:sp>
      <p:sp>
        <p:nvSpPr>
          <p:cNvPr id="107" name="Google Shape;107;p16"/>
          <p:cNvSpPr txBox="1"/>
          <p:nvPr/>
        </p:nvSpPr>
        <p:spPr>
          <a:xfrm>
            <a:off x="3427289" y="2163257"/>
            <a:ext cx="369600" cy="292500"/>
          </a:xfrm>
          <a:prstGeom prst="rect">
            <a:avLst/>
          </a:prstGeom>
          <a:noFill/>
          <a:ln>
            <a:noFill/>
          </a:ln>
        </p:spPr>
        <p:txBody>
          <a:bodyPr anchorCtr="0" anchor="ctr" bIns="45700" lIns="91425" spcFirstLastPara="1" rIns="91425" wrap="square" tIns="45700">
            <a:spAutoFit/>
          </a:bodyPr>
          <a:lstStyle/>
          <a:p>
            <a:pPr indent="0" lvl="0" marL="0" marR="0" rtl="0" algn="r">
              <a:spcBef>
                <a:spcPts val="0"/>
              </a:spcBef>
              <a:spcAft>
                <a:spcPts val="0"/>
              </a:spcAft>
              <a:buNone/>
            </a:pPr>
            <a:r>
              <a:rPr b="1" lang="it" sz="1300">
                <a:solidFill>
                  <a:srgbClr val="262626"/>
                </a:solidFill>
                <a:latin typeface="Arial"/>
                <a:ea typeface="Arial"/>
                <a:cs typeface="Arial"/>
                <a:sym typeface="Arial"/>
              </a:rPr>
              <a:t>06</a:t>
            </a:r>
            <a:endParaRPr sz="1300"/>
          </a:p>
        </p:txBody>
      </p:sp>
      <p:sp>
        <p:nvSpPr>
          <p:cNvPr id="108" name="Google Shape;108;p16"/>
          <p:cNvSpPr txBox="1"/>
          <p:nvPr/>
        </p:nvSpPr>
        <p:spPr>
          <a:xfrm>
            <a:off x="3380350" y="115200"/>
            <a:ext cx="2286900" cy="708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it" sz="3400">
                <a:latin typeface="Lato"/>
                <a:ea typeface="Lato"/>
                <a:cs typeface="Lato"/>
                <a:sym typeface="Lato"/>
              </a:rPr>
              <a:t>Workflow</a:t>
            </a:r>
            <a:endParaRPr b="1" sz="3400">
              <a:latin typeface="Lato"/>
              <a:ea typeface="Lato"/>
              <a:cs typeface="Lato"/>
              <a:sym typeface="Lato"/>
            </a:endParaRPr>
          </a:p>
        </p:txBody>
      </p:sp>
      <p:sp>
        <p:nvSpPr>
          <p:cNvPr id="109" name="Google Shape;109;p16"/>
          <p:cNvSpPr txBox="1"/>
          <p:nvPr/>
        </p:nvSpPr>
        <p:spPr>
          <a:xfrm>
            <a:off x="6604625" y="634100"/>
            <a:ext cx="2358900" cy="369300"/>
          </a:xfrm>
          <a:prstGeom prst="rect">
            <a:avLst/>
          </a:prstGeom>
          <a:noFill/>
          <a:ln>
            <a:noFill/>
          </a:ln>
        </p:spPr>
        <p:txBody>
          <a:bodyPr anchorCtr="0" anchor="b" bIns="45700" lIns="0" spcFirstLastPara="1" rIns="0" wrap="square" tIns="45700">
            <a:spAutoFit/>
          </a:bodyPr>
          <a:lstStyle/>
          <a:p>
            <a:pPr indent="0" lvl="0" marL="0" marR="0" rtl="0" algn="l">
              <a:spcBef>
                <a:spcPts val="0"/>
              </a:spcBef>
              <a:spcAft>
                <a:spcPts val="0"/>
              </a:spcAft>
              <a:buNone/>
            </a:pPr>
            <a:r>
              <a:rPr b="1" lang="it" sz="1800">
                <a:solidFill>
                  <a:srgbClr val="000000"/>
                </a:solidFill>
                <a:latin typeface="Arial"/>
                <a:ea typeface="Arial"/>
                <a:cs typeface="Arial"/>
                <a:sym typeface="Arial"/>
              </a:rPr>
              <a:t>01 - </a:t>
            </a:r>
            <a:r>
              <a:rPr b="1" lang="it" sz="1800"/>
              <a:t>Periods choice</a:t>
            </a:r>
            <a:endParaRPr sz="1800"/>
          </a:p>
        </p:txBody>
      </p:sp>
      <p:sp>
        <p:nvSpPr>
          <p:cNvPr id="110" name="Google Shape;110;p16"/>
          <p:cNvSpPr txBox="1"/>
          <p:nvPr/>
        </p:nvSpPr>
        <p:spPr>
          <a:xfrm>
            <a:off x="6604625" y="977139"/>
            <a:ext cx="2358900" cy="1015800"/>
          </a:xfrm>
          <a:prstGeom prst="rect">
            <a:avLst/>
          </a:prstGeom>
          <a:noFill/>
          <a:ln>
            <a:noFill/>
          </a:ln>
        </p:spPr>
        <p:txBody>
          <a:bodyPr anchorCtr="0" anchor="t" bIns="45700" lIns="0" spcFirstLastPara="1" rIns="0" wrap="square" tIns="45700">
            <a:spAutoFit/>
          </a:bodyPr>
          <a:lstStyle/>
          <a:p>
            <a:pPr indent="0" lvl="0" marL="0" marR="0" rtl="0" algn="just">
              <a:spcBef>
                <a:spcPts val="0"/>
              </a:spcBef>
              <a:spcAft>
                <a:spcPts val="0"/>
              </a:spcAft>
              <a:buNone/>
            </a:pPr>
            <a:r>
              <a:rPr lang="it" sz="1200"/>
              <a:t>1996-2000</a:t>
            </a:r>
            <a:br>
              <a:rPr lang="it" sz="1200"/>
            </a:br>
            <a:r>
              <a:rPr lang="it" sz="1200"/>
              <a:t>2001</a:t>
            </a:r>
            <a:br>
              <a:rPr lang="it" sz="1200"/>
            </a:br>
            <a:r>
              <a:rPr lang="it" sz="1200"/>
              <a:t>2002-2006</a:t>
            </a:r>
            <a:br>
              <a:rPr lang="it" sz="1200"/>
            </a:br>
            <a:r>
              <a:rPr lang="it" sz="1200"/>
              <a:t>(2016-2019)</a:t>
            </a:r>
            <a:r>
              <a:rPr lang="it" sz="1200">
                <a:latin typeface="Arial"/>
                <a:ea typeface="Arial"/>
                <a:cs typeface="Arial"/>
                <a:sym typeface="Arial"/>
              </a:rPr>
              <a:t> </a:t>
            </a:r>
            <a:endParaRPr sz="1200">
              <a:latin typeface="Arial"/>
              <a:ea typeface="Arial"/>
              <a:cs typeface="Arial"/>
              <a:sym typeface="Arial"/>
            </a:endParaRPr>
          </a:p>
          <a:p>
            <a:pPr indent="0" lvl="0" marL="0" marR="0" rtl="0" algn="just">
              <a:spcBef>
                <a:spcPts val="0"/>
              </a:spcBef>
              <a:spcAft>
                <a:spcPts val="0"/>
              </a:spcAft>
              <a:buNone/>
            </a:pPr>
            <a:r>
              <a:rPr lang="it" sz="1200"/>
              <a:t>Exploratory Analysis</a:t>
            </a:r>
            <a:endParaRPr sz="1200"/>
          </a:p>
        </p:txBody>
      </p:sp>
      <p:sp>
        <p:nvSpPr>
          <p:cNvPr id="111" name="Google Shape;111;p16"/>
          <p:cNvSpPr txBox="1"/>
          <p:nvPr/>
        </p:nvSpPr>
        <p:spPr>
          <a:xfrm>
            <a:off x="6604625" y="2078500"/>
            <a:ext cx="2358900" cy="369300"/>
          </a:xfrm>
          <a:prstGeom prst="rect">
            <a:avLst/>
          </a:prstGeom>
          <a:noFill/>
          <a:ln>
            <a:noFill/>
          </a:ln>
        </p:spPr>
        <p:txBody>
          <a:bodyPr anchorCtr="0" anchor="b" bIns="45700" lIns="0" spcFirstLastPara="1" rIns="0" wrap="square" tIns="45700">
            <a:spAutoFit/>
          </a:bodyPr>
          <a:lstStyle/>
          <a:p>
            <a:pPr indent="0" lvl="0" marL="0" marR="0" rtl="0" algn="l">
              <a:spcBef>
                <a:spcPts val="0"/>
              </a:spcBef>
              <a:spcAft>
                <a:spcPts val="0"/>
              </a:spcAft>
              <a:buNone/>
            </a:pPr>
            <a:r>
              <a:rPr b="1" lang="it" sz="1800">
                <a:solidFill>
                  <a:srgbClr val="000000"/>
                </a:solidFill>
                <a:latin typeface="Arial"/>
                <a:ea typeface="Arial"/>
                <a:cs typeface="Arial"/>
                <a:sym typeface="Arial"/>
              </a:rPr>
              <a:t>0</a:t>
            </a:r>
            <a:r>
              <a:rPr b="1" lang="it" sz="1800"/>
              <a:t>2</a:t>
            </a:r>
            <a:r>
              <a:rPr b="1" lang="it" sz="1800">
                <a:solidFill>
                  <a:srgbClr val="000000"/>
                </a:solidFill>
                <a:latin typeface="Arial"/>
                <a:ea typeface="Arial"/>
                <a:cs typeface="Arial"/>
                <a:sym typeface="Arial"/>
              </a:rPr>
              <a:t> - </a:t>
            </a:r>
            <a:r>
              <a:rPr b="1" lang="it" sz="1800"/>
              <a:t>Pre-processing</a:t>
            </a:r>
            <a:endParaRPr sz="1800"/>
          </a:p>
        </p:txBody>
      </p:sp>
      <p:sp>
        <p:nvSpPr>
          <p:cNvPr id="112" name="Google Shape;112;p16"/>
          <p:cNvSpPr txBox="1"/>
          <p:nvPr/>
        </p:nvSpPr>
        <p:spPr>
          <a:xfrm>
            <a:off x="6604625" y="2421539"/>
            <a:ext cx="2358900" cy="831000"/>
          </a:xfrm>
          <a:prstGeom prst="rect">
            <a:avLst/>
          </a:prstGeom>
          <a:noFill/>
          <a:ln>
            <a:noFill/>
          </a:ln>
        </p:spPr>
        <p:txBody>
          <a:bodyPr anchorCtr="0" anchor="t" bIns="45700" lIns="0" spcFirstLastPara="1" rIns="0" wrap="square" tIns="45700">
            <a:spAutoFit/>
          </a:bodyPr>
          <a:lstStyle/>
          <a:p>
            <a:pPr indent="0" lvl="0" marL="0" marR="0" rtl="0" algn="just">
              <a:spcBef>
                <a:spcPts val="0"/>
              </a:spcBef>
              <a:spcAft>
                <a:spcPts val="0"/>
              </a:spcAft>
              <a:buNone/>
            </a:pPr>
            <a:r>
              <a:rPr lang="it" sz="1200"/>
              <a:t>Tokenization</a:t>
            </a:r>
            <a:br>
              <a:rPr lang="it" sz="1200"/>
            </a:br>
            <a:r>
              <a:rPr lang="it" sz="1200"/>
              <a:t>Stop words removal</a:t>
            </a:r>
            <a:br>
              <a:rPr lang="it" sz="1200"/>
            </a:br>
            <a:r>
              <a:rPr lang="it" sz="1200"/>
              <a:t>Word phrases</a:t>
            </a:r>
            <a:br>
              <a:rPr lang="it" sz="1200"/>
            </a:br>
            <a:r>
              <a:rPr lang="it" sz="1200"/>
              <a:t>Bigrams</a:t>
            </a:r>
            <a:endParaRPr sz="1200"/>
          </a:p>
        </p:txBody>
      </p:sp>
      <p:sp>
        <p:nvSpPr>
          <p:cNvPr id="113" name="Google Shape;113;p16"/>
          <p:cNvSpPr txBox="1"/>
          <p:nvPr/>
        </p:nvSpPr>
        <p:spPr>
          <a:xfrm>
            <a:off x="6643775" y="3649175"/>
            <a:ext cx="2358900" cy="369300"/>
          </a:xfrm>
          <a:prstGeom prst="rect">
            <a:avLst/>
          </a:prstGeom>
          <a:noFill/>
          <a:ln>
            <a:noFill/>
          </a:ln>
        </p:spPr>
        <p:txBody>
          <a:bodyPr anchorCtr="0" anchor="b" bIns="45700" lIns="0" spcFirstLastPara="1" rIns="0" wrap="square" tIns="45700">
            <a:spAutoFit/>
          </a:bodyPr>
          <a:lstStyle/>
          <a:p>
            <a:pPr indent="0" lvl="0" marL="0" marR="0" rtl="0" algn="l">
              <a:spcBef>
                <a:spcPts val="0"/>
              </a:spcBef>
              <a:spcAft>
                <a:spcPts val="0"/>
              </a:spcAft>
              <a:buNone/>
            </a:pPr>
            <a:r>
              <a:rPr b="1" lang="it" sz="1800"/>
              <a:t>03 - Word2Vec</a:t>
            </a:r>
            <a:endParaRPr sz="1800"/>
          </a:p>
        </p:txBody>
      </p:sp>
      <p:sp>
        <p:nvSpPr>
          <p:cNvPr id="114" name="Google Shape;114;p16"/>
          <p:cNvSpPr txBox="1"/>
          <p:nvPr/>
        </p:nvSpPr>
        <p:spPr>
          <a:xfrm>
            <a:off x="6643775" y="3992214"/>
            <a:ext cx="2358900" cy="1200600"/>
          </a:xfrm>
          <a:prstGeom prst="rect">
            <a:avLst/>
          </a:prstGeom>
          <a:noFill/>
          <a:ln>
            <a:noFill/>
          </a:ln>
        </p:spPr>
        <p:txBody>
          <a:bodyPr anchorCtr="0" anchor="t" bIns="45700" lIns="0" spcFirstLastPara="1" rIns="0" wrap="square" tIns="45700">
            <a:spAutoFit/>
          </a:bodyPr>
          <a:lstStyle/>
          <a:p>
            <a:pPr indent="0" lvl="0" marL="0" marR="0" rtl="0" algn="l">
              <a:spcBef>
                <a:spcPts val="0"/>
              </a:spcBef>
              <a:spcAft>
                <a:spcPts val="0"/>
              </a:spcAft>
              <a:buNone/>
            </a:pPr>
            <a:r>
              <a:rPr lang="it" sz="1200"/>
              <a:t>Models creation</a:t>
            </a:r>
            <a:br>
              <a:rPr lang="it" sz="1200"/>
            </a:br>
            <a:r>
              <a:rPr lang="it" sz="1200"/>
              <a:t>Most similar words to a keyword</a:t>
            </a:r>
            <a:br>
              <a:rPr lang="it" sz="1200"/>
            </a:br>
            <a:r>
              <a:rPr lang="it" sz="1200"/>
              <a:t>Correspondence of words in different periods</a:t>
            </a:r>
            <a:br>
              <a:rPr lang="it" sz="1200"/>
            </a:br>
            <a:r>
              <a:rPr lang="it" sz="1200"/>
              <a:t>Similarity between two words</a:t>
            </a:r>
            <a:br>
              <a:rPr lang="it" sz="1200"/>
            </a:br>
            <a:r>
              <a:rPr lang="it" sz="1200"/>
              <a:t>Plots</a:t>
            </a:r>
            <a:endParaRPr sz="1200"/>
          </a:p>
        </p:txBody>
      </p:sp>
      <p:sp>
        <p:nvSpPr>
          <p:cNvPr id="115" name="Google Shape;115;p16"/>
          <p:cNvSpPr txBox="1"/>
          <p:nvPr/>
        </p:nvSpPr>
        <p:spPr>
          <a:xfrm>
            <a:off x="127625" y="634100"/>
            <a:ext cx="1285800" cy="369300"/>
          </a:xfrm>
          <a:prstGeom prst="rect">
            <a:avLst/>
          </a:prstGeom>
          <a:noFill/>
          <a:ln>
            <a:noFill/>
          </a:ln>
        </p:spPr>
        <p:txBody>
          <a:bodyPr anchorCtr="0" anchor="b" bIns="45700" lIns="0" spcFirstLastPara="1" rIns="0" wrap="square" tIns="45700">
            <a:spAutoFit/>
          </a:bodyPr>
          <a:lstStyle/>
          <a:p>
            <a:pPr indent="0" lvl="0" marL="0" marR="0" rtl="0" algn="l">
              <a:spcBef>
                <a:spcPts val="0"/>
              </a:spcBef>
              <a:spcAft>
                <a:spcPts val="0"/>
              </a:spcAft>
              <a:buNone/>
            </a:pPr>
            <a:r>
              <a:rPr b="1" lang="it" sz="1800">
                <a:solidFill>
                  <a:srgbClr val="000000"/>
                </a:solidFill>
                <a:latin typeface="Arial"/>
                <a:ea typeface="Arial"/>
                <a:cs typeface="Arial"/>
                <a:sym typeface="Arial"/>
              </a:rPr>
              <a:t>0</a:t>
            </a:r>
            <a:r>
              <a:rPr b="1" lang="it" sz="1800"/>
              <a:t>4</a:t>
            </a:r>
            <a:r>
              <a:rPr b="1" lang="it" sz="1800">
                <a:solidFill>
                  <a:srgbClr val="000000"/>
                </a:solidFill>
                <a:latin typeface="Arial"/>
                <a:ea typeface="Arial"/>
                <a:cs typeface="Arial"/>
                <a:sym typeface="Arial"/>
              </a:rPr>
              <a:t> - </a:t>
            </a:r>
            <a:r>
              <a:rPr b="1" lang="it" sz="1800"/>
              <a:t>GloVe</a:t>
            </a:r>
            <a:endParaRPr sz="1800"/>
          </a:p>
        </p:txBody>
      </p:sp>
      <p:sp>
        <p:nvSpPr>
          <p:cNvPr id="116" name="Google Shape;116;p16"/>
          <p:cNvSpPr txBox="1"/>
          <p:nvPr/>
        </p:nvSpPr>
        <p:spPr>
          <a:xfrm>
            <a:off x="127625" y="977139"/>
            <a:ext cx="2358900" cy="461700"/>
          </a:xfrm>
          <a:prstGeom prst="rect">
            <a:avLst/>
          </a:prstGeom>
          <a:noFill/>
          <a:ln>
            <a:noFill/>
          </a:ln>
        </p:spPr>
        <p:txBody>
          <a:bodyPr anchorCtr="0" anchor="t" bIns="45700" lIns="0" spcFirstLastPara="1" rIns="0" wrap="square" tIns="45700">
            <a:spAutoFit/>
          </a:bodyPr>
          <a:lstStyle/>
          <a:p>
            <a:pPr indent="0" lvl="0" marL="0" rtl="0" algn="just">
              <a:spcBef>
                <a:spcPts val="0"/>
              </a:spcBef>
              <a:spcAft>
                <a:spcPts val="0"/>
              </a:spcAft>
              <a:buClr>
                <a:schemeClr val="dk2"/>
              </a:buClr>
              <a:buFont typeface="Arial"/>
              <a:buNone/>
            </a:pPr>
            <a:r>
              <a:rPr lang="it" sz="1200"/>
              <a:t>Models creation</a:t>
            </a:r>
            <a:endParaRPr sz="1200"/>
          </a:p>
          <a:p>
            <a:pPr indent="0" lvl="0" marL="0" rtl="0" algn="just">
              <a:spcBef>
                <a:spcPts val="0"/>
              </a:spcBef>
              <a:spcAft>
                <a:spcPts val="0"/>
              </a:spcAft>
              <a:buClr>
                <a:schemeClr val="dk2"/>
              </a:buClr>
              <a:buFont typeface="Arial"/>
              <a:buNone/>
            </a:pPr>
            <a:r>
              <a:rPr lang="it" sz="1200"/>
              <a:t>Most similar words to a keyword</a:t>
            </a:r>
            <a:endParaRPr sz="1200"/>
          </a:p>
        </p:txBody>
      </p:sp>
      <p:sp>
        <p:nvSpPr>
          <p:cNvPr id="117" name="Google Shape;117;p16"/>
          <p:cNvSpPr txBox="1"/>
          <p:nvPr/>
        </p:nvSpPr>
        <p:spPr>
          <a:xfrm>
            <a:off x="127625" y="1849900"/>
            <a:ext cx="2358900" cy="369300"/>
          </a:xfrm>
          <a:prstGeom prst="rect">
            <a:avLst/>
          </a:prstGeom>
          <a:noFill/>
          <a:ln>
            <a:noFill/>
          </a:ln>
        </p:spPr>
        <p:txBody>
          <a:bodyPr anchorCtr="0" anchor="b" bIns="45700" lIns="0" spcFirstLastPara="1" rIns="0" wrap="square" tIns="45700">
            <a:spAutoFit/>
          </a:bodyPr>
          <a:lstStyle/>
          <a:p>
            <a:pPr indent="0" lvl="0" marL="0" marR="0" rtl="0" algn="l">
              <a:spcBef>
                <a:spcPts val="0"/>
              </a:spcBef>
              <a:spcAft>
                <a:spcPts val="0"/>
              </a:spcAft>
              <a:buNone/>
            </a:pPr>
            <a:r>
              <a:rPr b="1" lang="it" sz="1800">
                <a:solidFill>
                  <a:srgbClr val="000000"/>
                </a:solidFill>
                <a:latin typeface="Arial"/>
                <a:ea typeface="Arial"/>
                <a:cs typeface="Arial"/>
                <a:sym typeface="Arial"/>
              </a:rPr>
              <a:t>0</a:t>
            </a:r>
            <a:r>
              <a:rPr b="1" lang="it" sz="1800"/>
              <a:t>5</a:t>
            </a:r>
            <a:r>
              <a:rPr b="1" lang="it" sz="1800">
                <a:solidFill>
                  <a:srgbClr val="000000"/>
                </a:solidFill>
                <a:latin typeface="Arial"/>
                <a:ea typeface="Arial"/>
                <a:cs typeface="Arial"/>
                <a:sym typeface="Arial"/>
              </a:rPr>
              <a:t> - </a:t>
            </a:r>
            <a:r>
              <a:rPr b="1" lang="it" sz="1800"/>
              <a:t>CADE</a:t>
            </a:r>
            <a:endParaRPr sz="1800"/>
          </a:p>
        </p:txBody>
      </p:sp>
      <p:sp>
        <p:nvSpPr>
          <p:cNvPr id="118" name="Google Shape;118;p16"/>
          <p:cNvSpPr txBox="1"/>
          <p:nvPr/>
        </p:nvSpPr>
        <p:spPr>
          <a:xfrm>
            <a:off x="127625" y="2192939"/>
            <a:ext cx="2358900" cy="1385400"/>
          </a:xfrm>
          <a:prstGeom prst="rect">
            <a:avLst/>
          </a:prstGeom>
          <a:noFill/>
          <a:ln>
            <a:noFill/>
          </a:ln>
        </p:spPr>
        <p:txBody>
          <a:bodyPr anchorCtr="0" anchor="t" bIns="45700" lIns="0" spcFirstLastPara="1" rIns="0" wrap="square" tIns="45700">
            <a:spAutoFit/>
          </a:bodyPr>
          <a:lstStyle/>
          <a:p>
            <a:pPr indent="0" lvl="0" marL="0" rtl="0" algn="l">
              <a:spcBef>
                <a:spcPts val="0"/>
              </a:spcBef>
              <a:spcAft>
                <a:spcPts val="0"/>
              </a:spcAft>
              <a:buNone/>
            </a:pPr>
            <a:r>
              <a:rPr lang="it" sz="1200"/>
              <a:t>Alignment</a:t>
            </a:r>
            <a:endParaRPr sz="1200"/>
          </a:p>
          <a:p>
            <a:pPr indent="0" lvl="0" marL="0" rtl="0" algn="l">
              <a:spcBef>
                <a:spcPts val="0"/>
              </a:spcBef>
              <a:spcAft>
                <a:spcPts val="0"/>
              </a:spcAft>
              <a:buClr>
                <a:schemeClr val="dk2"/>
              </a:buClr>
              <a:buFont typeface="Arial"/>
              <a:buNone/>
            </a:pPr>
            <a:r>
              <a:rPr lang="it" sz="1200"/>
              <a:t>Models creation</a:t>
            </a:r>
            <a:br>
              <a:rPr lang="it" sz="1200"/>
            </a:br>
            <a:r>
              <a:rPr lang="it" sz="1200"/>
              <a:t>Most similar words to a keyword</a:t>
            </a:r>
            <a:br>
              <a:rPr lang="it" sz="1200"/>
            </a:br>
            <a:r>
              <a:rPr lang="it" sz="1200"/>
              <a:t>Correspondence of words in different periods</a:t>
            </a:r>
            <a:br>
              <a:rPr lang="it" sz="1200"/>
            </a:br>
            <a:r>
              <a:rPr lang="it" sz="1200"/>
              <a:t>Similarity between two words</a:t>
            </a:r>
            <a:br>
              <a:rPr lang="it" sz="1200"/>
            </a:br>
            <a:r>
              <a:rPr lang="it" sz="1200"/>
              <a:t>Plots</a:t>
            </a:r>
            <a:endParaRPr sz="1200"/>
          </a:p>
        </p:txBody>
      </p:sp>
      <p:sp>
        <p:nvSpPr>
          <p:cNvPr id="119" name="Google Shape;119;p16"/>
          <p:cNvSpPr txBox="1"/>
          <p:nvPr/>
        </p:nvSpPr>
        <p:spPr>
          <a:xfrm>
            <a:off x="166775" y="3953975"/>
            <a:ext cx="2358900" cy="369300"/>
          </a:xfrm>
          <a:prstGeom prst="rect">
            <a:avLst/>
          </a:prstGeom>
          <a:noFill/>
          <a:ln>
            <a:noFill/>
          </a:ln>
        </p:spPr>
        <p:txBody>
          <a:bodyPr anchorCtr="0" anchor="b" bIns="45700" lIns="0" spcFirstLastPara="1" rIns="0" wrap="square" tIns="45700">
            <a:spAutoFit/>
          </a:bodyPr>
          <a:lstStyle/>
          <a:p>
            <a:pPr indent="0" lvl="0" marL="0" marR="0" rtl="0" algn="l">
              <a:spcBef>
                <a:spcPts val="0"/>
              </a:spcBef>
              <a:spcAft>
                <a:spcPts val="0"/>
              </a:spcAft>
              <a:buNone/>
            </a:pPr>
            <a:r>
              <a:rPr b="1" lang="it" sz="1800"/>
              <a:t>06 - Results analysis</a:t>
            </a:r>
            <a:endParaRPr sz="1800"/>
          </a:p>
        </p:txBody>
      </p:sp>
      <p:sp>
        <p:nvSpPr>
          <p:cNvPr id="120" name="Google Shape;120;p1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9" name="Shape 479"/>
        <p:cNvGrpSpPr/>
        <p:nvPr/>
      </p:nvGrpSpPr>
      <p:grpSpPr>
        <a:xfrm>
          <a:off x="0" y="0"/>
          <a:ext cx="0" cy="0"/>
          <a:chOff x="0" y="0"/>
          <a:chExt cx="0" cy="0"/>
        </a:xfrm>
      </p:grpSpPr>
      <p:sp>
        <p:nvSpPr>
          <p:cNvPr id="480" name="Google Shape;480;p52"/>
          <p:cNvSpPr txBox="1"/>
          <p:nvPr>
            <p:ph type="ctrTitle"/>
          </p:nvPr>
        </p:nvSpPr>
        <p:spPr>
          <a:xfrm>
            <a:off x="2371725" y="630225"/>
            <a:ext cx="5421300" cy="1205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3400"/>
              <a:t>Possible future implementations</a:t>
            </a:r>
            <a:endParaRPr sz="3400"/>
          </a:p>
        </p:txBody>
      </p:sp>
      <p:sp>
        <p:nvSpPr>
          <p:cNvPr id="481" name="Google Shape;481;p52"/>
          <p:cNvSpPr txBox="1"/>
          <p:nvPr>
            <p:ph idx="1" type="subTitle"/>
          </p:nvPr>
        </p:nvSpPr>
        <p:spPr>
          <a:xfrm>
            <a:off x="2390275" y="1684625"/>
            <a:ext cx="6331500" cy="2499900"/>
          </a:xfrm>
          <a:prstGeom prst="rect">
            <a:avLst/>
          </a:prstGeom>
        </p:spPr>
        <p:txBody>
          <a:bodyPr anchorCtr="0" anchor="b" bIns="91425" lIns="91425" spcFirstLastPara="1" rIns="91425" wrap="square" tIns="91425">
            <a:noAutofit/>
          </a:bodyPr>
          <a:lstStyle/>
          <a:p>
            <a:pPr indent="-342900" lvl="0" marL="457200" rtl="0" algn="l">
              <a:spcBef>
                <a:spcPts val="0"/>
              </a:spcBef>
              <a:spcAft>
                <a:spcPts val="0"/>
              </a:spcAft>
              <a:buSzPts val="1800"/>
              <a:buChar char="-"/>
            </a:pPr>
            <a:r>
              <a:rPr lang="it"/>
              <a:t>Try to use more recent data, the ones from 2020 to 2022 or to consider longer intervals for pre and post (both are periods of 5 years) </a:t>
            </a:r>
            <a:endParaRPr/>
          </a:p>
          <a:p>
            <a:pPr indent="-342900" lvl="0" marL="457200" rtl="0" algn="l">
              <a:spcBef>
                <a:spcPts val="0"/>
              </a:spcBef>
              <a:spcAft>
                <a:spcPts val="0"/>
              </a:spcAft>
              <a:buSzPts val="1800"/>
              <a:buChar char="-"/>
            </a:pPr>
            <a:r>
              <a:rPr lang="it"/>
              <a:t>Use other algorithms (like BERT) to see if the results change significantly, using also sentence embeddings</a:t>
            </a:r>
            <a:endParaRPr/>
          </a:p>
          <a:p>
            <a:pPr indent="-342900" lvl="0" marL="457200" rtl="0" algn="l">
              <a:spcBef>
                <a:spcPts val="0"/>
              </a:spcBef>
              <a:spcAft>
                <a:spcPts val="0"/>
              </a:spcAft>
              <a:buSzPts val="1800"/>
              <a:buChar char="-"/>
            </a:pPr>
            <a:r>
              <a:rPr lang="it"/>
              <a:t>Try to use different input parameters for the models or try to train more than one model to increase the stability of its results</a:t>
            </a:r>
            <a:endParaRPr/>
          </a:p>
        </p:txBody>
      </p:sp>
      <p:sp>
        <p:nvSpPr>
          <p:cNvPr id="482" name="Google Shape;482;p5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6" name="Shape 486"/>
        <p:cNvGrpSpPr/>
        <p:nvPr/>
      </p:nvGrpSpPr>
      <p:grpSpPr>
        <a:xfrm>
          <a:off x="0" y="0"/>
          <a:ext cx="0" cy="0"/>
          <a:chOff x="0" y="0"/>
          <a:chExt cx="0" cy="0"/>
        </a:xfrm>
      </p:grpSpPr>
      <p:sp>
        <p:nvSpPr>
          <p:cNvPr id="487" name="Google Shape;487;p53"/>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References</a:t>
            </a:r>
            <a:endParaRPr/>
          </a:p>
        </p:txBody>
      </p:sp>
      <p:sp>
        <p:nvSpPr>
          <p:cNvPr id="488" name="Google Shape;488;p53"/>
          <p:cNvSpPr txBox="1"/>
          <p:nvPr>
            <p:ph idx="1" type="body"/>
          </p:nvPr>
        </p:nvSpPr>
        <p:spPr>
          <a:xfrm>
            <a:off x="2333900" y="1290975"/>
            <a:ext cx="6321600" cy="32160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AutoNum type="arabicPeriod"/>
            </a:pPr>
            <a:r>
              <a:rPr i="1" lang="it" sz="1100">
                <a:highlight>
                  <a:srgbClr val="FFFFFF"/>
                </a:highlight>
              </a:rPr>
              <a:t>Survey of Computational Approaches to Lexical Semantic Change Detection</a:t>
            </a:r>
            <a:r>
              <a:rPr lang="it" sz="1100">
                <a:highlight>
                  <a:srgbClr val="FFFFFF"/>
                </a:highlight>
              </a:rPr>
              <a:t>. Nina Tahmasebi, Lars Borin, Adam Jatow, 2019.</a:t>
            </a:r>
            <a:endParaRPr sz="1100">
              <a:highlight>
                <a:srgbClr val="FFFFFF"/>
              </a:highlight>
            </a:endParaRPr>
          </a:p>
          <a:p>
            <a:pPr indent="-298450" lvl="0" marL="457200" rtl="0" algn="l">
              <a:spcBef>
                <a:spcPts val="0"/>
              </a:spcBef>
              <a:spcAft>
                <a:spcPts val="0"/>
              </a:spcAft>
              <a:buSzPts val="1100"/>
              <a:buAutoNum type="arabicPeriod"/>
            </a:pPr>
            <a:r>
              <a:rPr i="1" lang="it" sz="1100">
                <a:highlight>
                  <a:srgbClr val="FFFFFF"/>
                </a:highlight>
              </a:rPr>
              <a:t>Analysing Lexical Semantic Change with Contextualised Word Representations</a:t>
            </a:r>
            <a:r>
              <a:rPr lang="it" sz="1100">
                <a:highlight>
                  <a:srgbClr val="FFFFFF"/>
                </a:highlight>
              </a:rPr>
              <a:t>. Mario Giulianelli, Marco Del Tredici, Raquel Fernandez, 2020.</a:t>
            </a:r>
            <a:endParaRPr sz="1100">
              <a:highlight>
                <a:srgbClr val="FFFFFF"/>
              </a:highlight>
            </a:endParaRPr>
          </a:p>
          <a:p>
            <a:pPr indent="-298450" lvl="0" marL="457200" rtl="0" algn="l">
              <a:spcBef>
                <a:spcPts val="0"/>
              </a:spcBef>
              <a:spcAft>
                <a:spcPts val="0"/>
              </a:spcAft>
              <a:buSzPts val="1100"/>
              <a:buAutoNum type="arabicPeriod"/>
            </a:pPr>
            <a:r>
              <a:rPr i="1" lang="it" sz="1100">
                <a:highlight>
                  <a:srgbClr val="FFFFFF"/>
                </a:highlight>
              </a:rPr>
              <a:t>Using Word Embeddings for Journalistic Research</a:t>
            </a:r>
            <a:r>
              <a:rPr lang="it" sz="1100">
                <a:highlight>
                  <a:srgbClr val="FFFFFF"/>
                </a:highlight>
              </a:rPr>
              <a:t>, </a:t>
            </a:r>
            <a:r>
              <a:rPr lang="it" sz="1100" u="sng">
                <a:solidFill>
                  <a:srgbClr val="0000FF"/>
                </a:solidFill>
                <a:highlight>
                  <a:srgbClr val="FFFFFF"/>
                </a:highlight>
                <a:hlinkClick r:id="rId3">
                  <a:extLst>
                    <a:ext uri="{A12FA001-AC4F-418D-AE19-62706E023703}">
                      <ahyp:hlinkClr val="tx"/>
                    </a:ext>
                  </a:extLst>
                </a:hlinkClick>
              </a:rPr>
              <a:t>https://towardsdatascience.com/using-word-embeddings-as-a-method-for-journalistic-research-ae82ffea7a62</a:t>
            </a:r>
            <a:r>
              <a:rPr lang="it" sz="1100">
                <a:highlight>
                  <a:srgbClr val="FFFFFF"/>
                </a:highlight>
              </a:rPr>
              <a:t> </a:t>
            </a:r>
            <a:endParaRPr sz="1100">
              <a:highlight>
                <a:srgbClr val="FFFFFF"/>
              </a:highlight>
            </a:endParaRPr>
          </a:p>
          <a:p>
            <a:pPr indent="-298450" lvl="0" marL="457200" rtl="0" algn="l">
              <a:spcBef>
                <a:spcPts val="0"/>
              </a:spcBef>
              <a:spcAft>
                <a:spcPts val="0"/>
              </a:spcAft>
              <a:buSzPts val="1100"/>
              <a:buAutoNum type="arabicPeriod"/>
            </a:pPr>
            <a:r>
              <a:rPr i="1" lang="it" sz="1100">
                <a:highlight>
                  <a:srgbClr val="FFFFFF"/>
                </a:highlight>
              </a:rPr>
              <a:t>Topic Modeling in Python: Latent Dirichlet Allocation (LDA)</a:t>
            </a:r>
            <a:br>
              <a:rPr lang="it" sz="1100">
                <a:highlight>
                  <a:srgbClr val="FFFFFF"/>
                </a:highlight>
              </a:rPr>
            </a:br>
            <a:r>
              <a:rPr lang="it" sz="1100" u="sng">
                <a:solidFill>
                  <a:srgbClr val="0000FF"/>
                </a:solidFill>
                <a:hlinkClick r:id="rId4">
                  <a:extLst>
                    <a:ext uri="{A12FA001-AC4F-418D-AE19-62706E023703}">
                      <ahyp:hlinkClr val="tx"/>
                    </a:ext>
                  </a:extLst>
                </a:hlinkClick>
              </a:rPr>
              <a:t>https://towardsdatascience.com/end-to-end-topic-modeling-in-python-latent-dirichlet-allocation-lda-35ce4ed6b3e0</a:t>
            </a:r>
            <a:r>
              <a:rPr lang="it" sz="1100">
                <a:solidFill>
                  <a:srgbClr val="0000FF"/>
                </a:solidFill>
              </a:rPr>
              <a:t> </a:t>
            </a:r>
            <a:endParaRPr sz="1100">
              <a:solidFill>
                <a:srgbClr val="0000FF"/>
              </a:solidFill>
            </a:endParaRPr>
          </a:p>
          <a:p>
            <a:pPr indent="-298450" lvl="0" marL="457200" rtl="0" algn="l">
              <a:spcBef>
                <a:spcPts val="0"/>
              </a:spcBef>
              <a:spcAft>
                <a:spcPts val="0"/>
              </a:spcAft>
              <a:buSzPts val="1100"/>
              <a:buAutoNum type="arabicPeriod"/>
            </a:pPr>
            <a:r>
              <a:rPr i="1" lang="it" sz="1100">
                <a:highlight>
                  <a:srgbClr val="FFFFFF"/>
                </a:highlight>
              </a:rPr>
              <a:t>Dynamic Word Embeddings for Evolving Semantic Discovery</a:t>
            </a:r>
            <a:r>
              <a:rPr lang="it" sz="1100">
                <a:highlight>
                  <a:srgbClr val="FFFFFF"/>
                </a:highlight>
              </a:rPr>
              <a:t>, arXiv:1703.00607v2, Yao et al, 2018, </a:t>
            </a:r>
            <a:r>
              <a:rPr lang="it" sz="1100" u="sng">
                <a:solidFill>
                  <a:srgbClr val="0000FF"/>
                </a:solidFill>
                <a:highlight>
                  <a:srgbClr val="FFFFFF"/>
                </a:highlight>
                <a:hlinkClick r:id="rId5">
                  <a:extLst>
                    <a:ext uri="{A12FA001-AC4F-418D-AE19-62706E023703}">
                      <ahyp:hlinkClr val="tx"/>
                    </a:ext>
                  </a:extLst>
                </a:hlinkClick>
              </a:rPr>
              <a:t>https://arxiv.org/pdf/1703.00607.pdf</a:t>
            </a:r>
            <a:endParaRPr sz="1100">
              <a:solidFill>
                <a:srgbClr val="0000FF"/>
              </a:solidFill>
              <a:highlight>
                <a:srgbClr val="FFFFFF"/>
              </a:highlight>
            </a:endParaRPr>
          </a:p>
          <a:p>
            <a:pPr indent="-298450" lvl="0" marL="457200" rtl="0" algn="l">
              <a:spcBef>
                <a:spcPts val="0"/>
              </a:spcBef>
              <a:spcAft>
                <a:spcPts val="0"/>
              </a:spcAft>
              <a:buSzPts val="1100"/>
              <a:buAutoNum type="arabicPeriod"/>
            </a:pPr>
            <a:r>
              <a:rPr lang="it" sz="1100">
                <a:highlight>
                  <a:srgbClr val="FFFFFF"/>
                </a:highlight>
              </a:rPr>
              <a:t>Compass-Aligned Distributional Embeddings For Studying Semantic Differences Across Corpora - Bianchi F., Di Carlo V., Nicoli  P. and Palmonari M.</a:t>
            </a:r>
            <a:endParaRPr sz="1100">
              <a:highlight>
                <a:srgbClr val="FFFFFF"/>
              </a:highlight>
            </a:endParaRPr>
          </a:p>
          <a:p>
            <a:pPr indent="-298450" lvl="0" marL="457200" rtl="0" algn="l">
              <a:spcBef>
                <a:spcPts val="0"/>
              </a:spcBef>
              <a:spcAft>
                <a:spcPts val="0"/>
              </a:spcAft>
              <a:buSzPts val="1100"/>
              <a:buAutoNum type="arabicPeriod"/>
            </a:pPr>
            <a:r>
              <a:rPr lang="it" sz="1100">
                <a:highlight>
                  <a:srgbClr val="FFFFFF"/>
                </a:highlight>
              </a:rPr>
              <a:t>Jeffrey Pennington, Richard Socher, and Christopher D. Manning. 2014. GloVe: Global Vectors for Word Representation. </a:t>
            </a:r>
            <a:endParaRPr/>
          </a:p>
        </p:txBody>
      </p:sp>
      <p:sp>
        <p:nvSpPr>
          <p:cNvPr id="489" name="Google Shape;489;p5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3" name="Shape 493"/>
        <p:cNvGrpSpPr/>
        <p:nvPr/>
      </p:nvGrpSpPr>
      <p:grpSpPr>
        <a:xfrm>
          <a:off x="0" y="0"/>
          <a:ext cx="0" cy="0"/>
          <a:chOff x="0" y="0"/>
          <a:chExt cx="0" cy="0"/>
        </a:xfrm>
      </p:grpSpPr>
      <p:sp>
        <p:nvSpPr>
          <p:cNvPr id="494" name="Google Shape;494;p54"/>
          <p:cNvSpPr txBox="1"/>
          <p:nvPr>
            <p:ph type="title"/>
          </p:nvPr>
        </p:nvSpPr>
        <p:spPr>
          <a:xfrm>
            <a:off x="853950" y="1304850"/>
            <a:ext cx="7436100" cy="1538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it"/>
              <a:t>Thanks!</a:t>
            </a:r>
            <a:endParaRPr/>
          </a:p>
        </p:txBody>
      </p:sp>
      <p:sp>
        <p:nvSpPr>
          <p:cNvPr id="495" name="Google Shape;495;p54"/>
          <p:cNvSpPr txBox="1"/>
          <p:nvPr>
            <p:ph idx="1" type="body"/>
          </p:nvPr>
        </p:nvSpPr>
        <p:spPr>
          <a:xfrm>
            <a:off x="853950" y="2919450"/>
            <a:ext cx="7436100" cy="1606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it" sz="1500"/>
              <a:t>Potertì Daniele</a:t>
            </a:r>
            <a:endParaRPr sz="1500"/>
          </a:p>
          <a:p>
            <a:pPr indent="0" lvl="0" marL="0" rtl="0" algn="ctr">
              <a:spcBef>
                <a:spcPts val="1600"/>
              </a:spcBef>
              <a:spcAft>
                <a:spcPts val="0"/>
              </a:spcAft>
              <a:buNone/>
            </a:pPr>
            <a:r>
              <a:rPr lang="it" sz="1500"/>
              <a:t>Sanvito Alessio</a:t>
            </a:r>
            <a:endParaRPr sz="1500"/>
          </a:p>
          <a:p>
            <a:pPr indent="0" lvl="0" marL="0" rtl="0" algn="ctr">
              <a:spcBef>
                <a:spcPts val="1600"/>
              </a:spcBef>
              <a:spcAft>
                <a:spcPts val="1600"/>
              </a:spcAft>
              <a:buNone/>
            </a:pPr>
            <a:r>
              <a:rPr lang="it" sz="1500"/>
              <a:t>Sanvito Simone</a:t>
            </a:r>
            <a:endParaRPr sz="1500"/>
          </a:p>
        </p:txBody>
      </p:sp>
      <p:sp>
        <p:nvSpPr>
          <p:cNvPr id="496" name="Google Shape;496;p5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7"/>
          <p:cNvSpPr txBox="1"/>
          <p:nvPr>
            <p:ph idx="1" type="subTitle"/>
          </p:nvPr>
        </p:nvSpPr>
        <p:spPr>
          <a:xfrm>
            <a:off x="322050" y="1561625"/>
            <a:ext cx="8499900" cy="305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1400"/>
              <a:t>Word Embeddings are numeric vectors that represent a word. In our vocabulary each word will have a numeric vector associated.</a:t>
            </a:r>
            <a:endParaRPr sz="1400"/>
          </a:p>
          <a:p>
            <a:pPr indent="0" lvl="0" marL="0" rtl="0" algn="l">
              <a:spcBef>
                <a:spcPts val="0"/>
              </a:spcBef>
              <a:spcAft>
                <a:spcPts val="0"/>
              </a:spcAft>
              <a:buClr>
                <a:schemeClr val="dk2"/>
              </a:buClr>
              <a:buSzPts val="1100"/>
              <a:buFont typeface="Arial"/>
              <a:buNone/>
            </a:pPr>
            <a:r>
              <a:t/>
            </a:r>
            <a:endParaRPr sz="1400"/>
          </a:p>
          <a:p>
            <a:pPr indent="-317500" lvl="0" marL="457200" rtl="0" algn="l">
              <a:spcBef>
                <a:spcPts val="0"/>
              </a:spcBef>
              <a:spcAft>
                <a:spcPts val="0"/>
              </a:spcAft>
              <a:buSzPts val="1400"/>
              <a:buChar char="●"/>
            </a:pPr>
            <a:r>
              <a:rPr lang="it" sz="1400"/>
              <a:t>Vector representations of words, i.e., word embeddings, are generated from a text corpus using a neural network [Mikolov+, 2013] </a:t>
            </a:r>
            <a:endParaRPr sz="1400"/>
          </a:p>
          <a:p>
            <a:pPr indent="0" lvl="0" marL="457200" rtl="0" algn="l">
              <a:spcBef>
                <a:spcPts val="0"/>
              </a:spcBef>
              <a:spcAft>
                <a:spcPts val="0"/>
              </a:spcAft>
              <a:buNone/>
            </a:pPr>
            <a:r>
              <a:t/>
            </a:r>
            <a:endParaRPr sz="1400"/>
          </a:p>
          <a:p>
            <a:pPr indent="-317500" lvl="0" marL="457200" rtl="0" algn="l">
              <a:spcBef>
                <a:spcPts val="0"/>
              </a:spcBef>
              <a:spcAft>
                <a:spcPts val="0"/>
              </a:spcAft>
              <a:buSzPts val="1400"/>
              <a:buChar char="●"/>
            </a:pPr>
            <a:r>
              <a:rPr lang="it" sz="1400"/>
              <a:t>You shall know a word by the company it keeps (“Studies in linguistic analysis”, 1057)</a:t>
            </a:r>
            <a:endParaRPr sz="1400"/>
          </a:p>
          <a:p>
            <a:pPr indent="0" lvl="0" marL="457200" rtl="0" algn="l">
              <a:spcBef>
                <a:spcPts val="0"/>
              </a:spcBef>
              <a:spcAft>
                <a:spcPts val="0"/>
              </a:spcAft>
              <a:buNone/>
            </a:pPr>
            <a:r>
              <a:t/>
            </a:r>
            <a:endParaRPr sz="1400"/>
          </a:p>
          <a:p>
            <a:pPr indent="-317500" lvl="0" marL="457200" rtl="0" algn="l">
              <a:spcBef>
                <a:spcPts val="0"/>
              </a:spcBef>
              <a:spcAft>
                <a:spcPts val="0"/>
              </a:spcAft>
              <a:buSzPts val="1400"/>
              <a:buChar char="●"/>
            </a:pPr>
            <a:r>
              <a:rPr lang="it" sz="1400"/>
              <a:t>Based on the distributional hypothesis of semantics, words that are more similar to each other are going to be used together more often.</a:t>
            </a:r>
            <a:endParaRPr sz="1400">
              <a:solidFill>
                <a:srgbClr val="353744"/>
              </a:solidFill>
              <a:latin typeface="Proxima Nova"/>
              <a:ea typeface="Proxima Nova"/>
              <a:cs typeface="Proxima Nova"/>
              <a:sym typeface="Proxima Nova"/>
            </a:endParaRPr>
          </a:p>
          <a:p>
            <a:pPr indent="0" lvl="0" marL="0" rtl="0" algn="l">
              <a:spcBef>
                <a:spcPts val="0"/>
              </a:spcBef>
              <a:spcAft>
                <a:spcPts val="0"/>
              </a:spcAft>
              <a:buNone/>
            </a:pPr>
            <a:r>
              <a:t/>
            </a:r>
            <a:endParaRPr sz="1400"/>
          </a:p>
        </p:txBody>
      </p:sp>
      <p:sp>
        <p:nvSpPr>
          <p:cNvPr id="126" name="Google Shape;126;p17"/>
          <p:cNvSpPr txBox="1"/>
          <p:nvPr>
            <p:ph type="ctrTitle"/>
          </p:nvPr>
        </p:nvSpPr>
        <p:spPr>
          <a:xfrm>
            <a:off x="322050" y="615425"/>
            <a:ext cx="6331500" cy="94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3400"/>
              <a:t>Word Embeddings</a:t>
            </a:r>
            <a:endParaRPr sz="3400"/>
          </a:p>
        </p:txBody>
      </p:sp>
      <p:sp>
        <p:nvSpPr>
          <p:cNvPr id="127" name="Google Shape;127;p1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18"/>
          <p:cNvSpPr txBox="1"/>
          <p:nvPr>
            <p:ph idx="1" type="subTitle"/>
          </p:nvPr>
        </p:nvSpPr>
        <p:spPr>
          <a:xfrm>
            <a:off x="322050" y="1561625"/>
            <a:ext cx="8499900" cy="305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1400"/>
              <a:t>Word2Vec is a 2-layer neural network to generate word embeddings given a text corpus</a:t>
            </a:r>
            <a:endParaRPr sz="1400"/>
          </a:p>
          <a:p>
            <a:pPr indent="-317500" lvl="0" marL="457200" rtl="0" algn="l">
              <a:spcBef>
                <a:spcPts val="1000"/>
              </a:spcBef>
              <a:spcAft>
                <a:spcPts val="0"/>
              </a:spcAft>
              <a:buSzPts val="1400"/>
              <a:buChar char="●"/>
            </a:pPr>
            <a:r>
              <a:rPr lang="it" sz="1400"/>
              <a:t>The representation of a word in Word2Vec is generated by considering the words that co-occur in its context </a:t>
            </a:r>
            <a:endParaRPr sz="1400"/>
          </a:p>
          <a:p>
            <a:pPr indent="-317500" lvl="1" marL="914400" rtl="0" algn="l">
              <a:spcBef>
                <a:spcPts val="0"/>
              </a:spcBef>
              <a:spcAft>
                <a:spcPts val="0"/>
              </a:spcAft>
              <a:buSzPts val="1400"/>
              <a:buChar char="○"/>
            </a:pPr>
            <a:r>
              <a:rPr lang="it" sz="1400"/>
              <a:t>predicts target word from context (CBOW) or context from target word (SKIP-GRAM)</a:t>
            </a:r>
            <a:endParaRPr sz="1400"/>
          </a:p>
          <a:p>
            <a:pPr indent="0" lvl="0" marL="914400" rtl="0" algn="l">
              <a:spcBef>
                <a:spcPts val="0"/>
              </a:spcBef>
              <a:spcAft>
                <a:spcPts val="0"/>
              </a:spcAft>
              <a:buNone/>
            </a:pPr>
            <a:r>
              <a:t/>
            </a:r>
            <a:endParaRPr sz="1400"/>
          </a:p>
          <a:p>
            <a:pPr indent="-317500" lvl="0" marL="457200" rtl="0" algn="l">
              <a:spcBef>
                <a:spcPts val="0"/>
              </a:spcBef>
              <a:spcAft>
                <a:spcPts val="0"/>
              </a:spcAft>
              <a:buSzPts val="1400"/>
              <a:buChar char="●"/>
            </a:pPr>
            <a:r>
              <a:rPr lang="it" sz="1400"/>
              <a:t>Word2Vec represents words in a vector space in which similar words are close one to each other </a:t>
            </a:r>
            <a:endParaRPr sz="1400"/>
          </a:p>
          <a:p>
            <a:pPr indent="-317500" lvl="1" marL="914400" rtl="0" algn="l">
              <a:spcBef>
                <a:spcPts val="0"/>
              </a:spcBef>
              <a:spcAft>
                <a:spcPts val="0"/>
              </a:spcAft>
              <a:buSzPts val="1400"/>
              <a:buChar char="○"/>
            </a:pPr>
            <a:r>
              <a:rPr lang="it" sz="1400"/>
              <a:t>Usually via cosine similarity</a:t>
            </a:r>
            <a:endParaRPr sz="1400"/>
          </a:p>
          <a:p>
            <a:pPr indent="0" lvl="0" marL="914400" rtl="0" algn="l">
              <a:spcBef>
                <a:spcPts val="0"/>
              </a:spcBef>
              <a:spcAft>
                <a:spcPts val="0"/>
              </a:spcAft>
              <a:buNone/>
            </a:pPr>
            <a:r>
              <a:t/>
            </a:r>
            <a:endParaRPr sz="1400"/>
          </a:p>
          <a:p>
            <a:pPr indent="-317500" lvl="0" marL="457200" rtl="0" algn="l">
              <a:spcBef>
                <a:spcPts val="0"/>
              </a:spcBef>
              <a:spcAft>
                <a:spcPts val="0"/>
              </a:spcAft>
              <a:buSzPts val="1400"/>
              <a:buChar char="●"/>
            </a:pPr>
            <a:r>
              <a:rPr lang="it" sz="1400"/>
              <a:t>Vector components are difficult to interpret </a:t>
            </a:r>
            <a:endParaRPr sz="1400"/>
          </a:p>
          <a:p>
            <a:pPr indent="0" lvl="0" marL="0" rtl="0" algn="l">
              <a:spcBef>
                <a:spcPts val="0"/>
              </a:spcBef>
              <a:spcAft>
                <a:spcPts val="0"/>
              </a:spcAft>
              <a:buNone/>
            </a:pPr>
            <a:r>
              <a:t/>
            </a:r>
            <a:endParaRPr sz="1400">
              <a:solidFill>
                <a:srgbClr val="353744"/>
              </a:solidFill>
              <a:latin typeface="Proxima Nova"/>
              <a:ea typeface="Proxima Nova"/>
              <a:cs typeface="Proxima Nova"/>
              <a:sym typeface="Proxima Nova"/>
            </a:endParaRPr>
          </a:p>
          <a:p>
            <a:pPr indent="0" lvl="0" marL="0" rtl="0" algn="l">
              <a:lnSpc>
                <a:spcPct val="130000"/>
              </a:lnSpc>
              <a:spcBef>
                <a:spcPts val="1000"/>
              </a:spcBef>
              <a:spcAft>
                <a:spcPts val="0"/>
              </a:spcAft>
              <a:buClr>
                <a:schemeClr val="dk2"/>
              </a:buClr>
              <a:buSzPts val="1100"/>
              <a:buFont typeface="Arial"/>
              <a:buNone/>
            </a:pPr>
            <a:r>
              <a:t/>
            </a:r>
            <a:endParaRPr sz="1400">
              <a:solidFill>
                <a:srgbClr val="353744"/>
              </a:solidFill>
              <a:latin typeface="Proxima Nova"/>
              <a:ea typeface="Proxima Nova"/>
              <a:cs typeface="Proxima Nova"/>
              <a:sym typeface="Proxima Nova"/>
            </a:endParaRPr>
          </a:p>
        </p:txBody>
      </p:sp>
      <p:sp>
        <p:nvSpPr>
          <p:cNvPr id="133" name="Google Shape;133;p18"/>
          <p:cNvSpPr txBox="1"/>
          <p:nvPr>
            <p:ph type="ctrTitle"/>
          </p:nvPr>
        </p:nvSpPr>
        <p:spPr>
          <a:xfrm>
            <a:off x="322050" y="615425"/>
            <a:ext cx="6331500" cy="94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3400"/>
              <a:t>Word2Vec</a:t>
            </a:r>
            <a:endParaRPr sz="3400"/>
          </a:p>
        </p:txBody>
      </p:sp>
      <p:sp>
        <p:nvSpPr>
          <p:cNvPr id="134" name="Google Shape;134;p1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9"/>
          <p:cNvSpPr txBox="1"/>
          <p:nvPr>
            <p:ph idx="1" type="subTitle"/>
          </p:nvPr>
        </p:nvSpPr>
        <p:spPr>
          <a:xfrm>
            <a:off x="322050" y="1561625"/>
            <a:ext cx="8499900" cy="305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1400"/>
              <a:t>GloVe is an unsupervised learning algorithm for obtaining vector representations for words. Training is performed on aggregated global word-word co-occurrence statistics from a corpus, and the resulting representations showcase interesting linear substructures of the word vector space.</a:t>
            </a:r>
            <a:endParaRPr sz="1400"/>
          </a:p>
          <a:p>
            <a:pPr indent="0" lvl="0" marL="0" rtl="0" algn="l">
              <a:spcBef>
                <a:spcPts val="0"/>
              </a:spcBef>
              <a:spcAft>
                <a:spcPts val="0"/>
              </a:spcAft>
              <a:buClr>
                <a:schemeClr val="dk2"/>
              </a:buClr>
              <a:buSzPts val="1100"/>
              <a:buFont typeface="Arial"/>
              <a:buNone/>
            </a:pPr>
            <a:r>
              <a:t/>
            </a:r>
            <a:endParaRPr sz="1400"/>
          </a:p>
          <a:p>
            <a:pPr indent="0" lvl="0" marL="0" rtl="0" algn="l">
              <a:spcBef>
                <a:spcPts val="0"/>
              </a:spcBef>
              <a:spcAft>
                <a:spcPts val="0"/>
              </a:spcAft>
              <a:buClr>
                <a:schemeClr val="dk2"/>
              </a:buClr>
              <a:buSzPts val="1100"/>
              <a:buFont typeface="Arial"/>
              <a:buNone/>
            </a:pPr>
            <a:r>
              <a:rPr lang="it" sz="1400"/>
              <a:t>Word2Vec takes texts as training data for a neural network. The resulting embedding captures whether words appear in similar contexts. GloVe focuses on word co-occurrences over the whole corpus. Its embeddings relate to the probabilities that two words appear together.</a:t>
            </a:r>
            <a:endParaRPr sz="1400"/>
          </a:p>
          <a:p>
            <a:pPr indent="0" lvl="0" marL="0" rtl="0" algn="l">
              <a:spcBef>
                <a:spcPts val="0"/>
              </a:spcBef>
              <a:spcAft>
                <a:spcPts val="0"/>
              </a:spcAft>
              <a:buNone/>
            </a:pPr>
            <a:r>
              <a:t/>
            </a:r>
            <a:endParaRPr sz="1400"/>
          </a:p>
        </p:txBody>
      </p:sp>
      <p:sp>
        <p:nvSpPr>
          <p:cNvPr id="140" name="Google Shape;140;p19"/>
          <p:cNvSpPr txBox="1"/>
          <p:nvPr>
            <p:ph type="ctrTitle"/>
          </p:nvPr>
        </p:nvSpPr>
        <p:spPr>
          <a:xfrm>
            <a:off x="322050" y="615425"/>
            <a:ext cx="6331500" cy="94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3400"/>
              <a:t>GloVe</a:t>
            </a:r>
            <a:endParaRPr sz="3400"/>
          </a:p>
        </p:txBody>
      </p:sp>
      <p:sp>
        <p:nvSpPr>
          <p:cNvPr id="141" name="Google Shape;141;p1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0"/>
          <p:cNvSpPr txBox="1"/>
          <p:nvPr>
            <p:ph idx="1" type="subTitle"/>
          </p:nvPr>
        </p:nvSpPr>
        <p:spPr>
          <a:xfrm>
            <a:off x="322050" y="1994550"/>
            <a:ext cx="8499900" cy="1154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1400"/>
              <a:t>Word meaning is not static and depends on the context in which words are used. </a:t>
            </a:r>
            <a:endParaRPr sz="1400"/>
          </a:p>
          <a:p>
            <a:pPr indent="0" lvl="0" marL="0" rtl="0" algn="l">
              <a:spcBef>
                <a:spcPts val="0"/>
              </a:spcBef>
              <a:spcAft>
                <a:spcPts val="0"/>
              </a:spcAft>
              <a:buNone/>
            </a:pPr>
            <a:r>
              <a:rPr lang="it" sz="1400"/>
              <a:t>CADE is a general framework to support cross-corpora language studies with word embeddings, where embeddings generated from different corpora can be compared to find correspondences and differences in meaning across the corpora.</a:t>
            </a:r>
            <a:endParaRPr sz="1400">
              <a:solidFill>
                <a:srgbClr val="353744"/>
              </a:solidFill>
              <a:latin typeface="Proxima Nova"/>
              <a:ea typeface="Proxima Nova"/>
              <a:cs typeface="Proxima Nova"/>
              <a:sym typeface="Proxima Nova"/>
            </a:endParaRPr>
          </a:p>
          <a:p>
            <a:pPr indent="0" lvl="0" marL="0" rtl="0" algn="l">
              <a:spcBef>
                <a:spcPts val="0"/>
              </a:spcBef>
              <a:spcAft>
                <a:spcPts val="0"/>
              </a:spcAft>
              <a:buNone/>
            </a:pPr>
            <a:r>
              <a:t/>
            </a:r>
            <a:endParaRPr sz="1400">
              <a:solidFill>
                <a:srgbClr val="000000"/>
              </a:solidFill>
              <a:latin typeface="Arial"/>
              <a:ea typeface="Arial"/>
              <a:cs typeface="Arial"/>
              <a:sym typeface="Arial"/>
            </a:endParaRPr>
          </a:p>
          <a:p>
            <a:pPr indent="0" lvl="0" marL="0" rtl="0" algn="l">
              <a:spcBef>
                <a:spcPts val="0"/>
              </a:spcBef>
              <a:spcAft>
                <a:spcPts val="0"/>
              </a:spcAft>
              <a:buNone/>
            </a:pPr>
            <a:r>
              <a:t/>
            </a:r>
            <a:endParaRPr sz="1400"/>
          </a:p>
        </p:txBody>
      </p:sp>
      <p:sp>
        <p:nvSpPr>
          <p:cNvPr id="147" name="Google Shape;147;p20"/>
          <p:cNvSpPr txBox="1"/>
          <p:nvPr>
            <p:ph type="ctrTitle"/>
          </p:nvPr>
        </p:nvSpPr>
        <p:spPr>
          <a:xfrm>
            <a:off x="322050" y="615425"/>
            <a:ext cx="6331500" cy="94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3400"/>
              <a:t>CADE</a:t>
            </a:r>
            <a:endParaRPr sz="3400"/>
          </a:p>
        </p:txBody>
      </p:sp>
      <p:sp>
        <p:nvSpPr>
          <p:cNvPr id="148" name="Google Shape;148;p2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1"/>
          <p:cNvSpPr txBox="1"/>
          <p:nvPr>
            <p:ph idx="1" type="body"/>
          </p:nvPr>
        </p:nvSpPr>
        <p:spPr>
          <a:xfrm>
            <a:off x="320625" y="481000"/>
            <a:ext cx="1833000" cy="469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it" sz="3400"/>
              <a:t>Corpus</a:t>
            </a:r>
            <a:endParaRPr b="1" sz="3400"/>
          </a:p>
        </p:txBody>
      </p:sp>
      <p:sp>
        <p:nvSpPr>
          <p:cNvPr id="154" name="Google Shape;154;p21"/>
          <p:cNvSpPr txBox="1"/>
          <p:nvPr/>
        </p:nvSpPr>
        <p:spPr>
          <a:xfrm>
            <a:off x="358250" y="948125"/>
            <a:ext cx="3496200" cy="4063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2"/>
              </a:buClr>
              <a:buSzPts val="1100"/>
              <a:buFont typeface="Arial"/>
              <a:buNone/>
            </a:pPr>
            <a:r>
              <a:rPr lang="it">
                <a:latin typeface="Lato"/>
                <a:ea typeface="Lato"/>
                <a:cs typeface="Lato"/>
                <a:sym typeface="Lato"/>
              </a:rPr>
              <a:t>The corpus we have used for our analysis is Corpus Of Contemporary American English (COCA); this corpus is divided in different parts, where every part is a different category (Academic, Blogs, Fiction, Magazine, Movies, Newspaper, Spoken).</a:t>
            </a:r>
            <a:endParaRPr>
              <a:latin typeface="Lato"/>
              <a:ea typeface="Lato"/>
              <a:cs typeface="Lato"/>
              <a:sym typeface="Lato"/>
            </a:endParaRPr>
          </a:p>
          <a:p>
            <a:pPr indent="0" lvl="0" marL="0" rtl="0" algn="l">
              <a:spcBef>
                <a:spcPts val="0"/>
              </a:spcBef>
              <a:spcAft>
                <a:spcPts val="0"/>
              </a:spcAft>
              <a:buClr>
                <a:schemeClr val="dk2"/>
              </a:buClr>
              <a:buSzPts val="1100"/>
              <a:buFont typeface="Arial"/>
              <a:buNone/>
            </a:pPr>
            <a:r>
              <a:rPr lang="it">
                <a:latin typeface="Lato"/>
                <a:ea typeface="Lato"/>
                <a:cs typeface="Lato"/>
                <a:sym typeface="Lato"/>
              </a:rPr>
              <a:t>In each category there are different files grouped annually (since 1990 until 2019) in three formats: </a:t>
            </a:r>
            <a:endParaRPr>
              <a:latin typeface="Lato"/>
              <a:ea typeface="Lato"/>
              <a:cs typeface="Lato"/>
              <a:sym typeface="Lato"/>
            </a:endParaRPr>
          </a:p>
          <a:p>
            <a:pPr indent="-317500" lvl="0" marL="457200" rtl="0" algn="l">
              <a:spcBef>
                <a:spcPts val="0"/>
              </a:spcBef>
              <a:spcAft>
                <a:spcPts val="0"/>
              </a:spcAft>
              <a:buSzPts val="1400"/>
              <a:buFont typeface="Lato"/>
              <a:buChar char="●"/>
            </a:pPr>
            <a:r>
              <a:rPr lang="it">
                <a:latin typeface="Lato"/>
                <a:ea typeface="Lato"/>
                <a:cs typeface="Lato"/>
                <a:sym typeface="Lato"/>
              </a:rPr>
              <a:t>db (ID of a word is associated to a general ID) </a:t>
            </a:r>
            <a:endParaRPr>
              <a:latin typeface="Lato"/>
              <a:ea typeface="Lato"/>
              <a:cs typeface="Lato"/>
              <a:sym typeface="Lato"/>
            </a:endParaRPr>
          </a:p>
          <a:p>
            <a:pPr indent="-317500" lvl="0" marL="457200" rtl="0" algn="l">
              <a:spcBef>
                <a:spcPts val="0"/>
              </a:spcBef>
              <a:spcAft>
                <a:spcPts val="0"/>
              </a:spcAft>
              <a:buSzPts val="1400"/>
              <a:buFont typeface="Lato"/>
              <a:buChar char="●"/>
            </a:pPr>
            <a:r>
              <a:rPr lang="it">
                <a:latin typeface="Lato"/>
                <a:ea typeface="Lato"/>
                <a:cs typeface="Lato"/>
                <a:sym typeface="Lato"/>
              </a:rPr>
              <a:t>wlp (word, lemma and part of speech tag in vertical format) </a:t>
            </a:r>
            <a:endParaRPr>
              <a:latin typeface="Lato"/>
              <a:ea typeface="Lato"/>
              <a:cs typeface="Lato"/>
              <a:sym typeface="Lato"/>
            </a:endParaRPr>
          </a:p>
          <a:p>
            <a:pPr indent="-317500" lvl="0" marL="457200" rtl="0" algn="l">
              <a:spcBef>
                <a:spcPts val="0"/>
              </a:spcBef>
              <a:spcAft>
                <a:spcPts val="0"/>
              </a:spcAft>
              <a:buSzPts val="1400"/>
              <a:buFont typeface="Lato"/>
              <a:buChar char="●"/>
            </a:pPr>
            <a:r>
              <a:rPr lang="it">
                <a:latin typeface="Lato"/>
                <a:ea typeface="Lato"/>
                <a:cs typeface="Lato"/>
                <a:sym typeface="Lato"/>
              </a:rPr>
              <a:t>text (the entire text of every article of an year represented by its ID).</a:t>
            </a:r>
            <a:endParaRPr>
              <a:latin typeface="Lato"/>
              <a:ea typeface="Lato"/>
              <a:cs typeface="Lato"/>
              <a:sym typeface="Lato"/>
            </a:endParaRPr>
          </a:p>
          <a:p>
            <a:pPr indent="0" lvl="0" marL="0" rtl="0" algn="l">
              <a:spcBef>
                <a:spcPts val="0"/>
              </a:spcBef>
              <a:spcAft>
                <a:spcPts val="0"/>
              </a:spcAft>
              <a:buClr>
                <a:schemeClr val="dk2"/>
              </a:buClr>
              <a:buSzPts val="1100"/>
              <a:buFont typeface="Arial"/>
              <a:buNone/>
            </a:pPr>
            <a:r>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pic>
        <p:nvPicPr>
          <p:cNvPr id="155" name="Google Shape;155;p21"/>
          <p:cNvPicPr preferRelativeResize="0"/>
          <p:nvPr/>
        </p:nvPicPr>
        <p:blipFill rotWithShape="1">
          <a:blip r:embed="rId3">
            <a:alphaModFix/>
          </a:blip>
          <a:srcRect b="1313" l="959" r="1126" t="1400"/>
          <a:stretch/>
        </p:blipFill>
        <p:spPr>
          <a:xfrm>
            <a:off x="4079425" y="1306925"/>
            <a:ext cx="4629801" cy="2985500"/>
          </a:xfrm>
          <a:prstGeom prst="rect">
            <a:avLst/>
          </a:prstGeom>
          <a:noFill/>
          <a:ln>
            <a:noFill/>
          </a:ln>
        </p:spPr>
      </p:pic>
      <p:sp>
        <p:nvSpPr>
          <p:cNvPr id="156" name="Google Shape;156;p2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