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63" r:id="rId13"/>
    <p:sldId id="282" r:id="rId14"/>
    <p:sldId id="283" r:id="rId15"/>
    <p:sldId id="267" r:id="rId16"/>
    <p:sldId id="285" r:id="rId17"/>
    <p:sldId id="284" r:id="rId18"/>
    <p:sldId id="26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.sanvito6@campus.unimib.it" initials="a" lastIdx="1" clrIdx="0">
    <p:extLst>
      <p:ext uri="{19B8F6BF-5375-455C-9EA6-DF929625EA0E}">
        <p15:presenceInfo xmlns:p15="http://schemas.microsoft.com/office/powerpoint/2012/main" userId="a.sanvito6@campus.unimib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DD9"/>
    <a:srgbClr val="0000FF"/>
    <a:srgbClr val="30353F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 showGuides="1">
      <p:cViewPr varScale="1">
        <p:scale>
          <a:sx n="72" d="100"/>
          <a:sy n="72" d="100"/>
        </p:scale>
        <p:origin x="660" y="5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-198"/>
    </p:cViewPr>
  </p:notesTextViewPr>
  <p:notesViewPr>
    <p:cSldViewPr snapToGrid="0">
      <p:cViewPr varScale="1">
        <p:scale>
          <a:sx n="89" d="100"/>
          <a:sy n="89" d="100"/>
        </p:scale>
        <p:origin x="286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Regr_lin1</c:v>
                </c:pt>
                <c:pt idx="1">
                  <c:v>Regr_lin2</c:v>
                </c:pt>
                <c:pt idx="2">
                  <c:v>Albero</c:v>
                </c:pt>
                <c:pt idx="3">
                  <c:v>M5P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124472.1</c:v>
                </c:pt>
                <c:pt idx="1">
                  <c:v>122797.7</c:v>
                </c:pt>
                <c:pt idx="2">
                  <c:v>125192.6</c:v>
                </c:pt>
                <c:pt idx="3">
                  <c:v>95391.54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A-4D10-BB70-89D847286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  <c:max val="14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35762032"/>
        <c:crosses val="autoZero"/>
        <c:crossBetween val="between"/>
        <c:majorUnit val="10000"/>
      </c:valAx>
      <c:spPr>
        <a:noFill/>
        <a:ln>
          <a:solidFill>
            <a:schemeClr val="accent1">
              <a:alpha val="91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Regr_lin1</c:v>
                </c:pt>
                <c:pt idx="1">
                  <c:v>Regr_lin2</c:v>
                </c:pt>
                <c:pt idx="2">
                  <c:v>Albero</c:v>
                </c:pt>
                <c:pt idx="3">
                  <c:v>M5P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155328.70000000001</c:v>
                </c:pt>
                <c:pt idx="1">
                  <c:v>155782.29999999999</c:v>
                </c:pt>
                <c:pt idx="2">
                  <c:v>160512.9</c:v>
                </c:pt>
                <c:pt idx="3">
                  <c:v>132675.29999999999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B-49B2-B771-436FEFF3AF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  <c:max val="16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1781335632"/>
        <c:crosses val="autoZero"/>
        <c:crossBetween val="between"/>
        <c:majorUnit val="10000"/>
      </c:valAx>
      <c:spPr>
        <a:noFill/>
        <a:ln>
          <a:solidFill>
            <a:schemeClr val="accent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5T09:04:47.599" idx="1">
    <p:pos x="10" y="10"/>
    <p:text>fffffffffff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592796-7AA1-497B-9CE9-8E8966CB8CE2}" type="datetime1">
              <a:rPr lang="it-IT" smtClean="0"/>
              <a:t>21/02/2021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4CD3-F172-40A6-8CC2-7C1BDB50FCCC}" type="datetime1">
              <a:rPr lang="it-IT" smtClean="0"/>
              <a:pPr/>
              <a:t>21/02/2021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Questo istogramma mostra un grande numero di case non ristrutturate (hanno valore pari a 0), quindi si fa uno zoom nella parte dopo il 1900 per vedere quale sia l’intervallo temporale in cui sono concentrate maggiormente le operazioni di ristrutturazione.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capire che la maggior parte delle ristrutturazioni è avvenuta a cavallo degli anni 2000 e negli anni successivi.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Analizzare le statistiche descrittive avrebbe poco senso perché molti valori di questa colonna sono 0; si può notare che molte case non sono state ristrutturate, quindi vengono divise le case non ristrutturate (0) dalle case ristrutturate (1).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viene creato un grafico a torta che evidenzia che la maggior parte delle case non è stata ristrutturata, infatti la componente con valore 0 è maggiore di quella con valore 1.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10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4243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Anche in questo istogramma si può notare che ci sono molti valori che corrispondono a zero, ma ci sono anche diverse occorrenze per valori fino a circa 2000.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Eseguendo uno zoom si può comprendere meglio che la distribuzione è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pressochè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costante per i valori nell’intervallo tra 500 e 1000.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però notare che molte case non hanno il piano interrato, quindi vengono divise le case senza piano interrato (0) dalle case con il piano interrato (1).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Creando il grafico a torta si nota che più della metà delle case non possiede il piano interrato (la variabile ha valore 0).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11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4612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stabilire la correlazione tra le variabili è stato creato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cui sono state passate in input le 11 variabili precedentemente analizzate.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 momento che lo scopo del progetto è quello di trovare un modello valido per predire i prezzi delle case, viene analizzata la prima colonna di questo plot che mostra il livello di correlazione esistente tra il prezzo di una casa e le altre variabili; si può notare come il prezzo sia correlato positivamente con tutte le variabili (tranne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yr_renovated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in particolare è evidente che ci sia una correlazione abbastanza forte tra il prezzo e la dimensione della zona abitabile (sqft_living). La correlazione tra queste due variabili è la massima per quanto riguarda il prezzo anche se si registrano altri valori di correlazione moderata tra prezzo e numero di bagni (0.48), prezzo e dimensione del piano terra 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sqft_above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correlazione = 0.54).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Analizzando gli altri valori della correlazione tra le altre variabili salta all’occhio la forte correlazione tra sqft_living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sqft_above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quindi si decide di analizzarla tramite un altro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inserendo anche la variabile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indica la dimensione del lotto, del terreno e si nota che c’è una forte correlazione tra sqft_living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sqft_above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quindi si può dire che in molti casi le variabili assumono gli stessi valori; viene rimossa la colonna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sqft_above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9922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Altri grafici di correlazione che evidenziano lo scarso legame tra prezzo e città e prezzo e CAP (trasformati in numeri con </a:t>
            </a:r>
            <a:r>
              <a:rPr lang="it-IT" dirty="0" err="1"/>
              <a:t>as.numeric</a:t>
            </a:r>
            <a:r>
              <a:rPr lang="it-IT" dirty="0"/>
              <a:t>); il grafico coi vettori mostra in base alla </a:t>
            </a:r>
            <a:r>
              <a:rPr lang="it-IT" dirty="0" err="1"/>
              <a:t>direziione</a:t>
            </a:r>
            <a:r>
              <a:rPr lang="it-IT" dirty="0"/>
              <a:t> e al verso dei vettori quali variabili siano più correlate tra loro.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13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429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sezione l’obiettivo è quello di creare dei modelli di predizione per predire il prezzo di una casa in base alle sue caratteristiche.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viene diviso in due parti, ovvero training set e test set; in particolare il training set sarà formato dall’80% del dataset (3426 entries) e il test set sarà costituito dal restante 20%, ovvero 857 entries.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Inizialmente è stata creata 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InitFormula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contiene tutte e 12 le variabili del dataset e che utilizza come unica variabile dipendente quella del prezzo (price).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creato quindi il modello denominato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Casereg_train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utilizza 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InitFormula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come dati considera quelli del training set.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notare che 2 variabili non hanno una significatività molto alta (infatti hanno zero asterischi alla fine della riga), quindi verranno rimosse nella creazione del nuovo modello; inoltre analizzando il valore dell’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R-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può concludere che il modello non è molto buono, efficace in quanto il suo valore non è molto vicino a 1 (0.4571).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questo punto viene creata una nuova formula, ovvero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ImprovedFormula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è formata solo dalle colonne significative (sono state rimosse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sqft_basement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yr_renovated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Creando il modello che usa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ImprovedFormula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 risultato che si ottiene è peggiore.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quindi dire che questo modello creato è meno accurato e meno efficiente di quello creato precedentemente in quanto il valore dell’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R-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più lontano da 1 rispetto al precedente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Successivamente sono stati utilizzati gli alberi di regressione utilizzando le variabili del modello migliore precedentemente trovato.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Questo modello ad albero viene utilizzato per effettuare una previsione sui valori del test set che produce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Absolute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un Root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Square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hanno un valore superiore rispetto ai rispettivi errori calcolati dalle due predizioni precedenti, quindi la predizione creta con questo albero di regressione è meno accurata rispetto alle precedenti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14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2913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Si può notare come sia il MAE che l’RMSE del modello creato tramite M5P siano minori e quindi si può dire che la previsione è la migliore.</a:t>
            </a:r>
          </a:p>
          <a:p>
            <a:pPr rtl="0"/>
            <a:endParaRPr lang="it-IT" dirty="0"/>
          </a:p>
          <a:p>
            <a:pPr rtl="0"/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M5P, </a:t>
            </a:r>
            <a:r>
              <a:rPr lang="it-IT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albero creato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ricostruendo l’algoritmo M5 di Quinlan e che consiste in due fasi: una prima fase, dove viene ottenuto l'albero che meglio descrive i dati scegliendo il miglior compromesso tra minori dimensioni dell'albero e maggiore capacità descrittiva tra gli alberi creati; una seconda fase di “potatura” per ridurre le dimensioni, ottenendo un minor costo computazionale e una migliore interpretabilità delle regole, a discapito dell'accuratezza anche se in maniera poco significativa. </a:t>
            </a:r>
          </a:p>
          <a:p>
            <a:pPr algn="l"/>
            <a:r>
              <a:rPr lang="it-IT" sz="1800" b="0" i="0" u="none" strike="noStrike" baseline="0" dirty="0">
                <a:latin typeface="CMR12"/>
              </a:rPr>
              <a:t>In sostanza M5P è un albero decisionale convenzionale con la possibilità di aggiungere funzioni di regressione lineare nei nodi.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per validare il modello migliore sono state utilizzate tre tecniche di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ovvero la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k-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repeated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leave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out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loocv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dunque capire che anche il modello creato con l’albero di regressione M5P è il migliore possibile, è il modello ottimale, in quanto i valori di MAE e RMSE sono minori rispetto a quelli trovati tramite le tecniche di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quindi si può concludere che tramite le tecniche di cross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stato validato il modello ottimale che risulta essere quello creato con M5P, albero costruito ricostruendo l’algoritmo M5 di Quinlan e che consiste in due fasi: una prima fase, dove viene ottenuto l'albero che meglio descrive i dati a partire dalla costruzione dei possibili alberi ricavabili scegliendo il miglior compromesso tra minori dimensioni dell'albero e maggiore capacità descrittiva; una seconda fase di “potatura” per ridurre le dimensioni dello stesso, ottenendo un minor costo computazionale e una migliore interpretabilità delle regole, a discapito dell'accuratezza anche se in maniera poco significativa.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16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015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scelto indica i prezzi di 4600 case negli USA; gli attributi di questo dataset sono 18, ovvero data,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prrezzo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numero di camere da letto</a:t>
            </a:r>
          </a:p>
          <a:p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primis sono stati ricercati eventuali valori mancanti tramite la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missmap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ha avuto come esito 0 valori mancanti ed è stato verificato che non ci fossero valori Na o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6452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Fatte le prime analisi su dataset con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head,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queste analisi si può notare come la maggior parte delle colonne sia di tipo numerico (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con qualche eccezione per indicatori come la via, la città, la data, lo stato di appartenenza e il CAP che sono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Sono state eseguite altre operazioni quali l’eliminazione di alcune colonne ritenute poco funzionali allo studio di questo dataset come 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data, l’indirizzo, il voto alla vista (la maggior parte ha valore 0), il numero di piani (in quanto in molti casi ha valore non intero), la nazione (in quanto poco utile all’analisi) e la rimozione delle righe che avevano un prezzo pari a 0.0 (</a:t>
            </a:r>
            <a:r>
              <a:rPr lang="it-IT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case.df</a:t>
            </a:r>
            <a:r>
              <a:rPr lang="it-IT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&lt;- subset(</a:t>
            </a:r>
            <a:r>
              <a:rPr lang="it-IT" sz="12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case.df</a:t>
            </a:r>
            <a:r>
              <a:rPr lang="it-IT" sz="12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price!= 0.0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Essendo la maggior parte delle variabili di tipo numerico si potranno fare delle analisi sui valori delle statistiche descrittive quali media, varianza, deviazione standard,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kurtosis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skewness</a:t>
            </a:r>
            <a:r>
              <a:rPr lang="it-IT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6373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quindi creato un istogramma con i prezzi delle 4283 case e vengono stampati anche tramite il comando </a:t>
            </a:r>
            <a:r>
              <a:rPr lang="it-IT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valori dei quartili (rosso, blu e verde) e il valore della media dei prezzi; si può notare che la distribuzione è maggiore nell’intervallo 200000-500000 $ circa e che la media dei prezzi si trova a un valore maggiore rispetto alla mediana, ma vicina a essa; in seguito viene plottata anche la curva della densità che è una curva che si discosta molto dalla curva di una distribuzione normale.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viene creato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presenta numerosi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ovvero un insieme di valori diverso da tutti gli altri per un valore di prezzi superiore a 1 mln di $.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3257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Analizzando il numero di camere da letto si può notare come il numero medio sia poco più di tre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nota che la distribuzione è maggiormente concentrata nell’intervallo tra 3 e 4 e presenta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valori pari a 0, 1, 6, 7, 8 e 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distribuzione non è normale, lo si può capire dal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dove la maggior parte dei punti non si trova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creato anche l’istogramma per il numero dei bagni che fa notare una maggiore distribuzione per un numero di bagni inferiore a 4, una media di poco maggiore di 2.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possono notare numerosi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un numero di bagni maggiore di 4 o pari a 0.</a:t>
            </a:r>
            <a:b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evidenzia il fatto che la distribuzione del numero di bagni sia comunque abbastanza lontana dalla distribuzione normale nonostante i valori di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siano prossimi allo 0.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0606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questo istogramma si può notare come la dimensione della superficie abitabile abbia un valore di densità molto alto nell’intervallo tra circa 1400 e poco più di 2000; inoltre si può vedere che la coda di destra è molto più lunga di quella di sinistra.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può notare che sono presenti numerosi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valori maggiori o uguali a 4000.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si può notare che non essendo i punti nel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che la distribuzione non sia una distribuzione normale.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questo istogramma si può notare che la frequenza massima si trova per un valore pari circa a 1100 e la densità è massima nell’intervallo che va da 1000 a 1500 circa.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presenta numerosi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valori maggiori di 3000 (3700 circa) e ha la coda di destra più allungata rispetto a quella di sinistra.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Analizzando 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infine, si può dire che la distribuzione non sia simile a una distribuzione normale in quanto la maggior parte dei punti non si trova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 in prossimità di essa).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4223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questo istogramma si può notare come la maggiore concentrazione si ha per un valore compreso tra 0 e circa 25000.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quindi viene eseguito uno zoom in quell’intervallo</a:t>
            </a:r>
            <a: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it-IT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notare che il valore medio è poco meno di 15000 ed è dovuto al fatto che ci siano dei valori poco frequenti che però alzano la media.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evidenzia una distribuzione molto lontana da quella normale (tranne nell’intervallo tra 5000 e 10000 dove la maggior parte dei punti sta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presenta inizialmente molto molto schiacciato a causa della presenza di numerosissimi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gli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vengono nascosti (</a:t>
            </a:r>
            <a:r>
              <a:rPr lang="it-IT" sz="1800" dirty="0" err="1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outline</a:t>
            </a:r>
            <a:r>
              <a:rPr lang="it-IT" sz="1800" dirty="0">
                <a:effectLst/>
                <a:latin typeface="Calibri Light" panose="020F0302020204030204" pitchFamily="34" charset="0"/>
                <a:ea typeface="Calibri" panose="020F0502020204030204" pitchFamily="34" charset="0"/>
              </a:rPr>
              <a:t> = FALSE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nota che la coda destra è decisamente più allungata di quella sinistra.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7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848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Questo istogramma contiene solo valori 0 o 1; in particolare si può notare la grandissima numerosità dei valori pari a zero (più di 4000 dati) e la numerosità molto bassa (15 case) delle righe che hanno il valore 1 nella colonna riguardante questa caratteristica.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condizione della casa viene espressa tramite una valutazione che va da 1 a 5; da questo istogramma si capisce come la maggior parte delle case abbia una condizione buona (valutazione pari a 3) o una condizione ancora migliore (valutazioni pari a 4 e 5). Molto basso è il numero di case con una valutazione scarsa sotto al 3 (quindi 2 o 1).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può notare la presenza di un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un valore pari a 1, il che sta ad indicare che, nonostante siano in numero basso, esistono delle case in condizioni pessime.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Viene creato un grafico a torta per rappresentare e visualizzare la distribuzione delle valutazioni.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Infine, analizzando 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 può notare che la distribuzione non è normale, ma multimodale in quanto sono pochi i punti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8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9576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Questo istogramma descrive gli anni in cui sono state costruite le case in analisi, anni che vanno dal 1900 al 2014; si può notare che la distribuzione è pressoché simile nei vari anni, e si può anche notare che c’è un picco di costruzioni nei primi anni 2000.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identifica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in esso il box si estende da poco prima di 1960 per arrivare fino a poco prima di 2000; la mediana si trova praticamente nel mezzo del box. 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qqplot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 può notare che tanti punti stanno sulla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qqline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indicando che la distribuzione è abbastanza simile a una distribuzione normale.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Siccome la media degli anni di costruzione è 1971 circa, sono state considerate vecchie (0) le case costruite prima del 1971, nuove (1) quelle costruite dopo.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può notare che la maggior parte delle case sono case nuove, infatti nel grafico a torta più della metà corrisponde al valore 1.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FD34AC2-3728-4A8B-B58F-6888FAEC3D20}" type="slidenum">
              <a:rPr lang="it-IT" noProof="0" smtClean="0"/>
              <a:t>9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282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80C2F-E619-4E2B-98D8-9919014BF7EE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E3EE3-319B-4C93-A32E-F64B3033E57B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A9B30-32BF-442A-B130-C9B2A356DE7F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4DC4D-4BAB-43AA-A021-28B909AD3CA4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7723-EB04-4C04-9674-58A429F184E6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15B3F-4F63-4854-B260-644CB8AE9876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E3B526-7D30-4D51-AA76-7FA42F009E0B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E6CD4-BACA-4755-A5FF-8B9C7B679C7B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178BE-F2FA-4842-89B9-5AB859F2200B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4AF1B6-DBC2-4905-A758-9C352F9780A8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C0DB5-C28F-411E-89D7-2AE292A03A8E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" name="Figura a mano libera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465EC4-9DBE-48F2-9E50-89249D3E8290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D3C9841-ED8B-4C1E-8E02-F067D670649A}" type="datetime1">
              <a:rPr lang="it-IT" noProof="0" smtClean="0"/>
              <a:t>21/02/2021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ttangol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7" name="Casella di testo 6"/>
          <p:cNvSpPr txBox="1"/>
          <p:nvPr/>
        </p:nvSpPr>
        <p:spPr>
          <a:xfrm>
            <a:off x="4678945" y="3444079"/>
            <a:ext cx="2834110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400" b="1" dirty="0">
                <a:solidFill>
                  <a:schemeClr val="bg1"/>
                </a:solidFill>
                <a:latin typeface="+mj-lt"/>
              </a:rPr>
              <a:t>PROGETTO</a:t>
            </a:r>
          </a:p>
        </p:txBody>
      </p:sp>
      <p:sp>
        <p:nvSpPr>
          <p:cNvPr id="21" name="Casella di testo 20"/>
          <p:cNvSpPr txBox="1"/>
          <p:nvPr/>
        </p:nvSpPr>
        <p:spPr>
          <a:xfrm>
            <a:off x="4377744" y="4150067"/>
            <a:ext cx="343651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2000" dirty="0">
                <a:solidFill>
                  <a:schemeClr val="bg1"/>
                </a:solidFill>
              </a:rPr>
              <a:t>Presentazione di Sanvito Alessio</a:t>
            </a:r>
          </a:p>
        </p:txBody>
      </p:sp>
      <p:sp>
        <p:nvSpPr>
          <p:cNvPr id="2" name="Ova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Ova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1" name="Ova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Tito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03D8BF2-0EF5-4123-8465-44B0C07049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70" y="5486208"/>
            <a:ext cx="1080000" cy="10800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F2E702F-9696-4409-8D39-946F9348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chemeClr val="bg2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1D7DA59-B4E7-435C-A61B-8BCC44A5B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4F36F1D2-3641-4D87-8029-7F587F7255E9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07AE9A2-3893-4BEF-A77A-7B558A85B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52F0A9-EFBE-48B4-ACBC-B5FC8C5A3114}"/>
              </a:ext>
            </a:extLst>
          </p:cNvPr>
          <p:cNvSpPr txBox="1"/>
          <p:nvPr/>
        </p:nvSpPr>
        <p:spPr>
          <a:xfrm>
            <a:off x="228599" y="692816"/>
            <a:ext cx="4237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ANNO DI RISTRUTTURAZIONE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47BD3953-C82C-4274-8245-CD0250446CDD}"/>
              </a:ext>
            </a:extLst>
          </p:cNvPr>
          <p:cNvGrpSpPr/>
          <p:nvPr/>
        </p:nvGrpSpPr>
        <p:grpSpPr>
          <a:xfrm>
            <a:off x="243112" y="1154481"/>
            <a:ext cx="3600000" cy="2880000"/>
            <a:chOff x="0" y="1217713"/>
            <a:chExt cx="3600000" cy="288000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D42E641E-4A3C-4E6F-B804-8E18C9D8BFC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17713"/>
              <a:ext cx="3600000" cy="2880000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FE19B6D7-5DF5-405A-AEF3-AABBC5793734}"/>
                </a:ext>
              </a:extLst>
            </p:cNvPr>
            <p:cNvSpPr/>
            <p:nvPr/>
          </p:nvSpPr>
          <p:spPr>
            <a:xfrm>
              <a:off x="3008243" y="2794000"/>
              <a:ext cx="357809" cy="744330"/>
            </a:xfrm>
            <a:prstGeom prst="rect">
              <a:avLst/>
            </a:prstGeom>
            <a:noFill/>
            <a:ln w="9525" cap="flat" cmpd="sng" algn="ctr">
              <a:solidFill>
                <a:srgbClr val="43CDD9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DEDF0772-3F23-46C5-A750-E972B4FC25D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3112" y="3978000"/>
            <a:ext cx="3600000" cy="2880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1B0702E-00BC-4564-AB87-72F298899DCE}"/>
              </a:ext>
            </a:extLst>
          </p:cNvPr>
          <p:cNvCxnSpPr>
            <a:stCxn id="7" idx="2"/>
          </p:cNvCxnSpPr>
          <p:nvPr/>
        </p:nvCxnSpPr>
        <p:spPr>
          <a:xfrm flipH="1">
            <a:off x="3114261" y="3475098"/>
            <a:ext cx="315999" cy="1136659"/>
          </a:xfrm>
          <a:prstGeom prst="straightConnector1">
            <a:avLst/>
          </a:prstGeom>
          <a:ln>
            <a:solidFill>
              <a:srgbClr val="43CD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238E4D1F-B539-4759-8083-3B9EFF8CF63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177178" y="993328"/>
            <a:ext cx="4319905" cy="32023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A241D14-6182-4B1E-8C72-CDBFEDA49C4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52767" y="4189730"/>
            <a:ext cx="3599815" cy="2668270"/>
          </a:xfrm>
          <a:prstGeom prst="rect">
            <a:avLst/>
          </a:prstGeom>
        </p:spPr>
      </p:pic>
      <p:sp>
        <p:nvSpPr>
          <p:cNvPr id="14" name="Figura a mano libera 1">
            <a:extLst>
              <a:ext uri="{FF2B5EF4-FFF2-40B4-BE49-F238E27FC236}">
                <a16:creationId xmlns:a16="http://schemas.microsoft.com/office/drawing/2014/main" id="{F9FA5CC5-B6FC-4D1A-9BC3-3DC557B6E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5" name="Casella di testo 2">
            <a:extLst>
              <a:ext uri="{FF2B5EF4-FFF2-40B4-BE49-F238E27FC236}">
                <a16:creationId xmlns:a16="http://schemas.microsoft.com/office/drawing/2014/main" id="{73CA5D8E-07BD-4413-AF5C-F4FE91665632}"/>
              </a:ext>
            </a:extLst>
          </p:cNvPr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158001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F143C19-7F41-4873-958C-4C46794F7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579BECB1-4FE8-46BD-90CD-28CA73DA7FF4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AB8F45A-0CD9-470B-8F00-89F92BBE1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BD67CC-1A14-4E24-98B7-A4DEFC1E0DD0}"/>
              </a:ext>
            </a:extLst>
          </p:cNvPr>
          <p:cNvSpPr txBox="1"/>
          <p:nvPr/>
        </p:nvSpPr>
        <p:spPr>
          <a:xfrm>
            <a:off x="7954617" y="578841"/>
            <a:ext cx="423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ESTENSIONE SUPERFICIE DEL PIANO INTERRATO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86A998-F896-4459-9DFF-31D76EB5F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2581" y="479403"/>
            <a:ext cx="4319905" cy="320230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3242951-3611-484F-9B17-A0D42E717A7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0781" y="996567"/>
            <a:ext cx="3600000" cy="288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DFBDCB-5648-493E-80DC-7C7353D7419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44190" y="3681708"/>
            <a:ext cx="3599999" cy="30748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D47A197-1B49-4BEC-A4C3-A4A5FC2FEF87}"/>
              </a:ext>
            </a:extLst>
          </p:cNvPr>
          <p:cNvPicPr/>
          <p:nvPr/>
        </p:nvPicPr>
        <p:blipFill rotWithShape="1">
          <a:blip r:embed="rId6"/>
          <a:srcRect l="22324" r="12517" b="20172"/>
          <a:stretch/>
        </p:blipFill>
        <p:spPr>
          <a:xfrm>
            <a:off x="8510380" y="3869078"/>
            <a:ext cx="2860458" cy="2608637"/>
          </a:xfrm>
          <a:prstGeom prst="rect">
            <a:avLst/>
          </a:prstGeom>
        </p:spPr>
      </p:pic>
      <p:sp>
        <p:nvSpPr>
          <p:cNvPr id="10" name="Figura a mano libera 1">
            <a:extLst>
              <a:ext uri="{FF2B5EF4-FFF2-40B4-BE49-F238E27FC236}">
                <a16:creationId xmlns:a16="http://schemas.microsoft.com/office/drawing/2014/main" id="{D8D3426A-4395-4627-AB3C-85B557E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1" name="Casella di testo 2">
            <a:extLst>
              <a:ext uri="{FF2B5EF4-FFF2-40B4-BE49-F238E27FC236}">
                <a16:creationId xmlns:a16="http://schemas.microsoft.com/office/drawing/2014/main" id="{E48AA5EC-B3E6-4E15-ABBA-470296C020EF}"/>
              </a:ext>
            </a:extLst>
          </p:cNvPr>
          <p:cNvSpPr txBox="1"/>
          <p:nvPr/>
        </p:nvSpPr>
        <p:spPr>
          <a:xfrm>
            <a:off x="11857440" y="6481180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5133127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78730809-3896-42BC-ACA9-E501D569B9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2595" y="1660546"/>
            <a:ext cx="5399405" cy="4003040"/>
          </a:xfrm>
          <a:prstGeom prst="rect">
            <a:avLst/>
          </a:prstGeom>
        </p:spPr>
      </p:pic>
      <p:sp>
        <p:nvSpPr>
          <p:cNvPr id="35" name="Ova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52" name="Connettore diritto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7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1205406-C9A8-45C8-B30A-F5FB29302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olo 1">
            <a:extLst>
              <a:ext uri="{FF2B5EF4-FFF2-40B4-BE49-F238E27FC236}">
                <a16:creationId xmlns:a16="http://schemas.microsoft.com/office/drawing/2014/main" id="{2A2B90F0-748C-4AA6-9093-1585E2BAC6ED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9D6EBAC1-DCBE-44AD-8019-20F404A5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65A800F-619E-42CC-AEE8-62F7D434C396}"/>
              </a:ext>
            </a:extLst>
          </p:cNvPr>
          <p:cNvGrpSpPr/>
          <p:nvPr/>
        </p:nvGrpSpPr>
        <p:grpSpPr>
          <a:xfrm>
            <a:off x="109399" y="1157687"/>
            <a:ext cx="6678110" cy="5590807"/>
            <a:chOff x="477699" y="1157687"/>
            <a:chExt cx="6678110" cy="5590807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55FC6A9E-9894-459E-96FF-74BB932B0D81}"/>
                </a:ext>
              </a:extLst>
            </p:cNvPr>
            <p:cNvGrpSpPr/>
            <p:nvPr/>
          </p:nvGrpSpPr>
          <p:grpSpPr>
            <a:xfrm>
              <a:off x="477699" y="1157687"/>
              <a:ext cx="6678110" cy="5590807"/>
              <a:chOff x="477699" y="1157687"/>
              <a:chExt cx="6678110" cy="5590807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F51D62D2-492B-4C33-B1DD-19CAFD1733B2}"/>
                  </a:ext>
                </a:extLst>
              </p:cNvPr>
              <p:cNvGrpSpPr/>
              <p:nvPr/>
            </p:nvGrpSpPr>
            <p:grpSpPr>
              <a:xfrm>
                <a:off x="477699" y="1157687"/>
                <a:ext cx="6678110" cy="5590807"/>
                <a:chOff x="515620" y="359089"/>
                <a:chExt cx="7262126" cy="6003511"/>
              </a:xfrm>
            </p:grpSpPr>
            <p:grpSp>
              <p:nvGrpSpPr>
                <p:cNvPr id="121" name="Gruppo 120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515620" y="359089"/>
                  <a:ext cx="7262126" cy="6003511"/>
                  <a:chOff x="223691" y="1455469"/>
                  <a:chExt cx="5660167" cy="4679192"/>
                </a:xfrm>
              </p:grpSpPr>
              <p:pic>
                <p:nvPicPr>
                  <p:cNvPr id="122" name="Immagine 121" descr="Questa immagine è un monitor del computer.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3691" y="1455469"/>
                    <a:ext cx="5660167" cy="4679192"/>
                  </a:xfrm>
                  <a:prstGeom prst="rect">
                    <a:avLst/>
                  </a:prstGeom>
                </p:spPr>
              </p:pic>
              <p:sp>
                <p:nvSpPr>
                  <p:cNvPr id="123" name="Rettangolo 122"/>
                  <p:cNvSpPr/>
                  <p:nvPr/>
                </p:nvSpPr>
                <p:spPr>
                  <a:xfrm>
                    <a:off x="2779454" y="4900079"/>
                    <a:ext cx="548640" cy="326575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C7C8CB"/>
                      </a:gs>
                      <a:gs pos="100000">
                        <a:srgbClr val="BCBDC0"/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it-IT" dirty="0"/>
                  </a:p>
                </p:txBody>
              </p:sp>
            </p:grpSp>
            <p:sp>
              <p:nvSpPr>
                <p:cNvPr id="124" name="Rettangolo 123">
                  <a:extLs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02127" y="637970"/>
                  <a:ext cx="6682875" cy="37392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it-IT" dirty="0"/>
                </a:p>
              </p:txBody>
            </p:sp>
            <p:pic>
              <p:nvPicPr>
                <p:cNvPr id="5" name="Immagine 4">
                  <a:extLst>
                    <a:ext uri="{FF2B5EF4-FFF2-40B4-BE49-F238E27FC236}">
                      <a16:creationId xmlns:a16="http://schemas.microsoft.com/office/drawing/2014/main" id="{9297E0E4-F37F-4546-B20E-3B830D9517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8341" y="654544"/>
                  <a:ext cx="4963893" cy="3722920"/>
                </a:xfrm>
                <a:prstGeom prst="rect">
                  <a:avLst/>
                </a:prstGeom>
              </p:spPr>
            </p:pic>
          </p:grpSp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0A49E720-EEF5-447C-823D-20F98A485FC8}"/>
                  </a:ext>
                </a:extLst>
              </p:cNvPr>
              <p:cNvSpPr/>
              <p:nvPr/>
            </p:nvSpPr>
            <p:spPr>
              <a:xfrm>
                <a:off x="2405786" y="2197480"/>
                <a:ext cx="159027" cy="159026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A16D1538-829D-4973-8465-00B8603F1D32}"/>
                  </a:ext>
                </a:extLst>
              </p:cNvPr>
              <p:cNvSpPr/>
              <p:nvPr/>
            </p:nvSpPr>
            <p:spPr>
              <a:xfrm>
                <a:off x="2405785" y="2458674"/>
                <a:ext cx="159027" cy="159026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B8BE45A4-B015-42D4-AC62-DFB04AC42128}"/>
                  </a:ext>
                </a:extLst>
              </p:cNvPr>
              <p:cNvSpPr/>
              <p:nvPr/>
            </p:nvSpPr>
            <p:spPr>
              <a:xfrm>
                <a:off x="2403924" y="2728079"/>
                <a:ext cx="159027" cy="159026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8D8ADECC-3E3D-4F01-8391-B7A1D3E4143C}"/>
                </a:ext>
              </a:extLst>
            </p:cNvPr>
            <p:cNvSpPr/>
            <p:nvPr/>
          </p:nvSpPr>
          <p:spPr>
            <a:xfrm>
              <a:off x="3150311" y="3743324"/>
              <a:ext cx="265989" cy="263525"/>
            </a:xfrm>
            <a:prstGeom prst="ellipse">
              <a:avLst/>
            </a:prstGeom>
            <a:noFill/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96444C9-2BF4-4D9F-A3BE-93D996D7A79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048000" y="3875087"/>
            <a:ext cx="5057775" cy="68273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4BA1210-8199-4459-9AE9-5BDC68AAFA18}"/>
              </a:ext>
            </a:extLst>
          </p:cNvPr>
          <p:cNvSpPr txBox="1"/>
          <p:nvPr/>
        </p:nvSpPr>
        <p:spPr>
          <a:xfrm>
            <a:off x="7384773" y="827592"/>
            <a:ext cx="480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CORRELAZIONE TRA LE VARIABILI</a:t>
            </a:r>
          </a:p>
        </p:txBody>
      </p:sp>
      <p:sp>
        <p:nvSpPr>
          <p:cNvPr id="23" name="Figura a mano libera 1">
            <a:extLst>
              <a:ext uri="{FF2B5EF4-FFF2-40B4-BE49-F238E27FC236}">
                <a16:creationId xmlns:a16="http://schemas.microsoft.com/office/drawing/2014/main" id="{008A1829-A424-48A9-814A-88773D26A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5" name="Casella di testo 2">
            <a:extLst>
              <a:ext uri="{FF2B5EF4-FFF2-40B4-BE49-F238E27FC236}">
                <a16:creationId xmlns:a16="http://schemas.microsoft.com/office/drawing/2014/main" id="{5EBE4390-F3DF-4D25-AAF6-39103CC9753A}"/>
              </a:ext>
            </a:extLst>
          </p:cNvPr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D4B97A1-2964-4FE4-BFEE-F9B4A7F10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DFB1CBA2-D6C8-4928-99CC-25711615A28A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A13A7E4-7D29-47EB-8699-51D693143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567540BE-D68A-436C-A317-C2BFFB49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5" y="878883"/>
            <a:ext cx="4322439" cy="35237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DD64600-3BC3-4964-A9D2-0E5D3945E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46" y="724926"/>
            <a:ext cx="5466054" cy="272590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65C833F-0B65-4392-8BE1-3A7169EF74E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23" y="3429000"/>
            <a:ext cx="4322445" cy="3237230"/>
          </a:xfrm>
          <a:prstGeom prst="rect">
            <a:avLst/>
          </a:prstGeom>
          <a:noFill/>
        </p:spPr>
      </p:pic>
      <p:sp>
        <p:nvSpPr>
          <p:cNvPr id="8" name="Figura a mano libera 1">
            <a:extLst>
              <a:ext uri="{FF2B5EF4-FFF2-40B4-BE49-F238E27FC236}">
                <a16:creationId xmlns:a16="http://schemas.microsoft.com/office/drawing/2014/main" id="{222FBAE3-579C-4D35-817D-DD17D3F50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9" name="Casella di testo 2">
            <a:extLst>
              <a:ext uri="{FF2B5EF4-FFF2-40B4-BE49-F238E27FC236}">
                <a16:creationId xmlns:a16="http://schemas.microsoft.com/office/drawing/2014/main" id="{89214619-E129-45D9-93D5-7A5AD36F6D8D}"/>
              </a:ext>
            </a:extLst>
          </p:cNvPr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87575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B2EF62F-25FA-4A50-BAF7-86E98E9A8F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1870" y="3471545"/>
            <a:ext cx="6120130" cy="33864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E5203AF-6927-47D3-BFDA-F14704DFCC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120130" cy="3386455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98B42A3-77F1-4FAE-8461-B1B1D708C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8709D98B-A298-4502-89FE-D3681F0B8389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ALGORITHM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79C20A2-A9C9-4600-B95F-F1C077A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0AD4CF-B25C-49C4-8D7F-97A38A10742F}"/>
              </a:ext>
            </a:extLst>
          </p:cNvPr>
          <p:cNvSpPr txBox="1"/>
          <p:nvPr/>
        </p:nvSpPr>
        <p:spPr>
          <a:xfrm>
            <a:off x="7929247" y="924665"/>
            <a:ext cx="243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 </a:t>
            </a:r>
            <a:r>
              <a:rPr lang="it-IT" dirty="0"/>
              <a:t>Regressione lineare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2827AF-C6FB-41D2-9F5D-63B453B0EE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3203" y="737166"/>
            <a:ext cx="3600000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C773D8-E632-4D1C-AA80-74A821BE88A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86225" y="737166"/>
            <a:ext cx="3600000" cy="28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6C1477-8664-4C49-A529-2BF48BA11E82}"/>
              </a:ext>
            </a:extLst>
          </p:cNvPr>
          <p:cNvSpPr txBox="1"/>
          <p:nvPr/>
        </p:nvSpPr>
        <p:spPr>
          <a:xfrm>
            <a:off x="8105775" y="3414736"/>
            <a:ext cx="255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Albero di regressione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C0B17-1781-47A4-895F-590F0F80D0DC}"/>
              </a:ext>
            </a:extLst>
          </p:cNvPr>
          <p:cNvSpPr txBox="1"/>
          <p:nvPr/>
        </p:nvSpPr>
        <p:spPr>
          <a:xfrm rot="16200000">
            <a:off x="8314802" y="3657982"/>
            <a:ext cx="4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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82B4FFC-DEEE-485B-A3DF-6DE946E7A4AB}"/>
              </a:ext>
            </a:extLst>
          </p:cNvPr>
          <p:cNvSpPr txBox="1"/>
          <p:nvPr/>
        </p:nvSpPr>
        <p:spPr>
          <a:xfrm>
            <a:off x="8547811" y="1485217"/>
            <a:ext cx="3600001" cy="153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/>
              <a:t>In seguito sono stati usati altri tipi di alberi di regressione detti </a:t>
            </a:r>
            <a:r>
              <a:rPr lang="it-IT" sz="1100" dirty="0" err="1"/>
              <a:t>Weka</a:t>
            </a:r>
            <a:r>
              <a:rPr lang="it-IT" sz="1100" dirty="0"/>
              <a:t> </a:t>
            </a:r>
            <a:r>
              <a:rPr lang="it-IT" sz="1100" dirty="0" err="1"/>
              <a:t>classifier</a:t>
            </a:r>
            <a:r>
              <a:rPr lang="it-IT" sz="1100" dirty="0"/>
              <a:t> tra cui M5P; con l’albero di regressione M5P sono stati ottenuti i valori degli errori pari a 95391.54$ per il MAE (minore dei valori dei MAE trovati precedentemente) e 132675.3$ per l’RMSE (20 mila $ in meno rispetto agli RMSE precedenti) che evidenziano il fatto che questa predizione sia molto più accurata e che sia quindi la migliore previsione utilizzata finora</a:t>
            </a:r>
            <a:r>
              <a:rPr lang="it-I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Figura a mano libera 1">
            <a:extLst>
              <a:ext uri="{FF2B5EF4-FFF2-40B4-BE49-F238E27FC236}">
                <a16:creationId xmlns:a16="http://schemas.microsoft.com/office/drawing/2014/main" id="{A52FF18D-0D76-47F0-A756-C5380285E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5" name="Casella di testo 2">
            <a:extLst>
              <a:ext uri="{FF2B5EF4-FFF2-40B4-BE49-F238E27FC236}">
                <a16:creationId xmlns:a16="http://schemas.microsoft.com/office/drawing/2014/main" id="{342E11B8-EEB2-471E-A7BD-668B27937D0B}"/>
              </a:ext>
            </a:extLst>
          </p:cNvPr>
          <p:cNvSpPr txBox="1"/>
          <p:nvPr/>
        </p:nvSpPr>
        <p:spPr>
          <a:xfrm>
            <a:off x="11857440" y="648118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47816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3" name="Casella di tes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02" name="Casella di testo 101"/>
          <p:cNvSpPr txBox="1"/>
          <p:nvPr/>
        </p:nvSpPr>
        <p:spPr>
          <a:xfrm>
            <a:off x="310092" y="2431610"/>
            <a:ext cx="2557586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it-IT" sz="1400" dirty="0" err="1"/>
              <a:t>IstogrammI</a:t>
            </a:r>
            <a:r>
              <a:rPr lang="it-IT" sz="1400" dirty="0"/>
              <a:t> </a:t>
            </a:r>
            <a:r>
              <a:rPr lang="it-IT" sz="1400" dirty="0" err="1"/>
              <a:t>relativI</a:t>
            </a:r>
            <a:r>
              <a:rPr lang="it-IT" sz="1400" dirty="0"/>
              <a:t> ai </a:t>
            </a:r>
            <a:r>
              <a:rPr lang="it-IT" sz="1400" dirty="0" err="1"/>
              <a:t>Mean</a:t>
            </a:r>
            <a:r>
              <a:rPr lang="it-IT" sz="1400" dirty="0"/>
              <a:t> Absolute </a:t>
            </a:r>
            <a:r>
              <a:rPr lang="it-IT" sz="1400" dirty="0" err="1"/>
              <a:t>Error</a:t>
            </a:r>
            <a:r>
              <a:rPr lang="it-IT" sz="1400" dirty="0"/>
              <a:t> e ai Root </a:t>
            </a:r>
            <a:r>
              <a:rPr lang="it-IT" sz="1400" dirty="0" err="1"/>
              <a:t>Mean</a:t>
            </a:r>
            <a:r>
              <a:rPr lang="it-IT" sz="1400" dirty="0"/>
              <a:t> </a:t>
            </a:r>
            <a:r>
              <a:rPr lang="it-IT" sz="1400" dirty="0" err="1"/>
              <a:t>Square</a:t>
            </a:r>
            <a:r>
              <a:rPr lang="it-IT" sz="1400" dirty="0"/>
              <a:t> </a:t>
            </a:r>
            <a:r>
              <a:rPr lang="it-IT" sz="1400" dirty="0" err="1"/>
              <a:t>Error</a:t>
            </a:r>
            <a:r>
              <a:rPr lang="it-IT" sz="1400" dirty="0"/>
              <a:t> delle previsioni effettuate.</a:t>
            </a:r>
          </a:p>
          <a:p>
            <a:pPr rtl="0"/>
            <a:r>
              <a:rPr lang="it-IT" sz="1400" dirty="0"/>
              <a:t>La prima e la seconda colonna riguardano la regressione lineare, la terza l’albero di regressione e l’ultima l’albero M5P.</a:t>
            </a:r>
          </a:p>
          <a:p>
            <a:pPr rtl="0"/>
            <a:r>
              <a:rPr lang="it-IT" sz="1400" dirty="0"/>
              <a:t>Si può notare che i valori di RMSE e MAE dell’ultima colonna siano più bassi rispetto agli altri e si può quindi concludere che la previsione effettuata con M5P sia quella ottimale.</a:t>
            </a:r>
          </a:p>
          <a:p>
            <a:pPr rtl="0"/>
            <a:endParaRPr lang="it-IT" sz="1400" dirty="0"/>
          </a:p>
        </p:txBody>
      </p:sp>
      <p:sp>
        <p:nvSpPr>
          <p:cNvPr id="103" name="Casella di testo 102"/>
          <p:cNvSpPr txBox="1"/>
          <p:nvPr/>
        </p:nvSpPr>
        <p:spPr>
          <a:xfrm>
            <a:off x="267966" y="1375914"/>
            <a:ext cx="259971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it-IT" sz="3200" b="1" spc="-50" dirty="0">
                <a:latin typeface="+mj-lt"/>
              </a:rPr>
              <a:t>CONFRONTO</a:t>
            </a:r>
          </a:p>
        </p:txBody>
      </p:sp>
      <p:cxnSp>
        <p:nvCxnSpPr>
          <p:cNvPr id="105" name="Connettore dirit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igura a mano libera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8" name="Figura a mano libera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  <p:sp>
          <p:nvSpPr>
            <p:cNvPr id="39" name="Figura a mano libera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dirty="0"/>
            </a:p>
          </p:txBody>
        </p:sp>
      </p:grpSp>
      <p:sp>
        <p:nvSpPr>
          <p:cNvPr id="5" name="Titolo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it-IT" dirty="0"/>
              <a:t>Diapositiva 10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E680369A-9CF9-409F-A729-F434D4380504}"/>
              </a:ext>
            </a:extLst>
          </p:cNvPr>
          <p:cNvGrpSpPr/>
          <p:nvPr/>
        </p:nvGrpSpPr>
        <p:grpSpPr>
          <a:xfrm>
            <a:off x="2043112" y="472341"/>
            <a:ext cx="10992524" cy="6590142"/>
            <a:chOff x="2064530" y="133928"/>
            <a:chExt cx="10992524" cy="6590142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B73EA37-9C7F-4A60-A67D-831774218C9A}"/>
                </a:ext>
              </a:extLst>
            </p:cNvPr>
            <p:cNvGrpSpPr/>
            <p:nvPr/>
          </p:nvGrpSpPr>
          <p:grpSpPr>
            <a:xfrm>
              <a:off x="2064530" y="133928"/>
              <a:ext cx="10992524" cy="6590142"/>
              <a:chOff x="2570502" y="820456"/>
              <a:chExt cx="8975028" cy="5521746"/>
            </a:xfrm>
          </p:grpSpPr>
          <p:pic>
            <p:nvPicPr>
              <p:cNvPr id="4" name="Immagine 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0502" y="820456"/>
                <a:ext cx="8975028" cy="5521746"/>
              </a:xfrm>
              <a:prstGeom prst="rect">
                <a:avLst/>
              </a:prstGeom>
            </p:spPr>
          </p:pic>
          <p:sp>
            <p:nvSpPr>
              <p:cNvPr id="36" name="Rettangolo 3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211960" y="1543243"/>
                <a:ext cx="5700304" cy="35545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it-IT" dirty="0"/>
              </a:p>
            </p:txBody>
          </p:sp>
        </p:grpSp>
        <p:graphicFrame>
          <p:nvGraphicFramePr>
            <p:cNvPr id="33" name="Grafico 32">
              <a:extLst>
                <a:ext uri="{FF2B5EF4-FFF2-40B4-BE49-F238E27FC236}">
                  <a16:creationId xmlns:a16="http://schemas.microsoft.com/office/drawing/2014/main" id="{B6D0FE49-81D1-4337-935D-C056025B57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17591235"/>
                </p:ext>
              </p:extLst>
            </p:nvPr>
          </p:nvGraphicFramePr>
          <p:xfrm>
            <a:off x="4160563" y="1483573"/>
            <a:ext cx="3470456" cy="36255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7" name="Grafico 36">
              <a:extLst>
                <a:ext uri="{FF2B5EF4-FFF2-40B4-BE49-F238E27FC236}">
                  <a16:creationId xmlns:a16="http://schemas.microsoft.com/office/drawing/2014/main" id="{4C8AD168-B076-452A-920B-8764BB5C83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12168983"/>
                </p:ext>
              </p:extLst>
            </p:nvPr>
          </p:nvGraphicFramePr>
          <p:xfrm>
            <a:off x="7562308" y="1378856"/>
            <a:ext cx="3470400" cy="3841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FFD24B74-7BCB-4194-822C-E314A3AB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olo 1">
            <a:extLst>
              <a:ext uri="{FF2B5EF4-FFF2-40B4-BE49-F238E27FC236}">
                <a16:creationId xmlns:a16="http://schemas.microsoft.com/office/drawing/2014/main" id="{05BB1BF2-0CF7-421F-825B-12D583855E0B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ALGORITHM</a:t>
            </a: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84E2EFA-D36C-4694-938D-741C4F5E3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287C4F9-D492-4728-AB57-6944CE8AA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olo 1">
            <a:extLst>
              <a:ext uri="{FF2B5EF4-FFF2-40B4-BE49-F238E27FC236}">
                <a16:creationId xmlns:a16="http://schemas.microsoft.com/office/drawing/2014/main" id="{F2520E20-FBD4-40FA-A89E-C844D9005E01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 ALGORITHM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E2817C67-8BAD-49D8-AF2F-0B00BC812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E5BDD26-02E2-4336-87E9-202BE324F5CF}"/>
              </a:ext>
            </a:extLst>
          </p:cNvPr>
          <p:cNvSpPr txBox="1"/>
          <p:nvPr/>
        </p:nvSpPr>
        <p:spPr>
          <a:xfrm>
            <a:off x="516832" y="629584"/>
            <a:ext cx="45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Cross </a:t>
            </a:r>
            <a:r>
              <a:rPr lang="it-IT" dirty="0" err="1"/>
              <a:t>Validation</a:t>
            </a:r>
            <a:r>
              <a:rPr lang="it-IT" dirty="0"/>
              <a:t> k-</a:t>
            </a:r>
            <a:r>
              <a:rPr lang="it-IT" dirty="0" err="1"/>
              <a:t>fold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6E7C533-51FB-44E8-A18D-843714378D4F}"/>
              </a:ext>
            </a:extLst>
          </p:cNvPr>
          <p:cNvSpPr txBox="1"/>
          <p:nvPr/>
        </p:nvSpPr>
        <p:spPr>
          <a:xfrm>
            <a:off x="516832" y="3244334"/>
            <a:ext cx="45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Repeated</a:t>
            </a:r>
            <a:r>
              <a:rPr lang="it-IT" dirty="0"/>
              <a:t> Cross </a:t>
            </a:r>
            <a:r>
              <a:rPr lang="it-IT" dirty="0" err="1"/>
              <a:t>Validation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199CD89-68A9-42FE-8EA6-ABC40ED4F080}"/>
              </a:ext>
            </a:extLst>
          </p:cNvPr>
          <p:cNvSpPr txBox="1"/>
          <p:nvPr/>
        </p:nvSpPr>
        <p:spPr>
          <a:xfrm>
            <a:off x="6887468" y="1687486"/>
            <a:ext cx="454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One Out Cross </a:t>
            </a:r>
            <a:r>
              <a:rPr lang="it-IT" dirty="0" err="1"/>
              <a:t>Validation</a:t>
            </a:r>
            <a:endParaRPr lang="it-IT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0DD00D6-351D-4BA6-8ACD-E9564A293F03}"/>
              </a:ext>
            </a:extLst>
          </p:cNvPr>
          <p:cNvGrpSpPr/>
          <p:nvPr/>
        </p:nvGrpSpPr>
        <p:grpSpPr>
          <a:xfrm>
            <a:off x="364412" y="1139844"/>
            <a:ext cx="5182323" cy="1838582"/>
            <a:chOff x="364412" y="1139844"/>
            <a:chExt cx="5182323" cy="1838582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651A9834-DDBB-49CA-A37A-F0E1ECEC9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12" y="1139844"/>
              <a:ext cx="5182323" cy="1838582"/>
            </a:xfrm>
            <a:prstGeom prst="rect">
              <a:avLst/>
            </a:prstGeom>
          </p:spPr>
        </p:pic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CE525A50-00FD-40DC-AF84-496E9E142AC4}"/>
                </a:ext>
              </a:extLst>
            </p:cNvPr>
            <p:cNvCxnSpPr/>
            <p:nvPr/>
          </p:nvCxnSpPr>
          <p:spPr>
            <a:xfrm>
              <a:off x="516832" y="2892701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0AC548E5-D6F2-43CE-8FC9-811013DCCB95}"/>
                </a:ext>
              </a:extLst>
            </p:cNvPr>
            <p:cNvCxnSpPr/>
            <p:nvPr/>
          </p:nvCxnSpPr>
          <p:spPr>
            <a:xfrm>
              <a:off x="2043112" y="2892701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C0B522C-E703-433B-BE1E-D4CC8D38B3B7}"/>
              </a:ext>
            </a:extLst>
          </p:cNvPr>
          <p:cNvGrpSpPr/>
          <p:nvPr/>
        </p:nvGrpSpPr>
        <p:grpSpPr>
          <a:xfrm>
            <a:off x="364412" y="3879575"/>
            <a:ext cx="5039428" cy="1800476"/>
            <a:chOff x="364412" y="3879575"/>
            <a:chExt cx="5039428" cy="1800476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D823B32-9144-4A83-BDFD-8BD583B71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412" y="3879575"/>
              <a:ext cx="5039428" cy="1800476"/>
            </a:xfrm>
            <a:prstGeom prst="rect">
              <a:avLst/>
            </a:prstGeom>
          </p:spPr>
        </p:pic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7DBE3C3-1185-4A32-8906-04053CAB9604}"/>
                </a:ext>
              </a:extLst>
            </p:cNvPr>
            <p:cNvCxnSpPr/>
            <p:nvPr/>
          </p:nvCxnSpPr>
          <p:spPr>
            <a:xfrm>
              <a:off x="516832" y="5626376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57C4EDD3-448B-454B-AC67-0EF8F4511EE3}"/>
                </a:ext>
              </a:extLst>
            </p:cNvPr>
            <p:cNvCxnSpPr/>
            <p:nvPr/>
          </p:nvCxnSpPr>
          <p:spPr>
            <a:xfrm>
              <a:off x="2136082" y="5626376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10B7FC6-8D65-48F8-9B37-48A47C40B374}"/>
              </a:ext>
            </a:extLst>
          </p:cNvPr>
          <p:cNvGrpSpPr/>
          <p:nvPr/>
        </p:nvGrpSpPr>
        <p:grpSpPr>
          <a:xfrm>
            <a:off x="6645266" y="2321490"/>
            <a:ext cx="5029902" cy="1800475"/>
            <a:chOff x="6645266" y="2321490"/>
            <a:chExt cx="5029902" cy="1800475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1FB28F7-7943-41DD-BE2A-7B7917334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5266" y="2321490"/>
              <a:ext cx="5029902" cy="1790950"/>
            </a:xfrm>
            <a:prstGeom prst="rect">
              <a:avLst/>
            </a:prstGeom>
          </p:spPr>
        </p:pic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DB38EF37-61F5-4FF6-88B0-9341200D5DC6}"/>
                </a:ext>
              </a:extLst>
            </p:cNvPr>
            <p:cNvCxnSpPr/>
            <p:nvPr/>
          </p:nvCxnSpPr>
          <p:spPr>
            <a:xfrm>
              <a:off x="8420984" y="4121965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12B6411-AEC5-4113-B00D-56C17418A8AA}"/>
                </a:ext>
              </a:extLst>
            </p:cNvPr>
            <p:cNvCxnSpPr/>
            <p:nvPr/>
          </p:nvCxnSpPr>
          <p:spPr>
            <a:xfrm>
              <a:off x="6787447" y="4112440"/>
              <a:ext cx="68911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52D2387-ACCE-4417-891F-53133E8E6E93}"/>
              </a:ext>
            </a:extLst>
          </p:cNvPr>
          <p:cNvSpPr txBox="1"/>
          <p:nvPr/>
        </p:nvSpPr>
        <p:spPr>
          <a:xfrm>
            <a:off x="6645266" y="4889500"/>
            <a:ext cx="4594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può dunque capire che anche il modello creato con l’albero di regressione M5P è il migliore possibile, è il modello ottimale, in quanto i valori di MAE e RMSE sono minori rispetto a quelli trovati tramite le tecniche di cross </a:t>
            </a:r>
            <a:r>
              <a:rPr lang="it-IT" dirty="0" err="1"/>
              <a:t>validation</a:t>
            </a:r>
            <a:r>
              <a:rPr lang="it-IT" dirty="0"/>
              <a:t>.</a:t>
            </a:r>
          </a:p>
        </p:txBody>
      </p:sp>
      <p:sp>
        <p:nvSpPr>
          <p:cNvPr id="25" name="Figura a mano libera 1">
            <a:extLst>
              <a:ext uri="{FF2B5EF4-FFF2-40B4-BE49-F238E27FC236}">
                <a16:creationId xmlns:a16="http://schemas.microsoft.com/office/drawing/2014/main" id="{1D70D8CB-80CB-403D-AB3E-1726F1E16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6" name="Casella di testo 2">
            <a:extLst>
              <a:ext uri="{FF2B5EF4-FFF2-40B4-BE49-F238E27FC236}">
                <a16:creationId xmlns:a16="http://schemas.microsoft.com/office/drawing/2014/main" id="{9B34CDC7-C77F-475C-97D4-7A99AD75D628}"/>
              </a:ext>
            </a:extLst>
          </p:cNvPr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9797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98B42A3-77F1-4FAE-8461-B1B1D708C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8709D98B-A298-4502-89FE-D3681F0B8389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079C20A2-A9C9-4600-B95F-F1C077A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31F94EF-B973-491C-959A-55A51E00F1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96786"/>
            <a:ext cx="10566400" cy="52644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B819FB-C835-4C72-A33C-266E698F6A6F}"/>
              </a:ext>
            </a:extLst>
          </p:cNvPr>
          <p:cNvSpPr txBox="1"/>
          <p:nvPr/>
        </p:nvSpPr>
        <p:spPr>
          <a:xfrm>
            <a:off x="1663700" y="6293049"/>
            <a:ext cx="886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</a:t>
            </a:r>
            <a:r>
              <a:rPr lang="it-IT" dirty="0" err="1"/>
              <a:t>webapp</a:t>
            </a:r>
            <a:r>
              <a:rPr lang="it-IT" dirty="0"/>
              <a:t> sono state implementate le sezioni di </a:t>
            </a:r>
            <a:r>
              <a:rPr lang="it-IT" dirty="0" err="1"/>
              <a:t>exploratory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e ML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7" name="Figura a mano libera 1">
            <a:extLst>
              <a:ext uri="{FF2B5EF4-FFF2-40B4-BE49-F238E27FC236}">
                <a16:creationId xmlns:a16="http://schemas.microsoft.com/office/drawing/2014/main" id="{F725C6B2-FD98-45FD-8D81-933F59BE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8" name="Casella di testo 2">
            <a:extLst>
              <a:ext uri="{FF2B5EF4-FFF2-40B4-BE49-F238E27FC236}">
                <a16:creationId xmlns:a16="http://schemas.microsoft.com/office/drawing/2014/main" id="{BF072007-3FE6-4536-B534-F90F941D2224}"/>
              </a:ext>
            </a:extLst>
          </p:cNvPr>
          <p:cNvSpPr txBox="1"/>
          <p:nvPr/>
        </p:nvSpPr>
        <p:spPr>
          <a:xfrm>
            <a:off x="11857440" y="6481180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378313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ttangolo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21" name="Grup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16" name="Ova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Ova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 di testo 12"/>
          <p:cNvSpPr txBox="1"/>
          <p:nvPr/>
        </p:nvSpPr>
        <p:spPr>
          <a:xfrm>
            <a:off x="4114688" y="2321997"/>
            <a:ext cx="3962624" cy="221599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GRAZIE</a:t>
            </a:r>
          </a:p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PER</a:t>
            </a:r>
          </a:p>
          <a:p>
            <a:pPr algn="ctr" rtl="0">
              <a:tabLst>
                <a:tab pos="347663" algn="l"/>
              </a:tabLst>
            </a:pPr>
            <a:r>
              <a:rPr lang="it-IT" sz="4800" b="1" dirty="0">
                <a:solidFill>
                  <a:srgbClr val="FFFFFF"/>
                </a:solidFill>
                <a:latin typeface="+mj-lt"/>
              </a:rPr>
              <a:t>L’ATTENZIONE</a:t>
            </a:r>
          </a:p>
        </p:txBody>
      </p:sp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26B436D-B84E-4ABA-ADB5-68052014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1E60B319-A4DA-48BF-85BD-E13D34BEC193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359106DA-7342-4565-8FCF-C2F62A588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A1FEA2C6-BDBB-4F6B-9651-44609816B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78883"/>
            <a:ext cx="5435600" cy="2219918"/>
          </a:xfrm>
          <a:prstGeom prst="rect">
            <a:avLst/>
          </a:prstGeom>
          <a:noFill/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4C97A12-4E52-49F9-8652-F75A9109B7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12787" y="3288991"/>
            <a:ext cx="6019800" cy="349642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B42FA7-4F23-4588-86A2-AD6F7270FEB3}"/>
              </a:ext>
            </a:extLst>
          </p:cNvPr>
          <p:cNvSpPr txBox="1"/>
          <p:nvPr/>
        </p:nvSpPr>
        <p:spPr>
          <a:xfrm>
            <a:off x="228600" y="3714482"/>
            <a:ext cx="3120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dataset è composto da 4600 oggetti (righe) e 18 variabili (colonne)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C9C3C1-037B-40B7-83E8-2163ECCE6DFC}"/>
              </a:ext>
            </a:extLst>
          </p:cNvPr>
          <p:cNvSpPr txBox="1"/>
          <p:nvPr/>
        </p:nvSpPr>
        <p:spPr>
          <a:xfrm>
            <a:off x="9532587" y="3884603"/>
            <a:ext cx="2380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Analizzando il dataset sono stati rilevati 0 </a:t>
            </a:r>
            <a:r>
              <a:rPr lang="it-IT" dirty="0" err="1"/>
              <a:t>missing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DCAB5E4-9124-4517-AFDB-7308A9BE7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455" y="688693"/>
            <a:ext cx="3683675" cy="2545860"/>
          </a:xfrm>
          <a:prstGeom prst="rect">
            <a:avLst/>
          </a:prstGeom>
        </p:spPr>
      </p:pic>
      <p:sp>
        <p:nvSpPr>
          <p:cNvPr id="12" name="Figura a mano libera 1">
            <a:extLst>
              <a:ext uri="{FF2B5EF4-FFF2-40B4-BE49-F238E27FC236}">
                <a16:creationId xmlns:a16="http://schemas.microsoft.com/office/drawing/2014/main" id="{6ACED0B4-60F7-44CC-B7F1-C0EF305D9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3" name="Casella di testo 2">
            <a:extLst>
              <a:ext uri="{FF2B5EF4-FFF2-40B4-BE49-F238E27FC236}">
                <a16:creationId xmlns:a16="http://schemas.microsoft.com/office/drawing/2014/main" id="{4CCC095E-7412-4004-82C8-FBEC8BA04C03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32910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E2F57BB-BA5F-405A-805D-976F0BE11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74D30052-0BF3-4F7F-B5D7-5C65719A2F73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DB7DC2F-89E0-4289-9B56-60B3EC99A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D7AE72E-6EE1-46ED-BD5E-496C2AFF89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" y="1623060"/>
            <a:ext cx="6928803" cy="1640840"/>
          </a:xfrm>
          <a:prstGeom prst="rect">
            <a:avLst/>
          </a:prstGeom>
          <a:noFill/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171C94-1EA6-4448-BC73-64918E3A758A}"/>
              </a:ext>
            </a:extLst>
          </p:cNvPr>
          <p:cNvSpPr txBox="1"/>
          <p:nvPr/>
        </p:nvSpPr>
        <p:spPr>
          <a:xfrm>
            <a:off x="424496" y="868302"/>
            <a:ext cx="692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state fatte delle operazioni su alcune righe, alcune colonne sono state eliminate e il dataset pulito si presenta in questo modo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116DD76-708E-4066-BC3F-FA7F5152D584}"/>
              </a:ext>
            </a:extLst>
          </p:cNvPr>
          <p:cNvSpPr txBox="1"/>
          <p:nvPr/>
        </p:nvSpPr>
        <p:spPr>
          <a:xfrm>
            <a:off x="424496" y="3441700"/>
            <a:ext cx="54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stati calcolati i valori delle statistiche descrittive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EE519D-320D-4E1E-A05E-D973A3A35D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96" y="3993357"/>
            <a:ext cx="11538904" cy="1241583"/>
          </a:xfrm>
          <a:prstGeom prst="rect">
            <a:avLst/>
          </a:prstGeom>
        </p:spPr>
      </p:pic>
      <p:sp>
        <p:nvSpPr>
          <p:cNvPr id="10" name="Figura a mano libera 1">
            <a:extLst>
              <a:ext uri="{FF2B5EF4-FFF2-40B4-BE49-F238E27FC236}">
                <a16:creationId xmlns:a16="http://schemas.microsoft.com/office/drawing/2014/main" id="{42D3DCFC-FF43-4234-BC98-2115FE6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1" name="Casella di testo 2">
            <a:extLst>
              <a:ext uri="{FF2B5EF4-FFF2-40B4-BE49-F238E27FC236}">
                <a16:creationId xmlns:a16="http://schemas.microsoft.com/office/drawing/2014/main" id="{49256F6A-C46D-4610-BA1C-6DC1EC7F73D3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76857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9AF70D3-FD7E-40E0-A205-54A59BAF6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35D18835-10F7-436C-A02C-A890172A38B1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380DE8D-9B3C-47DC-B269-A35903C6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4EAA4DA5-8789-4309-AB5E-162838DC41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2380" y="1098000"/>
            <a:ext cx="3600000" cy="28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F0E8361-A0DB-4D2E-8AAF-06F4B8BEBE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96000" y="629584"/>
            <a:ext cx="3600000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02AE104-13B8-40BC-996F-E5CE2239439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92000" y="666027"/>
            <a:ext cx="3600000" cy="288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4E2409A-BD34-4423-AEBD-D074738BD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6" y="3978000"/>
            <a:ext cx="3889372" cy="2880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215A12-5DC1-4DFD-8396-7348566B62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314" y="3978000"/>
            <a:ext cx="3889372" cy="28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5189C49-06A5-4D7B-9B97-165A87A0A9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202" y="4349700"/>
            <a:ext cx="3960000" cy="21280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834746-BF9B-4F7A-A2BE-120B408027AD}"/>
              </a:ext>
            </a:extLst>
          </p:cNvPr>
          <p:cNvSpPr txBox="1"/>
          <p:nvPr/>
        </p:nvSpPr>
        <p:spPr>
          <a:xfrm>
            <a:off x="483216" y="616253"/>
            <a:ext cx="28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PREZZI DELLE CASE</a:t>
            </a:r>
          </a:p>
        </p:txBody>
      </p:sp>
      <p:sp>
        <p:nvSpPr>
          <p:cNvPr id="12" name="Figura a mano libera 1">
            <a:extLst>
              <a:ext uri="{FF2B5EF4-FFF2-40B4-BE49-F238E27FC236}">
                <a16:creationId xmlns:a16="http://schemas.microsoft.com/office/drawing/2014/main" id="{B4007FCD-F3ED-4418-AFF9-2D2FB3AE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3" name="Casella di testo 2">
            <a:extLst>
              <a:ext uri="{FF2B5EF4-FFF2-40B4-BE49-F238E27FC236}">
                <a16:creationId xmlns:a16="http://schemas.microsoft.com/office/drawing/2014/main" id="{8015614B-68B3-435B-8C93-0A219625B610}"/>
              </a:ext>
            </a:extLst>
          </p:cNvPr>
          <p:cNvSpPr txBox="1"/>
          <p:nvPr/>
        </p:nvSpPr>
        <p:spPr>
          <a:xfrm>
            <a:off x="11857440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59810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DB73BE1-D7B7-4AAE-B9E4-5B42952AE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D7A5939F-AAF5-41EE-9476-3495A8830389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DC97AC2-60FE-4741-8765-780D3F5BD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3A1BF5C7-F493-4885-AD89-48865F70B5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112" y="1095578"/>
            <a:ext cx="3600000" cy="28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910C328-36A9-40EF-AB41-5E61E180E44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96000" y="629584"/>
            <a:ext cx="3600000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1504FF1-1C48-4110-9277-55577766217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68887" y="1005784"/>
            <a:ext cx="3960000" cy="21276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B13BDF3-BE10-467D-BA9F-DBD829849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192274"/>
            <a:ext cx="3600000" cy="266572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EB4013-FC50-4101-B6BA-123E50D49B8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96000" y="3885784"/>
            <a:ext cx="3600000" cy="2880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E0FC6EB-1FEF-4E45-B57B-4B91138FBF36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232000" y="4261984"/>
            <a:ext cx="3960000" cy="21276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EB9D09E-7687-4BAB-B838-AD94EA80C027}"/>
              </a:ext>
            </a:extLst>
          </p:cNvPr>
          <p:cNvSpPr txBox="1"/>
          <p:nvPr/>
        </p:nvSpPr>
        <p:spPr>
          <a:xfrm>
            <a:off x="62439" y="507100"/>
            <a:ext cx="439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NUMERO DI CAMERE DA LETTO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5DE232-9B44-4B9B-831C-C2A44D4522E1}"/>
              </a:ext>
            </a:extLst>
          </p:cNvPr>
          <p:cNvSpPr txBox="1"/>
          <p:nvPr/>
        </p:nvSpPr>
        <p:spPr>
          <a:xfrm>
            <a:off x="9048938" y="3620096"/>
            <a:ext cx="29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NUMERO DI BAGNI</a:t>
            </a:r>
          </a:p>
        </p:txBody>
      </p:sp>
      <p:sp>
        <p:nvSpPr>
          <p:cNvPr id="14" name="Figura a mano libera 1">
            <a:extLst>
              <a:ext uri="{FF2B5EF4-FFF2-40B4-BE49-F238E27FC236}">
                <a16:creationId xmlns:a16="http://schemas.microsoft.com/office/drawing/2014/main" id="{A0651A5C-AA62-41D7-B3CA-B5825A9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5" name="Casella di testo 2">
            <a:extLst>
              <a:ext uri="{FF2B5EF4-FFF2-40B4-BE49-F238E27FC236}">
                <a16:creationId xmlns:a16="http://schemas.microsoft.com/office/drawing/2014/main" id="{3BBA209E-5F42-43EF-A164-F6DEE7359447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111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9C08A76-75AA-4987-98A3-010778DD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186F1C33-D7C0-4E83-89F6-A8B7B8BAEDC2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1DC207B-0E21-45FD-B3A3-B127FF976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276DE6DD-3C8E-41E0-813A-3C1F6F4328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6000" y="826149"/>
            <a:ext cx="3600000" cy="2880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8F66667-A2CE-4094-B1B2-31D1691CE9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174499"/>
            <a:ext cx="3600000" cy="288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1361EF-DEC2-49B4-9402-586E7ADADEE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168887" y="1174499"/>
            <a:ext cx="3960000" cy="21276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F055E42-2B47-4669-ADDA-E7B7A20778F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296000" y="3978000"/>
            <a:ext cx="3600000" cy="2880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CE4C445-C689-4B20-BBF1-335A84B47F1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3975861"/>
            <a:ext cx="3600000" cy="2880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2B38BC3-8D73-4303-A555-5AE97FA8F03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194654" y="4354200"/>
            <a:ext cx="3960000" cy="2127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B80709-E80A-498A-B706-8D18CC79D0C3}"/>
              </a:ext>
            </a:extLst>
          </p:cNvPr>
          <p:cNvSpPr txBox="1"/>
          <p:nvPr/>
        </p:nvSpPr>
        <p:spPr>
          <a:xfrm>
            <a:off x="-37461" y="565025"/>
            <a:ext cx="4893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DIMENSIONE SUPERFICIE ABITABILE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E3DC2C-5D16-49ED-A707-1807B5B6AF06}"/>
              </a:ext>
            </a:extLst>
          </p:cNvPr>
          <p:cNvSpPr txBox="1"/>
          <p:nvPr/>
        </p:nvSpPr>
        <p:spPr>
          <a:xfrm>
            <a:off x="8554654" y="3523203"/>
            <a:ext cx="36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DIMENSIONE SUPERFICIE 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DEL PIANO TERRA</a:t>
            </a:r>
          </a:p>
        </p:txBody>
      </p:sp>
      <p:sp>
        <p:nvSpPr>
          <p:cNvPr id="15" name="Figura a mano libera 1">
            <a:extLst>
              <a:ext uri="{FF2B5EF4-FFF2-40B4-BE49-F238E27FC236}">
                <a16:creationId xmlns:a16="http://schemas.microsoft.com/office/drawing/2014/main" id="{ACCC3FD6-4D7E-4AC8-BC39-FC79CEFCB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6" name="Casella di testo 2">
            <a:extLst>
              <a:ext uri="{FF2B5EF4-FFF2-40B4-BE49-F238E27FC236}">
                <a16:creationId xmlns:a16="http://schemas.microsoft.com/office/drawing/2014/main" id="{CAAA4F44-FE01-4C4C-9DC3-6EB1D3FB07E6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5937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B855D46-20AB-4B4F-A05A-2BB83D0C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2401C381-77BE-4573-82B6-ED085DAEC1A5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553FCE6-778F-4C8A-B760-DB7CD28C3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97092D-70ED-4E6E-9B2B-6440DC9A0020}"/>
              </a:ext>
            </a:extLst>
          </p:cNvPr>
          <p:cNvSpPr txBox="1"/>
          <p:nvPr/>
        </p:nvSpPr>
        <p:spPr>
          <a:xfrm>
            <a:off x="0" y="792390"/>
            <a:ext cx="5060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ESTENSIONE SUPERFICIE DEL LOTTO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72F477-E8A4-4092-8934-F964BE55D9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6133" y="3807221"/>
            <a:ext cx="3600000" cy="3041015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F55E3D51-73BA-4528-9180-35E092C6EA27}"/>
              </a:ext>
            </a:extLst>
          </p:cNvPr>
          <p:cNvGrpSpPr/>
          <p:nvPr/>
        </p:nvGrpSpPr>
        <p:grpSpPr>
          <a:xfrm>
            <a:off x="370064" y="1333567"/>
            <a:ext cx="3969707" cy="2822508"/>
            <a:chOff x="370064" y="1333567"/>
            <a:chExt cx="3969707" cy="2822508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06EB7AD-F456-4AD5-BDF6-D6663C919221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0064" y="1333567"/>
              <a:ext cx="3969707" cy="2324100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0621C429-1BE8-4FBA-A148-C18BE91E7E33}"/>
                </a:ext>
              </a:extLst>
            </p:cNvPr>
            <p:cNvSpPr/>
            <p:nvPr/>
          </p:nvSpPr>
          <p:spPr>
            <a:xfrm>
              <a:off x="784226" y="1663700"/>
              <a:ext cx="277812" cy="1533525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CF4D8227-DB83-4FEE-9868-CF396724F01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923132" y="3197225"/>
              <a:ext cx="451643" cy="958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C95AE11E-553A-454C-87BA-FD30C02116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0754" y="4156075"/>
            <a:ext cx="3959860" cy="2130425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059765A6-DAF1-4A1B-8480-6573F7ED2F63}"/>
              </a:ext>
            </a:extLst>
          </p:cNvPr>
          <p:cNvGrpSpPr/>
          <p:nvPr/>
        </p:nvGrpSpPr>
        <p:grpSpPr>
          <a:xfrm>
            <a:off x="4518691" y="1421430"/>
            <a:ext cx="3959860" cy="3365366"/>
            <a:chOff x="4676770" y="1359034"/>
            <a:chExt cx="3959860" cy="3365366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DB0427B-8758-4E01-9161-9FF71AD7D1F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676770" y="1359034"/>
              <a:ext cx="3959860" cy="2130425"/>
            </a:xfrm>
            <a:prstGeom prst="rect">
              <a:avLst/>
            </a:prstGeom>
          </p:spPr>
        </p:pic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A3D57B34-4145-4617-AFDA-B929C641D2FF}"/>
                </a:ext>
              </a:extLst>
            </p:cNvPr>
            <p:cNvSpPr/>
            <p:nvPr/>
          </p:nvSpPr>
          <p:spPr>
            <a:xfrm>
              <a:off x="5060035" y="2654300"/>
              <a:ext cx="3372765" cy="415131"/>
            </a:xfrm>
            <a:prstGeom prst="rect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ADD77A7-A0FE-4364-B39E-ACCE7E8D1206}"/>
                </a:ext>
              </a:extLst>
            </p:cNvPr>
            <p:cNvCxnSpPr>
              <a:cxnSpLocks/>
            </p:cNvCxnSpPr>
            <p:nvPr/>
          </p:nvCxnSpPr>
          <p:spPr>
            <a:xfrm>
              <a:off x="5631180" y="3076575"/>
              <a:ext cx="274320" cy="16478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magine 21">
            <a:extLst>
              <a:ext uri="{FF2B5EF4-FFF2-40B4-BE49-F238E27FC236}">
                <a16:creationId xmlns:a16="http://schemas.microsoft.com/office/drawing/2014/main" id="{62A1B961-0763-4C6C-B856-DAF4FE96437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529916" y="1102734"/>
            <a:ext cx="3600000" cy="288000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FC1B474-4AD2-4497-A857-9079FB8DEAE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000" y="3891902"/>
            <a:ext cx="3600000" cy="2880000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E56D46EA-2CB0-4D38-8551-4833C770493E}"/>
              </a:ext>
            </a:extLst>
          </p:cNvPr>
          <p:cNvSpPr/>
          <p:nvPr/>
        </p:nvSpPr>
        <p:spPr>
          <a:xfrm>
            <a:off x="9007475" y="2070100"/>
            <a:ext cx="88900" cy="841375"/>
          </a:xfrm>
          <a:prstGeom prst="rect">
            <a:avLst/>
          </a:prstGeom>
          <a:noFill/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D595DF55-DB54-4E4A-A104-0D54438E75B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051925" y="2911475"/>
            <a:ext cx="927894" cy="182006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igura a mano libera 1">
            <a:extLst>
              <a:ext uri="{FF2B5EF4-FFF2-40B4-BE49-F238E27FC236}">
                <a16:creationId xmlns:a16="http://schemas.microsoft.com/office/drawing/2014/main" id="{75BD230E-7533-4865-B099-714D60C7E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1" name="Casella di testo 2">
            <a:extLst>
              <a:ext uri="{FF2B5EF4-FFF2-40B4-BE49-F238E27FC236}">
                <a16:creationId xmlns:a16="http://schemas.microsoft.com/office/drawing/2014/main" id="{D8DBA2EE-B454-49F1-99A9-46256B4B0AC5}"/>
              </a:ext>
            </a:extLst>
          </p:cNvPr>
          <p:cNvSpPr txBox="1"/>
          <p:nvPr/>
        </p:nvSpPr>
        <p:spPr>
          <a:xfrm>
            <a:off x="11857440" y="648118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582072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4848755E-C422-43B8-9458-315D4A1C5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EDECC787-12D7-4B8A-BE32-920C35CFEAE3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66C86D-F55A-4073-8499-782F4A4A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DE3C51-4017-4C88-829B-A8B211CD8AA6}"/>
              </a:ext>
            </a:extLst>
          </p:cNvPr>
          <p:cNvSpPr txBox="1"/>
          <p:nvPr/>
        </p:nvSpPr>
        <p:spPr>
          <a:xfrm>
            <a:off x="0" y="659870"/>
            <a:ext cx="481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VICINANZA DELLA CASA AL MARE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386C607-24B3-4864-BDC0-922AE7338ACF}"/>
              </a:ext>
            </a:extLst>
          </p:cNvPr>
          <p:cNvGrpSpPr/>
          <p:nvPr/>
        </p:nvGrpSpPr>
        <p:grpSpPr>
          <a:xfrm>
            <a:off x="20724" y="1212127"/>
            <a:ext cx="7506511" cy="2577995"/>
            <a:chOff x="0" y="1666159"/>
            <a:chExt cx="7686225" cy="288000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B04731B-CEE8-4B60-A0C4-D8D37D6DCAE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666159"/>
              <a:ext cx="3600000" cy="2880000"/>
            </a:xfrm>
            <a:prstGeom prst="rect">
              <a:avLst/>
            </a:prstGeom>
          </p:spPr>
        </p:pic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EA0851E-0FB8-4167-A4DC-259BC9C5A0A6}"/>
                </a:ext>
              </a:extLst>
            </p:cNvPr>
            <p:cNvSpPr/>
            <p:nvPr/>
          </p:nvSpPr>
          <p:spPr>
            <a:xfrm>
              <a:off x="2995405" y="3785455"/>
              <a:ext cx="312151" cy="30480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F960E13-5568-466C-9EFA-7AAE07E42AD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086225" y="1666159"/>
              <a:ext cx="3600000" cy="2880000"/>
            </a:xfrm>
            <a:prstGeom prst="rect">
              <a:avLst/>
            </a:prstGeom>
          </p:spPr>
        </p:pic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22920FD4-C6BA-427B-82B6-EB9F5D5BDB7C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3307556" y="3383023"/>
              <a:ext cx="3645694" cy="554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D36820B-1744-4903-84D7-1A0C81BF965C}"/>
                </a:ext>
              </a:extLst>
            </p:cNvPr>
            <p:cNvSpPr txBox="1"/>
            <p:nvPr/>
          </p:nvSpPr>
          <p:spPr>
            <a:xfrm>
              <a:off x="7038751" y="2278123"/>
              <a:ext cx="390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15</a:t>
              </a:r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315DDC1E-50AC-49A1-8034-1AB3FBD512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7354" y="3969867"/>
            <a:ext cx="3600000" cy="28800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C553B2C-44D4-45B0-9BB7-10905AE3D23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970696" y="3895174"/>
            <a:ext cx="3600000" cy="28800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007F85F-2B39-47A1-8A66-6E92451C85E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002092" y="1759919"/>
            <a:ext cx="3599815" cy="26682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C189B5-DE7D-455F-89CF-9BBAE21F6626}"/>
              </a:ext>
            </a:extLst>
          </p:cNvPr>
          <p:cNvSpPr txBox="1"/>
          <p:nvPr/>
        </p:nvSpPr>
        <p:spPr>
          <a:xfrm>
            <a:off x="8105775" y="1298254"/>
            <a:ext cx="385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CONDIZIONE DELLA CASA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33746A3-7BAE-4CEA-9332-B12C9A61C7A0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8073303" y="4247817"/>
            <a:ext cx="3960000" cy="2324100"/>
          </a:xfrm>
          <a:prstGeom prst="rect">
            <a:avLst/>
          </a:prstGeom>
        </p:spPr>
      </p:pic>
      <p:sp>
        <p:nvSpPr>
          <p:cNvPr id="19" name="Figura a mano libera 1">
            <a:extLst>
              <a:ext uri="{FF2B5EF4-FFF2-40B4-BE49-F238E27FC236}">
                <a16:creationId xmlns:a16="http://schemas.microsoft.com/office/drawing/2014/main" id="{F623DC15-0FAC-410E-A885-71CC077D5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20" name="Casella di testo 2">
            <a:extLst>
              <a:ext uri="{FF2B5EF4-FFF2-40B4-BE49-F238E27FC236}">
                <a16:creationId xmlns:a16="http://schemas.microsoft.com/office/drawing/2014/main" id="{2C1FF1B9-4FBE-44D4-94D2-CB75567778EE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14671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41A6B2E-83EF-43CF-B9A2-1700CC03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1">
            <a:extLst>
              <a:ext uri="{FF2B5EF4-FFF2-40B4-BE49-F238E27FC236}">
                <a16:creationId xmlns:a16="http://schemas.microsoft.com/office/drawing/2014/main" id="{42B37CCE-ED4A-459C-B0F9-AA46B2BFAF0B}"/>
              </a:ext>
            </a:extLst>
          </p:cNvPr>
          <p:cNvSpPr txBox="1">
            <a:spLocks/>
          </p:cNvSpPr>
          <p:nvPr/>
        </p:nvSpPr>
        <p:spPr>
          <a:xfrm>
            <a:off x="228600" y="130986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Progetto MIGA</a:t>
            </a:r>
          </a:p>
          <a:p>
            <a:pPr algn="ctr" rtl="0"/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D4E31470-A718-4AF2-880A-B1D8DA039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80285"/>
            <a:ext cx="408622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2C49B89-84F3-4FB6-B72C-8DB9DE7397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112" y="1284511"/>
            <a:ext cx="3600000" cy="2880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ACE40B-FC75-48AD-BAE4-46196A89A13C}"/>
              </a:ext>
            </a:extLst>
          </p:cNvPr>
          <p:cNvSpPr txBox="1"/>
          <p:nvPr/>
        </p:nvSpPr>
        <p:spPr>
          <a:xfrm>
            <a:off x="228600" y="759076"/>
            <a:ext cx="36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ANNO DI COSTRUZIONE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0943F1-3488-4F21-B898-2D799FE42C5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86225" y="1136610"/>
            <a:ext cx="3600000" cy="2880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707A5C1-D40A-481E-BB98-60CF3903350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62763" y="878883"/>
            <a:ext cx="4319905" cy="2324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3D4136B-1F60-4F32-A2A6-805E5951425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71" y="3524709"/>
            <a:ext cx="4319905" cy="32023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6CD2DF0-07ED-43BB-BE80-7E16218D95A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2629330" y="4058744"/>
            <a:ext cx="3599815" cy="2668270"/>
          </a:xfrm>
          <a:prstGeom prst="rect">
            <a:avLst/>
          </a:prstGeom>
        </p:spPr>
      </p:pic>
      <p:sp>
        <p:nvSpPr>
          <p:cNvPr id="11" name="Figura a mano libera 1">
            <a:extLst>
              <a:ext uri="{FF2B5EF4-FFF2-40B4-BE49-F238E27FC236}">
                <a16:creationId xmlns:a16="http://schemas.microsoft.com/office/drawing/2014/main" id="{B25D3A5C-2B9A-4588-B117-7112E58FC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dirty="0">
              <a:solidFill>
                <a:srgbClr val="98A3AD"/>
              </a:solidFill>
            </a:endParaRPr>
          </a:p>
        </p:txBody>
      </p:sp>
      <p:sp>
        <p:nvSpPr>
          <p:cNvPr id="12" name="Casella di testo 2">
            <a:extLst>
              <a:ext uri="{FF2B5EF4-FFF2-40B4-BE49-F238E27FC236}">
                <a16:creationId xmlns:a16="http://schemas.microsoft.com/office/drawing/2014/main" id="{21AB3B9F-3BB5-465B-8041-261EC31FA828}"/>
              </a:ext>
            </a:extLst>
          </p:cNvPr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1400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0047307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6_TF88930311.potx" id="{64AD06AC-930D-41B0-A56D-460381E163C2}" vid="{B6EA4372-BD7F-414A-B309-C86891056F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basata sui dati, di 24Slides</Template>
  <TotalTime>1632</TotalTime>
  <Words>2895</Words>
  <Application>Microsoft Office PowerPoint</Application>
  <PresentationFormat>Widescreen</PresentationFormat>
  <Paragraphs>139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CMR12</vt:lpstr>
      <vt:lpstr>Segoe UI Light</vt:lpstr>
      <vt:lpstr>Tema di Office</vt:lpstr>
      <vt:lpstr>Diapositiva 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Diapositiva 7</vt:lpstr>
      <vt:lpstr>Presentazione standard di PowerPoint</vt:lpstr>
      <vt:lpstr>Presentazione standard di PowerPoint</vt:lpstr>
      <vt:lpstr>Diapositiva 10</vt:lpstr>
      <vt:lpstr>Presentazione standard di PowerPoint</vt:lpstr>
      <vt:lpstr>Presentazione standard di PowerPoint</vt:lpstr>
      <vt:lpstr>Diapositiva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a.sanvito6@campus.unimib.it</dc:creator>
  <cp:lastModifiedBy>a.sanvito6@campus.unimib.it</cp:lastModifiedBy>
  <cp:revision>53</cp:revision>
  <dcterms:created xsi:type="dcterms:W3CDTF">2021-01-27T16:07:47Z</dcterms:created>
  <dcterms:modified xsi:type="dcterms:W3CDTF">2021-02-21T10:21:09Z</dcterms:modified>
</cp:coreProperties>
</file>