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84" r:id="rId3"/>
    <p:sldId id="285" r:id="rId4"/>
    <p:sldId id="259" r:id="rId5"/>
    <p:sldId id="275" r:id="rId6"/>
    <p:sldId id="276" r:id="rId7"/>
    <p:sldId id="265" r:id="rId8"/>
    <p:sldId id="261" r:id="rId9"/>
    <p:sldId id="262" r:id="rId10"/>
    <p:sldId id="263" r:id="rId11"/>
    <p:sldId id="266" r:id="rId12"/>
    <p:sldId id="267" r:id="rId13"/>
    <p:sldId id="279" r:id="rId14"/>
    <p:sldId id="277" r:id="rId15"/>
    <p:sldId id="278" r:id="rId16"/>
    <p:sldId id="280" r:id="rId17"/>
    <p:sldId id="282" r:id="rId18"/>
    <p:sldId id="272" r:id="rId19"/>
    <p:sldId id="28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A7CF9-C095-496B-9D4D-DC0DB1591B5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5F4108F-E890-413F-9BA3-DCA3F605AA8C}">
      <dgm:prSet phldrT="[Texto]" custT="1"/>
      <dgm:spPr/>
      <dgm:t>
        <a:bodyPr/>
        <a:lstStyle/>
        <a:p>
          <a:r>
            <a:rPr lang="pt-BR" sz="2400" dirty="0">
              <a:latin typeface="Arial" panose="020B0604020202020204" pitchFamily="34" charset="0"/>
              <a:cs typeface="Arial" panose="020B0604020202020204" pitchFamily="34" charset="0"/>
            </a:rPr>
            <a:t>subjetividades</a:t>
          </a:r>
        </a:p>
      </dgm:t>
    </dgm:pt>
    <dgm:pt modelId="{6F3111C2-2936-47E6-B665-575444B32E79}" type="parTrans" cxnId="{3D75FFFD-8F33-477F-9C0A-112E018B8061}">
      <dgm:prSet/>
      <dgm:spPr/>
      <dgm:t>
        <a:bodyPr/>
        <a:lstStyle/>
        <a:p>
          <a:endParaRPr lang="pt-BR"/>
        </a:p>
      </dgm:t>
    </dgm:pt>
    <dgm:pt modelId="{789CA282-B0E5-41D4-896C-A8DB330E4AEA}" type="sibTrans" cxnId="{3D75FFFD-8F33-477F-9C0A-112E018B8061}">
      <dgm:prSet/>
      <dgm:spPr/>
      <dgm:t>
        <a:bodyPr/>
        <a:lstStyle/>
        <a:p>
          <a:endParaRPr lang="pt-BR"/>
        </a:p>
      </dgm:t>
    </dgm:pt>
    <dgm:pt modelId="{AD42FB35-3262-496B-BAFC-85E493CE501F}">
      <dgm:prSet phldrT="[Texto]"/>
      <dgm:spPr/>
      <dgm:t>
        <a:bodyPr/>
        <a:lstStyle/>
        <a:p>
          <a:r>
            <a:rPr lang="pt-BR" dirty="0">
              <a:latin typeface="Arial" panose="020B0604020202020204" pitchFamily="34" charset="0"/>
              <a:cs typeface="Arial" panose="020B0604020202020204" pitchFamily="34" charset="0"/>
            </a:rPr>
            <a:t>Profissionais</a:t>
          </a:r>
          <a:r>
            <a:rPr lang="pt-BR" dirty="0"/>
            <a:t> </a:t>
          </a:r>
        </a:p>
      </dgm:t>
    </dgm:pt>
    <dgm:pt modelId="{F7FD2391-ED0D-4AD9-A03A-39AFB9826DE7}" type="parTrans" cxnId="{0D744C51-F093-44CD-81E0-656215ECDFB9}">
      <dgm:prSet/>
      <dgm:spPr/>
      <dgm:t>
        <a:bodyPr/>
        <a:lstStyle/>
        <a:p>
          <a:endParaRPr lang="pt-BR"/>
        </a:p>
      </dgm:t>
    </dgm:pt>
    <dgm:pt modelId="{DD6FEA64-F7DE-4FE6-9742-6D6AA56AE4D7}" type="sibTrans" cxnId="{0D744C51-F093-44CD-81E0-656215ECDFB9}">
      <dgm:prSet/>
      <dgm:spPr/>
      <dgm:t>
        <a:bodyPr/>
        <a:lstStyle/>
        <a:p>
          <a:endParaRPr lang="pt-BR"/>
        </a:p>
      </dgm:t>
    </dgm:pt>
    <dgm:pt modelId="{C9F169C7-0BA9-4411-9E7C-77C49CF63422}">
      <dgm:prSet phldrT="[Texto]"/>
      <dgm:spPr/>
      <dgm:t>
        <a:bodyPr/>
        <a:lstStyle/>
        <a:p>
          <a:r>
            <a:rPr lang="pt-BR" dirty="0"/>
            <a:t>Indivíduos em geral</a:t>
          </a:r>
        </a:p>
      </dgm:t>
    </dgm:pt>
    <dgm:pt modelId="{8732AE58-7C2D-43CD-9413-FEFE2C9792A3}" type="parTrans" cxnId="{C988113B-5E09-4024-BD04-0CD8D7B4E355}">
      <dgm:prSet/>
      <dgm:spPr/>
      <dgm:t>
        <a:bodyPr/>
        <a:lstStyle/>
        <a:p>
          <a:endParaRPr lang="pt-BR"/>
        </a:p>
      </dgm:t>
    </dgm:pt>
    <dgm:pt modelId="{5E98DFD8-62B6-4380-8738-E7D4E1F4E9E3}" type="sibTrans" cxnId="{C988113B-5E09-4024-BD04-0CD8D7B4E355}">
      <dgm:prSet/>
      <dgm:spPr/>
      <dgm:t>
        <a:bodyPr/>
        <a:lstStyle/>
        <a:p>
          <a:endParaRPr lang="pt-BR"/>
        </a:p>
      </dgm:t>
    </dgm:pt>
    <dgm:pt modelId="{64FDA57A-EBFF-426E-8FFA-70610AFFA547}" type="pres">
      <dgm:prSet presAssocID="{246A7CF9-C095-496B-9D4D-DC0DB1591B57}" presName="Name0" presStyleCnt="0">
        <dgm:presLayoutVars>
          <dgm:dir/>
          <dgm:resizeHandles val="exact"/>
        </dgm:presLayoutVars>
      </dgm:prSet>
      <dgm:spPr/>
    </dgm:pt>
    <dgm:pt modelId="{E781248A-4400-4BEF-9A75-762EFD1D7AA0}" type="pres">
      <dgm:prSet presAssocID="{05F4108F-E890-413F-9BA3-DCA3F605AA8C}" presName="node" presStyleLbl="node1" presStyleIdx="0" presStyleCnt="3" custScaleX="174846" custScaleY="97082" custRadScaleRad="109511" custRadScaleInc="-4144">
        <dgm:presLayoutVars>
          <dgm:bulletEnabled val="1"/>
        </dgm:presLayoutVars>
      </dgm:prSet>
      <dgm:spPr/>
    </dgm:pt>
    <dgm:pt modelId="{146AFFC5-A260-46BA-9302-505EEA8D01D7}" type="pres">
      <dgm:prSet presAssocID="{789CA282-B0E5-41D4-896C-A8DB330E4AEA}" presName="sibTrans" presStyleLbl="sibTrans2D1" presStyleIdx="0" presStyleCnt="3"/>
      <dgm:spPr/>
    </dgm:pt>
    <dgm:pt modelId="{8BA3088F-1263-4658-810D-555154158438}" type="pres">
      <dgm:prSet presAssocID="{789CA282-B0E5-41D4-896C-A8DB330E4AEA}" presName="connectorText" presStyleLbl="sibTrans2D1" presStyleIdx="0" presStyleCnt="3"/>
      <dgm:spPr/>
    </dgm:pt>
    <dgm:pt modelId="{58CF1EFB-95E4-4EC2-8F03-4C79BD292147}" type="pres">
      <dgm:prSet presAssocID="{AD42FB35-3262-496B-BAFC-85E493CE501F}" presName="node" presStyleLbl="node1" presStyleIdx="1" presStyleCnt="3">
        <dgm:presLayoutVars>
          <dgm:bulletEnabled val="1"/>
        </dgm:presLayoutVars>
      </dgm:prSet>
      <dgm:spPr/>
    </dgm:pt>
    <dgm:pt modelId="{D9FE1FBC-20F8-4F79-9490-DE07D388E18B}" type="pres">
      <dgm:prSet presAssocID="{DD6FEA64-F7DE-4FE6-9742-6D6AA56AE4D7}" presName="sibTrans" presStyleLbl="sibTrans2D1" presStyleIdx="1" presStyleCnt="3"/>
      <dgm:spPr/>
    </dgm:pt>
    <dgm:pt modelId="{EC94FF72-65BB-40D5-833F-E87AAAADC927}" type="pres">
      <dgm:prSet presAssocID="{DD6FEA64-F7DE-4FE6-9742-6D6AA56AE4D7}" presName="connectorText" presStyleLbl="sibTrans2D1" presStyleIdx="1" presStyleCnt="3"/>
      <dgm:spPr/>
    </dgm:pt>
    <dgm:pt modelId="{50697520-07B1-4DBE-B803-5D553460BA51}" type="pres">
      <dgm:prSet presAssocID="{C9F169C7-0BA9-4411-9E7C-77C49CF63422}" presName="node" presStyleLbl="node1" presStyleIdx="2" presStyleCnt="3" custScaleY="147415">
        <dgm:presLayoutVars>
          <dgm:bulletEnabled val="1"/>
        </dgm:presLayoutVars>
      </dgm:prSet>
      <dgm:spPr/>
    </dgm:pt>
    <dgm:pt modelId="{D6FE1A7C-43D6-4174-8E71-1B998DEDB4BC}" type="pres">
      <dgm:prSet presAssocID="{5E98DFD8-62B6-4380-8738-E7D4E1F4E9E3}" presName="sibTrans" presStyleLbl="sibTrans2D1" presStyleIdx="2" presStyleCnt="3"/>
      <dgm:spPr/>
    </dgm:pt>
    <dgm:pt modelId="{65E29D45-3F23-4D06-93A5-EFC6E40A2DCA}" type="pres">
      <dgm:prSet presAssocID="{5E98DFD8-62B6-4380-8738-E7D4E1F4E9E3}" presName="connectorText" presStyleLbl="sibTrans2D1" presStyleIdx="2" presStyleCnt="3"/>
      <dgm:spPr/>
    </dgm:pt>
  </dgm:ptLst>
  <dgm:cxnLst>
    <dgm:cxn modelId="{5702620C-FFA5-4A40-9A04-54C1C21C51A5}" type="presOf" srcId="{5E98DFD8-62B6-4380-8738-E7D4E1F4E9E3}" destId="{D6FE1A7C-43D6-4174-8E71-1B998DEDB4BC}" srcOrd="0" destOrd="0" presId="urn:microsoft.com/office/officeart/2005/8/layout/cycle7"/>
    <dgm:cxn modelId="{F6300425-1A12-48BE-B6AA-950B31CCD8EC}" type="presOf" srcId="{246A7CF9-C095-496B-9D4D-DC0DB1591B57}" destId="{64FDA57A-EBFF-426E-8FFA-70610AFFA547}" srcOrd="0" destOrd="0" presId="urn:microsoft.com/office/officeart/2005/8/layout/cycle7"/>
    <dgm:cxn modelId="{C988113B-5E09-4024-BD04-0CD8D7B4E355}" srcId="{246A7CF9-C095-496B-9D4D-DC0DB1591B57}" destId="{C9F169C7-0BA9-4411-9E7C-77C49CF63422}" srcOrd="2" destOrd="0" parTransId="{8732AE58-7C2D-43CD-9413-FEFE2C9792A3}" sibTransId="{5E98DFD8-62B6-4380-8738-E7D4E1F4E9E3}"/>
    <dgm:cxn modelId="{C5ED106B-0E21-440E-8747-880B73D18D6D}" type="presOf" srcId="{DD6FEA64-F7DE-4FE6-9742-6D6AA56AE4D7}" destId="{D9FE1FBC-20F8-4F79-9490-DE07D388E18B}" srcOrd="0" destOrd="0" presId="urn:microsoft.com/office/officeart/2005/8/layout/cycle7"/>
    <dgm:cxn modelId="{0D744C51-F093-44CD-81E0-656215ECDFB9}" srcId="{246A7CF9-C095-496B-9D4D-DC0DB1591B57}" destId="{AD42FB35-3262-496B-BAFC-85E493CE501F}" srcOrd="1" destOrd="0" parTransId="{F7FD2391-ED0D-4AD9-A03A-39AFB9826DE7}" sibTransId="{DD6FEA64-F7DE-4FE6-9742-6D6AA56AE4D7}"/>
    <dgm:cxn modelId="{58BDDB54-A079-449F-84DC-BE3749467289}" type="presOf" srcId="{5E98DFD8-62B6-4380-8738-E7D4E1F4E9E3}" destId="{65E29D45-3F23-4D06-93A5-EFC6E40A2DCA}" srcOrd="1" destOrd="0" presId="urn:microsoft.com/office/officeart/2005/8/layout/cycle7"/>
    <dgm:cxn modelId="{1392CB9E-D6A3-4776-92F1-0489AC5FB2C6}" type="presOf" srcId="{05F4108F-E890-413F-9BA3-DCA3F605AA8C}" destId="{E781248A-4400-4BEF-9A75-762EFD1D7AA0}" srcOrd="0" destOrd="0" presId="urn:microsoft.com/office/officeart/2005/8/layout/cycle7"/>
    <dgm:cxn modelId="{160CD4B3-9628-4117-B629-C41C33A97E5A}" type="presOf" srcId="{DD6FEA64-F7DE-4FE6-9742-6D6AA56AE4D7}" destId="{EC94FF72-65BB-40D5-833F-E87AAAADC927}" srcOrd="1" destOrd="0" presId="urn:microsoft.com/office/officeart/2005/8/layout/cycle7"/>
    <dgm:cxn modelId="{514DCCB4-2AB1-4990-9534-E0500C7C0CED}" type="presOf" srcId="{789CA282-B0E5-41D4-896C-A8DB330E4AEA}" destId="{146AFFC5-A260-46BA-9302-505EEA8D01D7}" srcOrd="0" destOrd="0" presId="urn:microsoft.com/office/officeart/2005/8/layout/cycle7"/>
    <dgm:cxn modelId="{AA76E1D5-FD6C-486C-90B3-EA1B9398BB3A}" type="presOf" srcId="{AD42FB35-3262-496B-BAFC-85E493CE501F}" destId="{58CF1EFB-95E4-4EC2-8F03-4C79BD292147}" srcOrd="0" destOrd="0" presId="urn:microsoft.com/office/officeart/2005/8/layout/cycle7"/>
    <dgm:cxn modelId="{50D307EA-B44E-4950-9C09-9DFBB087C47C}" type="presOf" srcId="{789CA282-B0E5-41D4-896C-A8DB330E4AEA}" destId="{8BA3088F-1263-4658-810D-555154158438}" srcOrd="1" destOrd="0" presId="urn:microsoft.com/office/officeart/2005/8/layout/cycle7"/>
    <dgm:cxn modelId="{D06B2CF1-814F-43C7-B92B-F5594F34ADBC}" type="presOf" srcId="{C9F169C7-0BA9-4411-9E7C-77C49CF63422}" destId="{50697520-07B1-4DBE-B803-5D553460BA51}" srcOrd="0" destOrd="0" presId="urn:microsoft.com/office/officeart/2005/8/layout/cycle7"/>
    <dgm:cxn modelId="{3D75FFFD-8F33-477F-9C0A-112E018B8061}" srcId="{246A7CF9-C095-496B-9D4D-DC0DB1591B57}" destId="{05F4108F-E890-413F-9BA3-DCA3F605AA8C}" srcOrd="0" destOrd="0" parTransId="{6F3111C2-2936-47E6-B665-575444B32E79}" sibTransId="{789CA282-B0E5-41D4-896C-A8DB330E4AEA}"/>
    <dgm:cxn modelId="{7BFE71C3-CC53-4D5C-9F5F-69D719432D0C}" type="presParOf" srcId="{64FDA57A-EBFF-426E-8FFA-70610AFFA547}" destId="{E781248A-4400-4BEF-9A75-762EFD1D7AA0}" srcOrd="0" destOrd="0" presId="urn:microsoft.com/office/officeart/2005/8/layout/cycle7"/>
    <dgm:cxn modelId="{58FEFC17-8C21-422B-A70D-0D040CA23DCA}" type="presParOf" srcId="{64FDA57A-EBFF-426E-8FFA-70610AFFA547}" destId="{146AFFC5-A260-46BA-9302-505EEA8D01D7}" srcOrd="1" destOrd="0" presId="urn:microsoft.com/office/officeart/2005/8/layout/cycle7"/>
    <dgm:cxn modelId="{1CE01918-54DD-444A-9780-1125C91A8E6D}" type="presParOf" srcId="{146AFFC5-A260-46BA-9302-505EEA8D01D7}" destId="{8BA3088F-1263-4658-810D-555154158438}" srcOrd="0" destOrd="0" presId="urn:microsoft.com/office/officeart/2005/8/layout/cycle7"/>
    <dgm:cxn modelId="{238D5676-7029-4233-B916-DA6B334735AA}" type="presParOf" srcId="{64FDA57A-EBFF-426E-8FFA-70610AFFA547}" destId="{58CF1EFB-95E4-4EC2-8F03-4C79BD292147}" srcOrd="2" destOrd="0" presId="urn:microsoft.com/office/officeart/2005/8/layout/cycle7"/>
    <dgm:cxn modelId="{CC850FA3-79C6-43FD-A094-78A0ACE204F2}" type="presParOf" srcId="{64FDA57A-EBFF-426E-8FFA-70610AFFA547}" destId="{D9FE1FBC-20F8-4F79-9490-DE07D388E18B}" srcOrd="3" destOrd="0" presId="urn:microsoft.com/office/officeart/2005/8/layout/cycle7"/>
    <dgm:cxn modelId="{7EEF2663-F911-4E0D-82B6-5788A715BF4B}" type="presParOf" srcId="{D9FE1FBC-20F8-4F79-9490-DE07D388E18B}" destId="{EC94FF72-65BB-40D5-833F-E87AAAADC927}" srcOrd="0" destOrd="0" presId="urn:microsoft.com/office/officeart/2005/8/layout/cycle7"/>
    <dgm:cxn modelId="{58F2473C-1E71-41C7-9678-4B3A223EC244}" type="presParOf" srcId="{64FDA57A-EBFF-426E-8FFA-70610AFFA547}" destId="{50697520-07B1-4DBE-B803-5D553460BA51}" srcOrd="4" destOrd="0" presId="urn:microsoft.com/office/officeart/2005/8/layout/cycle7"/>
    <dgm:cxn modelId="{FDF57C2D-FDDE-454A-8473-3D2DDE2766FF}" type="presParOf" srcId="{64FDA57A-EBFF-426E-8FFA-70610AFFA547}" destId="{D6FE1A7C-43D6-4174-8E71-1B998DEDB4BC}" srcOrd="5" destOrd="0" presId="urn:microsoft.com/office/officeart/2005/8/layout/cycle7"/>
    <dgm:cxn modelId="{E7532C7B-C837-4424-9445-2E1EB9ABDC87}" type="presParOf" srcId="{D6FE1A7C-43D6-4174-8E71-1B998DEDB4BC}" destId="{65E29D45-3F23-4D06-93A5-EFC6E40A2DC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1248A-4400-4BEF-9A75-762EFD1D7AA0}">
      <dsp:nvSpPr>
        <dsp:cNvPr id="0" name=""/>
        <dsp:cNvSpPr/>
      </dsp:nvSpPr>
      <dsp:spPr>
        <a:xfrm>
          <a:off x="3227615" y="-113546"/>
          <a:ext cx="3860364" cy="1071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rial" panose="020B0604020202020204" pitchFamily="34" charset="0"/>
              <a:cs typeface="Arial" panose="020B0604020202020204" pitchFamily="34" charset="0"/>
            </a:rPr>
            <a:t>subjetividades</a:t>
          </a:r>
        </a:p>
      </dsp:txBody>
      <dsp:txXfrm>
        <a:off x="3259005" y="-82156"/>
        <a:ext cx="3797584" cy="1008939"/>
      </dsp:txXfrm>
    </dsp:sp>
    <dsp:sp modelId="{146AFFC5-A260-46BA-9302-505EEA8D01D7}">
      <dsp:nvSpPr>
        <dsp:cNvPr id="0" name=""/>
        <dsp:cNvSpPr/>
      </dsp:nvSpPr>
      <dsp:spPr>
        <a:xfrm rot="3519459">
          <a:off x="5539160" y="1799779"/>
          <a:ext cx="1150402" cy="3863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5655073" y="1877054"/>
        <a:ext cx="918576" cy="231826"/>
      </dsp:txXfrm>
    </dsp:sp>
    <dsp:sp modelId="{58CF1EFB-95E4-4EC2-8F03-4C79BD292147}">
      <dsp:nvSpPr>
        <dsp:cNvPr id="0" name=""/>
        <dsp:cNvSpPr/>
      </dsp:nvSpPr>
      <dsp:spPr>
        <a:xfrm>
          <a:off x="5976801" y="3027761"/>
          <a:ext cx="2207865" cy="1103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Arial" panose="020B0604020202020204" pitchFamily="34" charset="0"/>
              <a:cs typeface="Arial" panose="020B0604020202020204" pitchFamily="34" charset="0"/>
            </a:rPr>
            <a:t>Profissionais</a:t>
          </a:r>
          <a:r>
            <a:rPr lang="pt-BR" sz="2600" kern="1200" dirty="0"/>
            <a:t> </a:t>
          </a:r>
        </a:p>
      </dsp:txBody>
      <dsp:txXfrm>
        <a:off x="6009134" y="3060094"/>
        <a:ext cx="2143199" cy="1039266"/>
      </dsp:txXfrm>
    </dsp:sp>
    <dsp:sp modelId="{D9FE1FBC-20F8-4F79-9490-DE07D388E18B}">
      <dsp:nvSpPr>
        <dsp:cNvPr id="0" name=""/>
        <dsp:cNvSpPr/>
      </dsp:nvSpPr>
      <dsp:spPr>
        <a:xfrm rot="10800000">
          <a:off x="4682598" y="3386539"/>
          <a:ext cx="1150402" cy="3863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 rot="10800000">
        <a:off x="4798511" y="3463814"/>
        <a:ext cx="918576" cy="231826"/>
      </dsp:txXfrm>
    </dsp:sp>
    <dsp:sp modelId="{50697520-07B1-4DBE-B803-5D553460BA51}">
      <dsp:nvSpPr>
        <dsp:cNvPr id="0" name=""/>
        <dsp:cNvSpPr/>
      </dsp:nvSpPr>
      <dsp:spPr>
        <a:xfrm>
          <a:off x="2330933" y="2766046"/>
          <a:ext cx="2207865" cy="1627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Indivíduos em geral</a:t>
          </a:r>
        </a:p>
      </dsp:txBody>
      <dsp:txXfrm>
        <a:off x="2378597" y="2813710"/>
        <a:ext cx="2112537" cy="1532034"/>
      </dsp:txXfrm>
    </dsp:sp>
    <dsp:sp modelId="{D6FE1A7C-43D6-4174-8E71-1B998DEDB4BC}">
      <dsp:nvSpPr>
        <dsp:cNvPr id="0" name=""/>
        <dsp:cNvSpPr/>
      </dsp:nvSpPr>
      <dsp:spPr>
        <a:xfrm rot="17917220">
          <a:off x="3796931" y="1668921"/>
          <a:ext cx="1150402" cy="38637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600" kern="1200"/>
        </a:p>
      </dsp:txBody>
      <dsp:txXfrm>
        <a:off x="3912844" y="1746196"/>
        <a:ext cx="918576" cy="231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61116-967D-4E51-90EC-9A6709022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87ECA-D660-4A32-B9F2-10E45BBC8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A81047-39B0-4E56-BAF1-F2D3EF05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F87B8-23E9-4161-A3CA-81C7F195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94CA0-1A92-4B97-AFE9-122D0099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0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6782A-255E-40A1-B64E-BC0B5714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DB5760-C21A-4913-880E-D85BEEB86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66540-33EF-4144-9FC9-763097CE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F3057-C353-4FD4-B82C-57BB6350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33A8B-956E-4DD8-9D10-78D44E84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479CF-6B11-4DFA-86C3-F804680B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56051B-FCEE-42FC-B902-5218B27F1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B4C5BC-6FAB-4B20-98CC-5CD62479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56A105-69C0-4E10-8339-762B8277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533FF1-D1C1-4EF9-ACDF-4A162602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382F-13F0-4E29-9431-85D08711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1444C-1BC3-4707-9956-412C6741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3E7B1-FD6C-450F-B557-5BC13BAC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085D7-2C0A-4EE8-BF19-F0A1608D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ADBF3-CC60-4FC0-80EC-36B7390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7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143CA-CC3F-4EB4-8EE9-E6A45F33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3B230B-4B56-4CEC-AF1A-5BB61B03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C43B75-0EF5-4AEA-9A94-BBA33AD6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E7F4C-76AF-4F09-9F42-74D1EA64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33F267-8665-4713-92C6-369E7F35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94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C1D8-6E43-4AE0-80A4-633FD635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F954A3-5057-402F-A0DE-55B824AB4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0B7FF5-0EFB-45F8-9290-2EE918C0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D985B-A89D-43A9-9175-F86CB944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41258F-7FAB-40FA-9F35-5CB9CB0E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BD3EB3-5D72-402D-A9DC-AC8DCC72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8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14F9D-A890-4E30-A190-9D98E876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3854A-9043-468A-AE5B-06786989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C97E20-468A-4B6C-AD8D-E12B476B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0C9BAA-7DB6-42ED-8175-E8D57BE86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AFE75A-910C-41F4-A6F0-58A7AAC3B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3EE40E-928B-4A45-A77A-20AA991E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BA1BAA-7F3F-41E1-954A-BA733469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A98D6F-724A-4DC6-BBB1-5F2DD4A7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58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B1A38-191A-45EC-BF6F-A2713872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AE06DAC-01BF-4DFC-9904-43801D65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5908B2-D48F-4DE8-BDD2-1982026C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2166B9-EC24-4667-841F-D428013B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2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78C73F-EEC6-497C-A82D-9856B3E0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0EF866-3897-4852-AA94-E6C4CD20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B20B51-965F-4D8A-AFE1-933FFDF2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0AC16-8FA2-4C57-8AA2-976B1E46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FB56E-5ECE-4AF0-A078-3F931205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8AAB00-57E4-4F30-9EE6-9E35699D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21FCEB-06E5-47E8-96D3-1ED4CEDE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B0FF7-B689-4A33-A4B2-286D56F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D5A604-4C36-4D7C-968F-CB9D6762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295CF-A8E6-4199-8BE3-A79BBC78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88250A-3C80-4644-B49B-5FD4DE6CE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F9965C-5690-4159-905C-95748FCE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5BDF2-784D-4B01-A25D-857EB3C8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37AEF-046A-4E76-A820-5EF7431F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339AFE-951D-4379-B8CB-F19122B8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25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3D36FA-47F6-4BF9-8D76-67AB32A6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FAAC9D-1686-4F8E-BD6C-482F9792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026AB-8524-4074-9E18-401C33EB6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9A03-FA27-45FA-8F7E-F3D17696162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3DF2D-6164-4256-8D08-9A621F53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06435B-223F-4BA8-9115-3127586A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6253-D1B9-4C8C-BF51-93798D89B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C1460A-AD85-4AF9-86DA-01461CA21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74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E6E700-3F69-4B42-8723-ABBB500D8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9927"/>
            <a:ext cx="10905066" cy="349814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9BFC11-77BC-49DF-80E5-5C36B224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70" y="643467"/>
            <a:ext cx="6953060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513755-954F-4256-A0D4-3F2EDAA4B8BA}"/>
              </a:ext>
            </a:extLst>
          </p:cNvPr>
          <p:cNvSpPr txBox="1"/>
          <p:nvPr/>
        </p:nvSpPr>
        <p:spPr>
          <a:xfrm>
            <a:off x="998806" y="436098"/>
            <a:ext cx="10255348" cy="493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temos conselhos profissionais e quando não temos, vale o processo de convencimento: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X</a:t>
            </a: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liberdade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Coerção: convencimento.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3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Foto de rosto de homem visto de perto&#10;&#10;Descrição gerada automaticamente com confiança média">
            <a:extLst>
              <a:ext uri="{FF2B5EF4-FFF2-40B4-BE49-F238E27FC236}">
                <a16:creationId xmlns:a16="http://schemas.microsoft.com/office/drawing/2014/main" id="{63CE7AB2-4BF9-42B9-BDA0-F40F97C8D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4" r="15076" b="3"/>
          <a:stretch/>
        </p:blipFill>
        <p:spPr>
          <a:xfrm>
            <a:off x="2969841" y="604258"/>
            <a:ext cx="1990594" cy="225432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633344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Estátua de uma pessoa olhando para a câmera&#10;&#10;Descrição gerada automaticamente">
            <a:extLst>
              <a:ext uri="{FF2B5EF4-FFF2-40B4-BE49-F238E27FC236}">
                <a16:creationId xmlns:a16="http://schemas.microsoft.com/office/drawing/2014/main" id="{1C2C4170-3552-472B-9098-31C5ED086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" b="-2"/>
          <a:stretch/>
        </p:blipFill>
        <p:spPr>
          <a:xfrm>
            <a:off x="630125" y="2837669"/>
            <a:ext cx="2344059" cy="341607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320F0BE9-1C37-43D1-A418-88873C1CBC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67"/>
          <a:stretch/>
        </p:blipFill>
        <p:spPr>
          <a:xfrm>
            <a:off x="630126" y="626994"/>
            <a:ext cx="1217216" cy="863632"/>
          </a:xfrm>
          <a:prstGeom prst="rect">
            <a:avLst/>
          </a:prstGeom>
        </p:spPr>
      </p:pic>
      <p:pic>
        <p:nvPicPr>
          <p:cNvPr id="5" name="Imagem 4" descr="Rosto de homem visto de perto&#10;&#10;Descrição gerada automaticamente">
            <a:extLst>
              <a:ext uri="{FF2B5EF4-FFF2-40B4-BE49-F238E27FC236}">
                <a16:creationId xmlns:a16="http://schemas.microsoft.com/office/drawing/2014/main" id="{6614272E-3718-4E6C-A91E-C987BC507B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32" r="-5" b="-5"/>
          <a:stretch/>
        </p:blipFill>
        <p:spPr>
          <a:xfrm>
            <a:off x="4062100" y="2828369"/>
            <a:ext cx="3471464" cy="2557932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21908082-D0BB-4FF0-A90D-6B6B3DE2A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6013" y="2827175"/>
            <a:ext cx="1092260" cy="2560320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 descr="Desenho de uma pessoa&#10;&#10;Descrição gerada automaticamente">
            <a:extLst>
              <a:ext uri="{FF2B5EF4-FFF2-40B4-BE49-F238E27FC236}">
                <a16:creationId xmlns:a16="http://schemas.microsoft.com/office/drawing/2014/main" id="{1A1DD6F2-8E5F-455B-BF34-9DFE2E998F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" r="-1" b="-1"/>
          <a:stretch/>
        </p:blipFill>
        <p:spPr>
          <a:xfrm>
            <a:off x="7724632" y="635538"/>
            <a:ext cx="3837241" cy="55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7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EC31C3-02F6-43C6-AD2B-2437F06CF47B}"/>
              </a:ext>
            </a:extLst>
          </p:cNvPr>
          <p:cNvSpPr txBox="1"/>
          <p:nvPr/>
        </p:nvSpPr>
        <p:spPr>
          <a:xfrm>
            <a:off x="1195754" y="576776"/>
            <a:ext cx="105929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Kant distingue as coisas que têm preço e as que têm dignidade. As que têm preço podem ser trocadas por um valor equivalente, mas as que têm dignidade valem por si mesmas e estão acima de qualquer preço. Portanto, apenas os seres humanos – e qualquer um deles – têm dignidade.” A dignidade da pessoa humana é um dos conceitos centrais da ética kantiana. ARANHA, Maria Lúcia; MARTINS, Maria Helena P. Filosofando: introdução à filosofia. 4 ed. São Paulo: Moderna, 2009, p. 255. </a:t>
            </a:r>
          </a:p>
        </p:txBody>
      </p:sp>
    </p:spTree>
    <p:extLst>
      <p:ext uri="{BB962C8B-B14F-4D97-AF65-F5344CB8AC3E}">
        <p14:creationId xmlns:p14="http://schemas.microsoft.com/office/powerpoint/2010/main" val="429488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3D780F-7BC8-4E39-A8B3-8CF674FA71C0}"/>
              </a:ext>
            </a:extLst>
          </p:cNvPr>
          <p:cNvSpPr txBox="1"/>
          <p:nvPr/>
        </p:nvSpPr>
        <p:spPr>
          <a:xfrm>
            <a:off x="1069145" y="379829"/>
            <a:ext cx="1000212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 imperativo categórico em Kant é uma forma a priori, pura, independente do útil ou prejudicial. É uma escolha voluntária racional, por finalidade e não causalidade. Superam-se os interesses e impõe-se o ser moral, o dever. O dever é o princípio supremo de toda a moralidade (moral deontológica). o imperativo categórico é um dever, pois ordena incondicionalmente, deixando de ser uma motivação para tornar-se uma lei moral ou ético. O imperativo não nos diz para sermos honestos, justos ou corajosos; não ordena que pratiquemos esta ou aquela ação determinada, mas nos ordena a sermos éticos cumprindo o dever moral ou ético. </a:t>
            </a:r>
          </a:p>
        </p:txBody>
      </p:sp>
    </p:spTree>
    <p:extLst>
      <p:ext uri="{BB962C8B-B14F-4D97-AF65-F5344CB8AC3E}">
        <p14:creationId xmlns:p14="http://schemas.microsoft.com/office/powerpoint/2010/main" val="305514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72FE8ED-C44F-49F1-9EC4-33C3D536077E}"/>
              </a:ext>
            </a:extLst>
          </p:cNvPr>
          <p:cNvSpPr txBox="1"/>
          <p:nvPr/>
        </p:nvSpPr>
        <p:spPr>
          <a:xfrm>
            <a:off x="3049172" y="1855823"/>
            <a:ext cx="6098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Sobre o mito de Prometeu:</a:t>
            </a:r>
          </a:p>
          <a:p>
            <a:r>
              <a:rPr lang="pt-BR" dirty="0"/>
              <a:t>VASCONCELOS, Paulo Sérgio. http://www.filosofia.seed.pr.gov.br/arquivos/File/classicos_da_filosofia/mitos_gregos.pdf</a:t>
            </a:r>
          </a:p>
          <a:p>
            <a:endParaRPr lang="pt-BR" dirty="0"/>
          </a:p>
          <a:p>
            <a:r>
              <a:rPr lang="pt-BR" dirty="0"/>
              <a:t>Ésquilo, Sófocles, </a:t>
            </a:r>
            <a:r>
              <a:rPr lang="pt-BR" dirty="0" err="1"/>
              <a:t>Eurídepes</a:t>
            </a:r>
            <a:r>
              <a:rPr lang="pt-BR" dirty="0"/>
              <a:t>, Aristófanes. O melhor do teatro grego : Prometeu acorrentado, Édipo rei, Medeia, As nuvens. Rio de Janeiro: Zahar, 2013. ed. </a:t>
            </a:r>
            <a:r>
              <a:rPr lang="pt-BR" dirty="0" err="1"/>
              <a:t>coment.https</a:t>
            </a:r>
            <a:r>
              <a:rPr lang="pt-BR" dirty="0"/>
              <a:t>://integrada.minhabiblioteca.com.br/#/activate/9788537810910</a:t>
            </a:r>
          </a:p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924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96B13-A10E-4A7C-A096-8CAE0B98B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5F9C6BCA-C32E-447E-8342-D58228E12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94" b="33169"/>
          <a:stretch/>
        </p:blipFill>
        <p:spPr>
          <a:xfrm>
            <a:off x="4821287" y="348856"/>
            <a:ext cx="7047273" cy="6160289"/>
          </a:xfrm>
          <a:custGeom>
            <a:avLst/>
            <a:gdLst/>
            <a:ahLst/>
            <a:cxnLst/>
            <a:rect l="l" t="t" r="r" b="b"/>
            <a:pathLst>
              <a:path w="7047273" h="6160289">
                <a:moveTo>
                  <a:pt x="0" y="0"/>
                </a:moveTo>
                <a:lnTo>
                  <a:pt x="7047273" y="0"/>
                </a:lnTo>
                <a:lnTo>
                  <a:pt x="7047273" y="2807326"/>
                </a:lnTo>
                <a:lnTo>
                  <a:pt x="3603828" y="6155120"/>
                </a:lnTo>
                <a:lnTo>
                  <a:pt x="7047273" y="6155120"/>
                </a:lnTo>
                <a:lnTo>
                  <a:pt x="7047273" y="6160289"/>
                </a:lnTo>
                <a:lnTo>
                  <a:pt x="0" y="6160289"/>
                </a:lnTo>
                <a:close/>
              </a:path>
            </a:pathLst>
          </a:cu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B7117A-6A3D-4C1E-8D25-852D81E78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4" y="625059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B180EA-0E16-48CE-A2D2-D89655D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383528"/>
            <a:ext cx="3371456" cy="3167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Mito de Prometeu. Tecnologia. </a:t>
            </a:r>
          </a:p>
        </p:txBody>
      </p:sp>
    </p:spTree>
    <p:extLst>
      <p:ext uri="{BB962C8B-B14F-4D97-AF65-F5344CB8AC3E}">
        <p14:creationId xmlns:p14="http://schemas.microsoft.com/office/powerpoint/2010/main" val="383756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3505058-AA09-4459-89E5-1A389C62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Dédalo  e Ícaro. 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3600">
                <a:solidFill>
                  <a:srgbClr val="FFFFFF"/>
                </a:solidFill>
              </a:rPr>
              <a:t>A questão da técnica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BC764D8F-E74B-4105-A18D-C1E4104B61A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/>
          <a:srcRect t="9074" r="1" b="1"/>
          <a:stretch/>
        </p:blipFill>
        <p:spPr>
          <a:xfrm>
            <a:off x="4777316" y="1454902"/>
            <a:ext cx="6780700" cy="39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9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736E2D6-53F2-4BDD-B097-FB961994B2E3}"/>
              </a:ext>
            </a:extLst>
          </p:cNvPr>
          <p:cNvSpPr txBox="1"/>
          <p:nvPr/>
        </p:nvSpPr>
        <p:spPr>
          <a:xfrm>
            <a:off x="618979" y="492369"/>
            <a:ext cx="1026941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Técnica.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“No sentido antigo, o substantivo técnica designa o conjunto de procedimento de um ofício ou de uma arte, codificados e transmissíveis, que permitem obter um efeito considerado útil. Na filosofia moderna, a técnica evoca antes um conjunto de procedimentos deduzidos de um conhecimento científico e que permite operar suas aplicações. Paralelamente, o adjetivo é aplicado ao que é relativo ao ofício (em particular manual), por oposição ao conhecimento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teórico.”DUROZOI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G. e ROUSSEL, A. Dicionário de Filosofia. Tradução de Marina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Appenzeller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Campinas, SP: Papirus, 1993</a:t>
            </a:r>
          </a:p>
        </p:txBody>
      </p:sp>
    </p:spTree>
    <p:extLst>
      <p:ext uri="{BB962C8B-B14F-4D97-AF65-F5344CB8AC3E}">
        <p14:creationId xmlns:p14="http://schemas.microsoft.com/office/powerpoint/2010/main" val="156470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54D40-507F-40AC-B3A1-486B371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Ética moderna em geral e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F3895-8E8C-45D0-A1D5-DFBB6AFF94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Elementos que compõem a ética enquanto valor:</a:t>
            </a:r>
          </a:p>
          <a:p>
            <a:r>
              <a:rPr lang="pt-BR" dirty="0"/>
              <a:t> Universalidade.</a:t>
            </a:r>
          </a:p>
          <a:p>
            <a:r>
              <a:rPr lang="pt-BR" dirty="0"/>
              <a:t>Viver na coletividade. </a:t>
            </a:r>
          </a:p>
          <a:p>
            <a:r>
              <a:rPr lang="pt-BR" dirty="0"/>
              <a:t>republicanismo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D00443-E400-4DAA-AF3A-D9DA7FFCB4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Elemento que compões a ética enquanto autonomia (regras legais e técnicas):</a:t>
            </a:r>
          </a:p>
          <a:p>
            <a:r>
              <a:rPr lang="pt-BR" sz="2400" dirty="0" err="1"/>
              <a:t>Razão:ciência+tecnologia+técnica</a:t>
            </a:r>
            <a:endParaRPr lang="pt-BR" sz="2400" dirty="0"/>
          </a:p>
          <a:p>
            <a:r>
              <a:rPr lang="pt-BR" dirty="0"/>
              <a:t>republicanismo </a:t>
            </a:r>
          </a:p>
        </p:txBody>
      </p:sp>
    </p:spTree>
    <p:extLst>
      <p:ext uri="{BB962C8B-B14F-4D97-AF65-F5344CB8AC3E}">
        <p14:creationId xmlns:p14="http://schemas.microsoft.com/office/powerpoint/2010/main" val="38978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BABB7-C202-44F0-AF02-AD357BEF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Ética em geral e profissional, significa 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7D2F5-A3B7-475B-83EF-EF3FE3167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>
                <a:solidFill>
                  <a:srgbClr val="FF0000"/>
                </a:solidFill>
              </a:rPr>
              <a:t>valores+ regras legais e técnicas  +razão moderna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Classicamente:</a:t>
            </a:r>
          </a:p>
          <a:p>
            <a:pPr marL="0" indent="0">
              <a:buNone/>
            </a:pPr>
            <a:r>
              <a:rPr lang="pt-BR" dirty="0"/>
              <a:t>UNIVERSALIDADE + RAZÃO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Contemporaneamente.</a:t>
            </a:r>
          </a:p>
          <a:p>
            <a:pPr marL="0" indent="0">
              <a:buNone/>
            </a:pPr>
            <a:r>
              <a:rPr lang="pt-BR" dirty="0"/>
              <a:t> UNIVERSALIDADE+RAZÃO+INCLUSÃO+DESENVOLVIMENTO  SUSTENTÁVEL. </a:t>
            </a:r>
          </a:p>
        </p:txBody>
      </p:sp>
    </p:spTree>
    <p:extLst>
      <p:ext uri="{BB962C8B-B14F-4D97-AF65-F5344CB8AC3E}">
        <p14:creationId xmlns:p14="http://schemas.microsoft.com/office/powerpoint/2010/main" val="189797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C04F67C-399C-4F72-AD8F-E3C755E6C2DC}"/>
              </a:ext>
            </a:extLst>
          </p:cNvPr>
          <p:cNvSpPr txBox="1"/>
          <p:nvPr/>
        </p:nvSpPr>
        <p:spPr>
          <a:xfrm>
            <a:off x="1346981" y="124248"/>
            <a:ext cx="1001971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Sobre Ciência e Senso comum</a:t>
            </a: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.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Santos, Boaventura de Souza .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Introdução a uma ciência pós-moderna.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Rio de Janeiro, Graal, 1989.</a:t>
            </a:r>
            <a:endParaRPr lang="pt-BR" dirty="0"/>
          </a:p>
        </p:txBody>
      </p:sp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C5D8BC96-59D1-4840-8E7A-B18DC482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84" y="1825625"/>
            <a:ext cx="9817832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919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F1F6B87-1BEB-4F09-AD81-0E81B5A64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703385"/>
            <a:ext cx="10536702" cy="444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9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3DB73-7EBA-4B8D-868C-A417FB6D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RAZÃO MODERNA/CIÊNCIA MODERNA</a:t>
            </a:r>
            <a:br>
              <a:rPr lang="pt-BR" dirty="0"/>
            </a:br>
            <a:r>
              <a:rPr lang="pt-BR" dirty="0"/>
              <a:t>método científico moderno.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C057A-984E-423E-BD01-4EC98C4553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1.OBSERVAÇÃO DE DADOS (exige inserção na lógica científica) </a:t>
            </a:r>
          </a:p>
          <a:p>
            <a:r>
              <a:rPr lang="pt-BR" dirty="0"/>
              <a:t>2. ANÁLISE E CONSTRUÇÃO DE HIPOTESES</a:t>
            </a:r>
          </a:p>
          <a:p>
            <a:r>
              <a:rPr lang="pt-BR" dirty="0"/>
              <a:t>3.CONTRAPOSIÇÃO COM AS TEORIAS  e  REALIZAR EXPERIMENTO.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4579B1-ED85-432C-86F2-4A93C0A47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4.REAVALIAÇÃO (OBSERVAÇÃO DE DADOS ANÁLISE E CONSTRUÇÃO DE HIPÓTESES CONTRAPOSIÇÃO COM AS TEORIAS/ REALIZAR EXPERIMENTO).</a:t>
            </a:r>
          </a:p>
          <a:p>
            <a:r>
              <a:rPr lang="pt-BR" dirty="0"/>
              <a:t>5.COMITES DE ÉTICA. </a:t>
            </a:r>
          </a:p>
          <a:p>
            <a:r>
              <a:rPr lang="pt-BR" dirty="0"/>
              <a:t>6.REPORTAR  AS DESCOBERTAS NO DEBATE COM A COMUNIDADE CIENTÍFICA</a:t>
            </a:r>
          </a:p>
          <a:p>
            <a:r>
              <a:rPr lang="pt-BR" dirty="0"/>
              <a:t>7.REAVALIAÇÃO/COMITÊ ÉTICA/COMUNIDADE CIENTÍFICA</a:t>
            </a:r>
          </a:p>
          <a:p>
            <a:r>
              <a:rPr lang="pt-BR" dirty="0"/>
              <a:t>8. VOLTA AO PONTO 1.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62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3FE1C7-A668-417D-8C60-F2BE43F5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98" y="599870"/>
            <a:ext cx="6394704" cy="51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45F20-6C67-4464-9711-EFBC12C3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Formação da razão em geral e da profissional em particular. (o otimismo kantiano)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28CB1E4-9133-41EB-88C5-11509F8A7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27521"/>
              </p:ext>
            </p:extLst>
          </p:nvPr>
        </p:nvGraphicFramePr>
        <p:xfrm>
          <a:off x="838200" y="1913207"/>
          <a:ext cx="10515600" cy="4263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C95985-73A3-4A8F-8E3C-A5056547D54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681163"/>
            <a:ext cx="5157788" cy="823912"/>
          </a:xfrm>
        </p:spPr>
        <p:txBody>
          <a:bodyPr/>
          <a:lstStyle/>
          <a:p>
            <a:r>
              <a:rPr lang="pt-BR" dirty="0"/>
              <a:t>           </a:t>
            </a:r>
            <a:r>
              <a:rPr lang="pt-BR" sz="2400" dirty="0"/>
              <a:t>Socialização </a:t>
            </a:r>
          </a:p>
        </p:txBody>
      </p:sp>
    </p:spTree>
    <p:extLst>
      <p:ext uri="{BB962C8B-B14F-4D97-AF65-F5344CB8AC3E}">
        <p14:creationId xmlns:p14="http://schemas.microsoft.com/office/powerpoint/2010/main" val="55651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8CC3464-4C79-48C6-AC92-A775AF7C0616}"/>
              </a:ext>
            </a:extLst>
          </p:cNvPr>
          <p:cNvSpPr txBox="1"/>
          <p:nvPr/>
        </p:nvSpPr>
        <p:spPr>
          <a:xfrm>
            <a:off x="1631852" y="618979"/>
            <a:ext cx="713583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Socialização</a:t>
            </a:r>
          </a:p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ética geral/profissional    senso comum    artes   filosofias  outras manifestações culturais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indivíduo</a:t>
            </a:r>
          </a:p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 (quem sou eu indivíduo?/quem sou eu profissional/?)</a:t>
            </a:r>
          </a:p>
          <a:p>
            <a:endParaRPr lang="pt-BR" dirty="0"/>
          </a:p>
        </p:txBody>
      </p: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07C05453-FCCC-48E9-93ED-76070A51C997}"/>
              </a:ext>
            </a:extLst>
          </p:cNvPr>
          <p:cNvSpPr/>
          <p:nvPr/>
        </p:nvSpPr>
        <p:spPr>
          <a:xfrm>
            <a:off x="4960619" y="2560319"/>
            <a:ext cx="478301" cy="520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4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700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Ética moderna em geral e profissional</vt:lpstr>
      <vt:lpstr>Ética em geral e profissional, significa : </vt:lpstr>
      <vt:lpstr>Apresentação do PowerPoint</vt:lpstr>
      <vt:lpstr>Apresentação do PowerPoint</vt:lpstr>
      <vt:lpstr>RAZÃO MODERNA/CIÊNCIA MODERNA método científico moderno.</vt:lpstr>
      <vt:lpstr>Apresentação do PowerPoint</vt:lpstr>
      <vt:lpstr>Formação da razão em geral e da profissional em particular. (o otimismo kantiano)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Mito de Prometeu. Tecnologia. </vt:lpstr>
      <vt:lpstr>Dédalo  e Ícaro.  A questão da técnica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 de fevereiro</dc:title>
  <dc:creator>katya picanço</dc:creator>
  <cp:lastModifiedBy>Frederico Wambier</cp:lastModifiedBy>
  <cp:revision>33</cp:revision>
  <dcterms:created xsi:type="dcterms:W3CDTF">2021-02-24T19:37:40Z</dcterms:created>
  <dcterms:modified xsi:type="dcterms:W3CDTF">2023-03-02T11:21:44Z</dcterms:modified>
</cp:coreProperties>
</file>