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82" r:id="rId3"/>
    <p:sldId id="280" r:id="rId4"/>
    <p:sldId id="283" r:id="rId5"/>
    <p:sldId id="275" r:id="rId6"/>
    <p:sldId id="276" r:id="rId7"/>
    <p:sldId id="279" r:id="rId8"/>
    <p:sldId id="264" r:id="rId9"/>
    <p:sldId id="265" r:id="rId10"/>
    <p:sldId id="259" r:id="rId11"/>
    <p:sldId id="284" r:id="rId12"/>
    <p:sldId id="285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ya picanço" initials="kp" lastIdx="1" clrIdx="0">
    <p:extLst>
      <p:ext uri="{19B8F6BF-5375-455C-9EA6-DF929625EA0E}">
        <p15:presenceInfo xmlns:p15="http://schemas.microsoft.com/office/powerpoint/2012/main" userId="eefcaac8c42047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1T14:43:08.103" idx="1">
    <p:pos x="2233" y="3607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13FEE-FDE8-4BCD-A759-469A0BF14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8F5DE1-27C3-4B5D-9C23-18B28DB41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0A0DA3-5172-4298-A447-D1C9B2C3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391B-20A7-43FE-B39D-20ED36466609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05AE7B-3235-4CA4-A245-0DF165FED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2F5EFD-5109-40BE-B8B9-8DA8BD8A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831-12C4-4F84-99CA-A1839FEFD6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72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413C9-776E-455A-9023-3C2F30BCD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38E1AC-232F-457B-8B41-1CA90A015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0FB11D-A560-4B76-A5B7-4CD32698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391B-20A7-43FE-B39D-20ED36466609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0808A2-34C7-4819-91F9-68132E30E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FB5D71-F746-49ED-B703-975D7125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831-12C4-4F84-99CA-A1839FEFD6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70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450E9E-F714-4373-A2E9-A2E394949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A0FBE2-CE07-4D12-A9DE-060E7B480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16E363-FE38-41D5-B832-806D6582A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391B-20A7-43FE-B39D-20ED36466609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238F48-C960-4EFA-96B6-92F73FC42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1C29A1-3DEC-4EA0-AA1B-D3247905F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831-12C4-4F84-99CA-A1839FEFD6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54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DB8D5-7C3D-4233-9C0E-B9DC1602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5B1DB3-2B46-4600-BAC7-8584C3F0A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E3C9C9-76BE-4485-A2E8-D38D4D68A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391B-20A7-43FE-B39D-20ED36466609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70A97C-E7FD-49EF-8CA4-CC5FDE38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759079-5757-4D1C-BD48-0CF14C2D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831-12C4-4F84-99CA-A1839FEFD6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60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975D8-7812-49E7-9CF6-04344E9C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165B3D-FC43-4C42-838B-26F7581B8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89D1B5-98D6-4D41-8BA0-DB7A5F79D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391B-20A7-43FE-B39D-20ED36466609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7D256B-6EC0-4F8A-8613-420B5E0DA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E1A17-97CF-4041-AE5F-6663CC9A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831-12C4-4F84-99CA-A1839FEFD6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5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F1996-DE68-416D-9859-7C31B3140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4E0E11-85F9-47E6-AC53-1CEE28795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ADF963-4A2F-449D-8804-E08D1F05F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F3A5BC-1AF4-4788-A779-2CFAFCF6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391B-20A7-43FE-B39D-20ED36466609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6EA15D-4C38-4DB0-9FB3-CC08B34F0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BAE57D-3CCD-410A-AEFE-5695E4FC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831-12C4-4F84-99CA-A1839FEFD6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6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6BCA2-EF82-447A-83C4-5DE049456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5226EE-A83A-442F-AB22-4CF4443BD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23F83F-A80D-433F-AE53-348840F8D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7819046-0E96-4AB7-8248-C9854C011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9B181E8-63E0-4D3A-89E5-F5B5466CF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0E177C3-163E-4805-A3CF-9312E6D01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391B-20A7-43FE-B39D-20ED36466609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F00BC49-35A2-4056-A336-679DBA02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05036DF-221D-49D4-8061-6B15EBDA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831-12C4-4F84-99CA-A1839FEFD6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9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9F86D-9D1C-4E12-A2CD-10132F4F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AC23B44-941A-4F92-9B86-D8E25A8F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391B-20A7-43FE-B39D-20ED36466609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836311F-CC96-4F27-953F-DF23E487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30E2C3D-62AE-44D3-914C-7E31DD3B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831-12C4-4F84-99CA-A1839FEFD6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66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F952A90-1249-40BF-8438-A417789BA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391B-20A7-43FE-B39D-20ED36466609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57F190B-DC73-4DC3-BE3C-64E45CB0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0D3147-D4C2-405D-82DC-79BEB7C4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831-12C4-4F84-99CA-A1839FEFD6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98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13894-FB52-40A0-9B20-DAB8852FA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B9612D-57E3-4F12-918A-E9CAA49EC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CF9DD8-DB45-4BB8-B081-924F02940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5AFD4-51C0-4787-AC9A-C608B05F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391B-20A7-43FE-B39D-20ED36466609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75BEEB-EE95-46BF-A3A6-215C3AFD7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D20ED0-1544-4D51-924B-937DB226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831-12C4-4F84-99CA-A1839FEFD6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49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E9C77-CB61-48FE-A284-746D24AC9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44241E-37F1-49E6-875C-4E6D0EFC5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0DE0D6-DD8E-4FF2-B594-774CDD86B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435EE4-8711-418D-8B2E-8D2F7E009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391B-20A7-43FE-B39D-20ED36466609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3DD700-5C92-456A-86C3-CE1BF34D1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A32128-ADB4-4956-8FE7-5CC4E53E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831-12C4-4F84-99CA-A1839FEFD6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48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E6EB57D-AAEE-4EA2-88F3-B654E885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558B52-5270-4E0B-A587-CFE8660A6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3E6A32-AFF3-410E-9E36-4237A77115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B391B-20A7-43FE-B39D-20ED36466609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3368D8-BD2D-42F0-9E49-6BE0A08EE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EAA989-E093-4191-B944-B853F8816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08831-12C4-4F84-99CA-A1839FEFD6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47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5F4D120-3921-42A8-A063-46B023CB0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Convenção Nacional da Revolução Francesa e seu papel na história - Estudo  Kids">
            <a:extLst>
              <a:ext uri="{FF2B5EF4-FFF2-40B4-BE49-F238E27FC236}">
                <a16:creationId xmlns:a16="http://schemas.microsoft.com/office/drawing/2014/main" id="{3ABEEA69-1218-4135-842F-D6A11904C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0" r="4449" b="-1"/>
          <a:stretch/>
        </p:blipFill>
        <p:spPr bwMode="auto">
          <a:xfrm>
            <a:off x="4476307" y="595421"/>
            <a:ext cx="7715693" cy="565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9D01B3E5-85F4-41A9-A504-D5E6268DE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29"/>
          <a:stretch>
            <a:fillRect/>
          </a:stretch>
        </p:blipFill>
        <p:spPr>
          <a:xfrm>
            <a:off x="3466214" y="550975"/>
            <a:ext cx="8725786" cy="5756049"/>
          </a:xfrm>
          <a:custGeom>
            <a:avLst/>
            <a:gdLst>
              <a:gd name="connsiteX0" fmla="*/ 0 w 8725786"/>
              <a:gd name="connsiteY0" fmla="*/ 0 h 5756049"/>
              <a:gd name="connsiteX1" fmla="*/ 8725786 w 8725786"/>
              <a:gd name="connsiteY1" fmla="*/ 0 h 5756049"/>
              <a:gd name="connsiteX2" fmla="*/ 8725786 w 8725786"/>
              <a:gd name="connsiteY2" fmla="*/ 5756049 h 5756049"/>
              <a:gd name="connsiteX3" fmla="*/ 0 w 8725786"/>
              <a:gd name="connsiteY3" fmla="*/ 5756049 h 5756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25786" h="5756049">
                <a:moveTo>
                  <a:pt x="0" y="0"/>
                </a:moveTo>
                <a:lnTo>
                  <a:pt x="8725786" y="0"/>
                </a:lnTo>
                <a:lnTo>
                  <a:pt x="8725786" y="5756049"/>
                </a:lnTo>
                <a:lnTo>
                  <a:pt x="0" y="5756049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FBF6E95-DAAC-408C-9969-E875A13A6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46" y="745588"/>
            <a:ext cx="4119707" cy="56584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Estado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moderno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conceito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</a:t>
            </a:r>
            <a:b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patrimonialismo</a:t>
            </a:r>
            <a:b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cidadania</a:t>
            </a:r>
            <a:b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sociedade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civil</a:t>
            </a:r>
            <a:b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profissão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ocupação</a:t>
            </a:r>
            <a:b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leis</a:t>
            </a:r>
            <a:b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inclusão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digital</a:t>
            </a:r>
            <a:b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sustentável</a:t>
            </a:r>
            <a:b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conselhos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profissionais</a:t>
            </a:r>
            <a:b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369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C48DD09-1317-498D-86B7-EAE4BA877669}"/>
              </a:ext>
            </a:extLst>
          </p:cNvPr>
          <p:cNvSpPr txBox="1"/>
          <p:nvPr/>
        </p:nvSpPr>
        <p:spPr>
          <a:xfrm>
            <a:off x="405618" y="612844"/>
            <a:ext cx="11380763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cs typeface="Arial" panose="020B0604020202020204" pitchFamily="34" charset="0"/>
              </a:rPr>
              <a:t>BATISTA, Neusa Chaves. –O estado moderno da gestão patrimonialista a gestão </a:t>
            </a:r>
            <a:r>
              <a:rPr lang="pt-BR" sz="2000" dirty="0" err="1">
                <a:cs typeface="Arial" panose="020B0604020202020204" pitchFamily="34" charset="0"/>
              </a:rPr>
              <a:t>democratica</a:t>
            </a:r>
            <a:r>
              <a:rPr lang="pt-BR" sz="2000" dirty="0">
                <a:cs typeface="Arial" panose="020B0604020202020204" pitchFamily="34" charset="0"/>
              </a:rPr>
              <a:t>. https://silo.tips/download/o-estado-moderno-da-gestao-patrimonialista-a-gestao-democraticahtml</a:t>
            </a:r>
          </a:p>
          <a:p>
            <a:pPr algn="l"/>
            <a:endParaRPr lang="pt-BR" sz="2000" i="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algn="l"/>
            <a:r>
              <a:rPr lang="pt-BR" sz="200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OGUISSO, </a:t>
            </a:r>
            <a:r>
              <a:rPr lang="pt-BR" sz="200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Taka;SCHMIDT</a:t>
            </a:r>
            <a:r>
              <a:rPr lang="pt-BR" sz="200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 Maria José Sobre a elaboração das normas jurídicas. http://www.ee.usp.br/reeusp/upload/html/487/body/v33n2a09.htm</a:t>
            </a:r>
          </a:p>
          <a:p>
            <a:pPr algn="l"/>
            <a:r>
              <a:rPr lang="pt-BR" sz="200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</a:t>
            </a:r>
          </a:p>
          <a:p>
            <a:r>
              <a:rPr lang="pt-BR" sz="200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NAGEL HULLEN, Angélica Cristina. CIDADANIA E DIREITOS SOCIAIS NO BRASIL: UM LONGO PERCURSO PARA O ACESSO AOS DIREITOS FUNDAMENTAIS.</a:t>
            </a:r>
            <a:r>
              <a:rPr lang="pt-BR" sz="2000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Rev. secr. Trib. </a:t>
            </a:r>
            <a:r>
              <a:rPr lang="pt-BR" sz="2000" i="1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perm</a:t>
            </a:r>
            <a:r>
              <a:rPr lang="pt-BR" sz="2000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 </a:t>
            </a:r>
            <a:r>
              <a:rPr lang="pt-BR" sz="2000" i="1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revis</a:t>
            </a:r>
            <a:r>
              <a:rPr lang="pt-BR" sz="2000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</a:t>
            </a:r>
            <a:r>
              <a:rPr lang="pt-BR" sz="200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[online]. 2018, vol.6, n.11 [</a:t>
            </a:r>
            <a:r>
              <a:rPr lang="pt-BR" sz="200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cited</a:t>
            </a:r>
            <a:r>
              <a:rPr lang="pt-BR" sz="200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 2021-04-01], pp.213-227. </a:t>
            </a:r>
            <a:r>
              <a:rPr lang="pt-BR" sz="200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Available</a:t>
            </a:r>
            <a:r>
              <a:rPr lang="pt-BR" sz="200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BR" sz="200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from</a:t>
            </a:r>
            <a:r>
              <a:rPr lang="pt-BR" sz="200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: &lt;http://scielo.iics.una.py/</a:t>
            </a:r>
            <a:r>
              <a:rPr lang="pt-BR" sz="200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scielo.php?script</a:t>
            </a:r>
            <a:r>
              <a:rPr lang="pt-BR" sz="200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=</a:t>
            </a:r>
            <a:r>
              <a:rPr lang="pt-BR" sz="200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sci_arttext&amp;pid</a:t>
            </a:r>
            <a:r>
              <a:rPr lang="pt-BR" sz="200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=S2304-78872018001100213&amp;lng=</a:t>
            </a:r>
            <a:r>
              <a:rPr lang="pt-BR" sz="200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en&amp;nrm</a:t>
            </a:r>
            <a:r>
              <a:rPr lang="pt-BR" sz="200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=</a:t>
            </a:r>
            <a:r>
              <a:rPr lang="pt-BR" sz="200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iso</a:t>
            </a:r>
            <a:r>
              <a:rPr lang="pt-BR" sz="200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&gt;. ISSN 2304-7887.</a:t>
            </a:r>
          </a:p>
          <a:p>
            <a:r>
              <a:rPr lang="pt-BR" sz="200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</a:t>
            </a:r>
          </a:p>
          <a:p>
            <a:r>
              <a:rPr lang="pt-BR" sz="2000" dirty="0"/>
              <a:t>FERREIRA, L.O. Estado-Nação, poder e modernidade: revisitando conceitos. In: Medicinas indígenas e as políticas da tradição: entre discursos oficiais e vozes indígenas [online]. Rio de Janeiro: Editora FIOCRUZ, 2013, pp. 29-48. Saúde dos povos Indígenas </a:t>
            </a:r>
            <a:r>
              <a:rPr lang="pt-BR" sz="2000" dirty="0" err="1"/>
              <a:t>collection</a:t>
            </a:r>
            <a:r>
              <a:rPr lang="pt-BR" sz="2000" dirty="0"/>
              <a:t>. ISBN: 978-85- 7541-510-8. </a:t>
            </a:r>
            <a:r>
              <a:rPr lang="pt-BR" sz="2000" dirty="0" err="1"/>
              <a:t>Available</a:t>
            </a:r>
            <a:r>
              <a:rPr lang="pt-BR" sz="2000" dirty="0"/>
              <a:t> </a:t>
            </a:r>
            <a:r>
              <a:rPr lang="pt-BR" sz="2000" dirty="0" err="1"/>
              <a:t>from</a:t>
            </a:r>
            <a:r>
              <a:rPr lang="pt-BR" sz="2000" dirty="0"/>
              <a:t>: </a:t>
            </a:r>
            <a:r>
              <a:rPr lang="pt-BR" sz="2000" dirty="0" err="1"/>
              <a:t>doi</a:t>
            </a:r>
            <a:r>
              <a:rPr lang="pt-BR" sz="2000" dirty="0"/>
              <a:t>: 10.7476/9788575415108. </a:t>
            </a:r>
            <a:r>
              <a:rPr lang="pt-BR" sz="2000" dirty="0" err="1"/>
              <a:t>Also</a:t>
            </a:r>
            <a:r>
              <a:rPr lang="pt-BR" sz="2000" dirty="0"/>
              <a:t> </a:t>
            </a:r>
            <a:r>
              <a:rPr lang="pt-BR" sz="2000" dirty="0" err="1"/>
              <a:t>available</a:t>
            </a:r>
            <a:r>
              <a:rPr lang="pt-BR" sz="2000" dirty="0"/>
              <a:t> in </a:t>
            </a:r>
            <a:r>
              <a:rPr lang="pt-BR" sz="2000" dirty="0" err="1"/>
              <a:t>ePUB</a:t>
            </a:r>
            <a:r>
              <a:rPr lang="pt-BR" sz="2000" dirty="0"/>
              <a:t> </a:t>
            </a:r>
            <a:r>
              <a:rPr lang="pt-BR" sz="2000" dirty="0" err="1"/>
              <a:t>from</a:t>
            </a:r>
            <a:r>
              <a:rPr lang="pt-BR" sz="2000" dirty="0"/>
              <a:t>: http://books.scielo.org/id/f48w3/epub/ferreira-9788575415108.epub</a:t>
            </a:r>
            <a:endParaRPr lang="pt-BR" sz="2000" i="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endParaRPr lang="pt-BR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92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AA66C-3217-401F-896F-1F83B0C35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Diferenças iniciais entre Estado (</a:t>
            </a:r>
            <a:r>
              <a:rPr lang="pt-BR" dirty="0" err="1"/>
              <a:t>neo</a:t>
            </a:r>
            <a:r>
              <a:rPr lang="pt-BR" dirty="0"/>
              <a:t>) liberal e Estado do bem estar social (desenvolvimentista)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8CF0C0-E875-4A49-8D5A-E2593B2B22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Para Peck</a:t>
            </a:r>
            <a:r>
              <a:rPr lang="pt-BR" dirty="0">
                <a:highlight>
                  <a:srgbClr val="00FF00"/>
                </a:highlight>
              </a:rPr>
              <a:t>, </a:t>
            </a:r>
            <a:r>
              <a:rPr lang="pt-BR" dirty="0" err="1">
                <a:highlight>
                  <a:srgbClr val="00FF00"/>
                </a:highlight>
              </a:rPr>
              <a:t>neoliberalização</a:t>
            </a:r>
            <a:r>
              <a:rPr lang="pt-BR" dirty="0" err="1"/>
              <a:t>:refere-se</a:t>
            </a:r>
            <a:r>
              <a:rPr lang="pt-BR" dirty="0"/>
              <a:t> a um processo contraditório de governo de mercado, principalmente negociado nos limites do Estado, e ocupando um espaço ideológico definido por uma crítica simpática ao laissez-faire do século XIX e antipática a modos de governo coletivistas, planificadores e socializantes, especialmente ao keynesianismo e ao desenvolvimentismo (Peck, 2010: 20).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727461-BE54-444F-B380-E3416816F7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403D3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De fato,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403D39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Estados de bem-estar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403D3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reduzem a pobreza e as desigualdades dos rendimentos de mercado em toda parte, em especial aqueles mais robustos localizados em países europeus (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6789D3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OECD, 2008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403D3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). Dentre estes últimos, os mais universalistas, do norte da Europa, são os que promovem os mais baixos graus de pobreza e desigualdade de renda pós-fisco e desigualdade de oportunidades sociais (</a:t>
            </a: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789D3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Checchi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6789D3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kumimoji="0" lang="pt-BR" sz="2400" b="1" i="1" u="none" strike="noStrike" kern="1200" cap="none" spc="0" normalizeH="0" baseline="0" noProof="0" dirty="0">
                <a:ln>
                  <a:noFill/>
                </a:ln>
                <a:solidFill>
                  <a:srgbClr val="6789D3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et al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6789D3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., 2008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403D3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077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97081BD-EBD0-4F6C-B2BD-E0FFD1B09468}"/>
              </a:ext>
            </a:extLst>
          </p:cNvPr>
          <p:cNvSpPr txBox="1"/>
          <p:nvPr/>
        </p:nvSpPr>
        <p:spPr>
          <a:xfrm>
            <a:off x="3049229" y="58847"/>
            <a:ext cx="609845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403D39"/>
                </a:solidFill>
                <a:effectLst/>
                <a:latin typeface="Arial" panose="020B0604020202020204" pitchFamily="34" charset="0"/>
              </a:rPr>
              <a:t>Quando considerados os casos de desenvolvimento mediado por crescimento, mais uma vez, a provisão pública de oportunidades para capacitação, não o crescimento em si, parece ter feito a diferença (</a:t>
            </a:r>
            <a:r>
              <a:rPr lang="pt-BR" b="1" i="0" dirty="0" err="1">
                <a:solidFill>
                  <a:srgbClr val="6789D3"/>
                </a:solidFill>
                <a:effectLst/>
                <a:latin typeface="Arial" panose="020B0604020202020204" pitchFamily="34" charset="0"/>
              </a:rPr>
              <a:t>Drèze</a:t>
            </a:r>
            <a:r>
              <a:rPr lang="pt-BR" b="1" i="0" dirty="0">
                <a:solidFill>
                  <a:srgbClr val="6789D3"/>
                </a:solidFill>
                <a:effectLst/>
                <a:latin typeface="Arial" panose="020B0604020202020204" pitchFamily="34" charset="0"/>
              </a:rPr>
              <a:t> e </a:t>
            </a:r>
            <a:r>
              <a:rPr lang="pt-BR" b="1" i="0" dirty="0" err="1">
                <a:solidFill>
                  <a:srgbClr val="6789D3"/>
                </a:solidFill>
                <a:effectLst/>
                <a:latin typeface="Arial" panose="020B0604020202020204" pitchFamily="34" charset="0"/>
              </a:rPr>
              <a:t>Sen</a:t>
            </a:r>
            <a:r>
              <a:rPr lang="pt-BR" b="1" i="0" dirty="0">
                <a:solidFill>
                  <a:srgbClr val="6789D3"/>
                </a:solidFill>
                <a:effectLst/>
                <a:latin typeface="Arial" panose="020B0604020202020204" pitchFamily="34" charset="0"/>
              </a:rPr>
              <a:t>, 2002</a:t>
            </a:r>
            <a:r>
              <a:rPr lang="pt-BR" b="0" i="0" dirty="0">
                <a:solidFill>
                  <a:srgbClr val="403D39"/>
                </a:solidFill>
                <a:effectLst/>
                <a:latin typeface="Arial" panose="020B0604020202020204" pitchFamily="34" charset="0"/>
              </a:rPr>
              <a:t>; </a:t>
            </a:r>
            <a:r>
              <a:rPr lang="pt-BR" b="1" i="0" dirty="0" err="1">
                <a:solidFill>
                  <a:srgbClr val="6789D3"/>
                </a:solidFill>
                <a:effectLst/>
                <a:latin typeface="Arial" panose="020B0604020202020204" pitchFamily="34" charset="0"/>
              </a:rPr>
              <a:t>Kenworthy</a:t>
            </a:r>
            <a:r>
              <a:rPr lang="pt-BR" b="1" i="0" dirty="0">
                <a:solidFill>
                  <a:srgbClr val="6789D3"/>
                </a:solidFill>
                <a:effectLst/>
                <a:latin typeface="Arial" panose="020B0604020202020204" pitchFamily="34" charset="0"/>
              </a:rPr>
              <a:t>, 2010</a:t>
            </a:r>
            <a:r>
              <a:rPr lang="pt-BR" b="0" i="0" dirty="0">
                <a:solidFill>
                  <a:srgbClr val="403D39"/>
                </a:solidFill>
                <a:effectLst/>
                <a:latin typeface="Arial" panose="020B0604020202020204" pitchFamily="34" charset="0"/>
              </a:rPr>
              <a:t>). Redistribuindo renda para financiar a provisão de oportunidades que afetam o bem-estar das pessoas e suas perspectivas de vida, o Estado de bem-estar foi a forma de Estado que prevaleceu: ao apoiar o progresso econômico, contribuiu para aumentar a disponibilidade de recursos para a provisão pública ampliada; com direitos civis e políticos garantidos, em um ambiente democrático, contribuiu para aprofundar a democracia pela institucionalização de mecanismos de negociação, coordenação e deliberação entre grupos da sociedade; ao mitigar desequilíbrios sociais, contribuiu para aumentar o valor dos direitos para os cidadãos.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792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100" y="3492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DF81A-F7E3-41E3-8B18-5D58DB468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1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1800" dirty="0">
                <a:solidFill>
                  <a:srgbClr val="FFFFFF"/>
                </a:solidFill>
              </a:rPr>
              <a:t>FERREIRA, L.O. Estado-Nação, poder e modernidade: revisitando conceitos. In: Medicinas indígenas e as políticas da tradição: entre discursos oficiais e vozes indígenas [online]. Rio de Janeiro: Editora FIOCRUZ, 2013, pp. 29-48. Saúde dos povos Indígenas </a:t>
            </a:r>
            <a:r>
              <a:rPr lang="pt-BR" sz="1800" dirty="0" err="1">
                <a:solidFill>
                  <a:srgbClr val="FFFFFF"/>
                </a:solidFill>
              </a:rPr>
              <a:t>collection</a:t>
            </a:r>
            <a:r>
              <a:rPr lang="pt-BR" sz="1800" dirty="0">
                <a:solidFill>
                  <a:srgbClr val="FFFFFF"/>
                </a:solidFill>
              </a:rPr>
              <a:t>. ISBN: 978-85- 7541-510-8. </a:t>
            </a:r>
            <a:r>
              <a:rPr lang="pt-BR" sz="1800" dirty="0" err="1">
                <a:solidFill>
                  <a:srgbClr val="FFFFFF"/>
                </a:solidFill>
              </a:rPr>
              <a:t>Available</a:t>
            </a:r>
            <a:r>
              <a:rPr lang="pt-BR" sz="1800" dirty="0">
                <a:solidFill>
                  <a:srgbClr val="FFFFFF"/>
                </a:solidFill>
              </a:rPr>
              <a:t> </a:t>
            </a:r>
            <a:r>
              <a:rPr lang="pt-BR" sz="1800" dirty="0" err="1">
                <a:solidFill>
                  <a:srgbClr val="FFFFFF"/>
                </a:solidFill>
              </a:rPr>
              <a:t>from</a:t>
            </a:r>
            <a:r>
              <a:rPr lang="pt-BR" sz="1800" dirty="0">
                <a:solidFill>
                  <a:srgbClr val="FFFFFF"/>
                </a:solidFill>
              </a:rPr>
              <a:t>: </a:t>
            </a:r>
            <a:r>
              <a:rPr lang="pt-BR" sz="1800" dirty="0" err="1">
                <a:solidFill>
                  <a:srgbClr val="FFFFFF"/>
                </a:solidFill>
              </a:rPr>
              <a:t>doi</a:t>
            </a:r>
            <a:r>
              <a:rPr lang="pt-BR" sz="1800" dirty="0">
                <a:solidFill>
                  <a:srgbClr val="FFFFFF"/>
                </a:solidFill>
              </a:rPr>
              <a:t>: 10.7476/9788575415108. </a:t>
            </a:r>
            <a:r>
              <a:rPr lang="pt-BR" sz="1800" dirty="0" err="1">
                <a:solidFill>
                  <a:srgbClr val="FFFFFF"/>
                </a:solidFill>
              </a:rPr>
              <a:t>Also</a:t>
            </a:r>
            <a:r>
              <a:rPr lang="pt-BR" sz="1800" dirty="0">
                <a:solidFill>
                  <a:srgbClr val="FFFFFF"/>
                </a:solidFill>
              </a:rPr>
              <a:t> </a:t>
            </a:r>
            <a:r>
              <a:rPr lang="pt-BR" sz="1800" dirty="0" err="1">
                <a:solidFill>
                  <a:srgbClr val="FFFFFF"/>
                </a:solidFill>
              </a:rPr>
              <a:t>available</a:t>
            </a:r>
            <a:r>
              <a:rPr lang="pt-BR" sz="1800" dirty="0">
                <a:solidFill>
                  <a:srgbClr val="FFFFFF"/>
                </a:solidFill>
              </a:rPr>
              <a:t> in </a:t>
            </a:r>
            <a:r>
              <a:rPr lang="pt-BR" sz="1800" dirty="0" err="1">
                <a:solidFill>
                  <a:srgbClr val="FFFFFF"/>
                </a:solidFill>
              </a:rPr>
              <a:t>ePUB</a:t>
            </a:r>
            <a:r>
              <a:rPr lang="pt-BR" sz="1800" dirty="0">
                <a:solidFill>
                  <a:srgbClr val="FFFFFF"/>
                </a:solidFill>
              </a:rPr>
              <a:t> </a:t>
            </a:r>
            <a:r>
              <a:rPr lang="pt-BR" sz="1800" dirty="0" err="1">
                <a:solidFill>
                  <a:srgbClr val="FFFFFF"/>
                </a:solidFill>
              </a:rPr>
              <a:t>from</a:t>
            </a:r>
            <a:r>
              <a:rPr lang="pt-BR" sz="1800" dirty="0">
                <a:solidFill>
                  <a:srgbClr val="FFFFFF"/>
                </a:solidFill>
              </a:rPr>
              <a:t>: http://books.scielo.org/id/f48w3/</a:t>
            </a:r>
            <a:r>
              <a:rPr lang="pt-BR" sz="1800" dirty="0" err="1">
                <a:solidFill>
                  <a:srgbClr val="FFFFFF"/>
                </a:solidFill>
              </a:rPr>
              <a:t>epub</a:t>
            </a:r>
            <a:r>
              <a:rPr lang="pt-BR" sz="1800" dirty="0">
                <a:solidFill>
                  <a:srgbClr val="FFFFFF"/>
                </a:solidFill>
              </a:rPr>
              <a:t>/ferreira-9788575415108.epub.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AF6B59-9AB8-48DA-9136-C46439A7E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1568"/>
            <a:ext cx="10515600" cy="3785394"/>
          </a:xfrm>
        </p:spPr>
        <p:txBody>
          <a:bodyPr anchor="ctr">
            <a:normAutofit/>
          </a:bodyPr>
          <a:lstStyle/>
          <a:p>
            <a:r>
              <a:rPr lang="pt-BR" sz="2200"/>
              <a:t>Em suas diferentes áreas de conhecimento, a ciência, na medida em que tem a tarefa de produzir informações que possam ser utilizadas com fins administratiros, também contribui para o monitoramento reflexivo do sistema social realizado pelo Estado. Como exemplos, pode se referir às estatísticas oficiais utilizadas pelo governo para planejar ações e monitorar resultados, bem como aos conhecimentos antropológicos que, por meio de relatos etnográficos, têm contribuído para a instrução dos processos de nomeação e classificação dos objetos das políticas públicas da tradição. No entanto, convém ressaltar que as ciências não tratam apenas de um "dado universo de objetos e eventos sociais, elas são constitutivas disso" (Giddens, 2008: 202). Assim, incrementam tanto o poder administrativo quanto o poder simbólico do Estado que, ao nomear, cria os objetos de políticas públicas.</a:t>
            </a:r>
          </a:p>
        </p:txBody>
      </p:sp>
    </p:spTree>
    <p:extLst>
      <p:ext uri="{BB962C8B-B14F-4D97-AF65-F5344CB8AC3E}">
        <p14:creationId xmlns:p14="http://schemas.microsoft.com/office/powerpoint/2010/main" val="36871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100" y="3492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571EAA-478E-4034-97B6-AB44C3871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1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1500">
                <a:solidFill>
                  <a:srgbClr val="FFFFFF"/>
                </a:solidFill>
              </a:rPr>
              <a:t> FERREIRA, L.O. Estado-Nação, poder e modernidade: revisitando conceitos. In: Medicinas indígenas e as políticas da tradição: entre discursos oficiais e vozes indígenas [online]. Rio de Janeiro: Editora FIOCRUZ, 2013, pp. 29-48. Saúde dos povos Indígenas collection. ISBN: 978-85- 7541-510-8. Available from: doi: 10.7476/9788575415108. Also available in ePUB from: http://books.scielo.org/id/f48w3/epub/ferreira-9788575415108.epub.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23731E-293F-41A9-94F2-34FCD39A2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1568"/>
            <a:ext cx="10515600" cy="3785394"/>
          </a:xfrm>
        </p:spPr>
        <p:txBody>
          <a:bodyPr anchor="ctr">
            <a:normAutofit/>
          </a:bodyPr>
          <a:lstStyle/>
          <a:p>
            <a:r>
              <a:rPr lang="pt-BR" sz="2200"/>
              <a:t>Entretanto, o Estado é estruturalmente heterogêneo, pois se constitui de diferentes redes de relaçÕes e alianças acessadas pelos agentes sociais que se movem de acordo com interesses e motivações distintos. No universo das políticas públicas, encontram-se agentes competindo e empregando suas próprias estratégias para tentar influenciar o campo e impor a sua visão de mundo. Assim, as estruturas sociais do campo se perpetuam, na medida em que os agentes sociais reproduzem as estruturas do poder de forma inconsciente. Como lembra Bourdieu, o Estado tanto se manifesta de forma objetiva, por meio de estruturas e mecanismos específicos, quanto molda subjetividades ao desenvolver estruturas mentais, esquemas de percepção e pensamento. "Dado que ela é resultado de um processo que a institui, ao mesmo tempo, nas estruturas sociais e nas estruturas mentais adaptadas a essas estruturas, a instituição instituída (...) apresenta-se com toda a aparência do natural" (Bourdieu, 1996: 97-98, grifo do original).</a:t>
            </a:r>
          </a:p>
        </p:txBody>
      </p:sp>
    </p:spTree>
    <p:extLst>
      <p:ext uri="{BB962C8B-B14F-4D97-AF65-F5344CB8AC3E}">
        <p14:creationId xmlns:p14="http://schemas.microsoft.com/office/powerpoint/2010/main" val="1872397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BDC93B-35BD-47DB-895A-0D117DEF3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estado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moderno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da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gestão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patrimonialista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à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gestão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democrática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Batista,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Neusa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C. In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domíno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publico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FB73ECB-EA2D-48C2-A940-74242E793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831175"/>
            <a:ext cx="11496821" cy="319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8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EB2174FE-E825-4E95-A307-2224DAEA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Estado Moderno: da gestão patrimonialista à gestão democrática. BATISTA, Neusa C. In domínio público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Espaço Reservado para Conteúdo 2">
            <a:extLst>
              <a:ext uri="{FF2B5EF4-FFF2-40B4-BE49-F238E27FC236}">
                <a16:creationId xmlns:a16="http://schemas.microsoft.com/office/drawing/2014/main" id="{769EF756-FF0A-4C1F-94CE-F3AA3BD50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3280837"/>
            <a:ext cx="11496821" cy="229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1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E7BC68E-7B4E-4F8A-B8C1-44A219A9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 Estado Moderno: da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gestão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patrimonialista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à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gestão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democrática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BATISTA,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Neusa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C. In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domínio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público</a:t>
            </a:r>
            <a:endParaRPr lang="en-US" sz="3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Espaço Reservado para Conteúdo 2">
            <a:extLst>
              <a:ext uri="{FF2B5EF4-FFF2-40B4-BE49-F238E27FC236}">
                <a16:creationId xmlns:a16="http://schemas.microsoft.com/office/drawing/2014/main" id="{C8DD9F4D-F191-48B5-91C5-77E9C6F61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632892"/>
            <a:ext cx="11496821" cy="35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D396B13-A10E-4A7C-A096-8CAE0B98B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português | cittadinanzadigitale">
            <a:extLst>
              <a:ext uri="{FF2B5EF4-FFF2-40B4-BE49-F238E27FC236}">
                <a16:creationId xmlns:a16="http://schemas.microsoft.com/office/drawing/2014/main" id="{F22DF5F3-D00C-4D3C-8894-930123B853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5"/>
          <a:stretch/>
        </p:blipFill>
        <p:spPr bwMode="auto">
          <a:xfrm>
            <a:off x="4821287" y="348856"/>
            <a:ext cx="7047273" cy="6160289"/>
          </a:xfrm>
          <a:custGeom>
            <a:avLst/>
            <a:gdLst/>
            <a:ahLst/>
            <a:cxnLst/>
            <a:rect l="l" t="t" r="r" b="b"/>
            <a:pathLst>
              <a:path w="7047273" h="6160289">
                <a:moveTo>
                  <a:pt x="0" y="0"/>
                </a:moveTo>
                <a:lnTo>
                  <a:pt x="7047273" y="0"/>
                </a:lnTo>
                <a:lnTo>
                  <a:pt x="7047273" y="2807326"/>
                </a:lnTo>
                <a:lnTo>
                  <a:pt x="3603828" y="6155120"/>
                </a:lnTo>
                <a:lnTo>
                  <a:pt x="7047273" y="6155120"/>
                </a:lnTo>
                <a:lnTo>
                  <a:pt x="7047273" y="6160289"/>
                </a:lnTo>
                <a:lnTo>
                  <a:pt x="0" y="616028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ight Triangle 72">
            <a:extLst>
              <a:ext uri="{FF2B5EF4-FFF2-40B4-BE49-F238E27FC236}">
                <a16:creationId xmlns:a16="http://schemas.microsoft.com/office/drawing/2014/main" id="{52B7117A-6A3D-4C1E-8D25-852D81E78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74" y="625059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E058F8-A10E-457D-A1BE-12D63D390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1383528"/>
            <a:ext cx="3371456" cy="31675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/>
              <a:t>CIDADANIA E SOCIEDADE CIVIL</a:t>
            </a:r>
          </a:p>
        </p:txBody>
      </p:sp>
    </p:spTree>
    <p:extLst>
      <p:ext uri="{BB962C8B-B14F-4D97-AF65-F5344CB8AC3E}">
        <p14:creationId xmlns:p14="http://schemas.microsoft.com/office/powerpoint/2010/main" val="319839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E565113-F2BA-4EEC-9BAB-2ADED50E64B6}"/>
              </a:ext>
            </a:extLst>
          </p:cNvPr>
          <p:cNvSpPr txBox="1"/>
          <p:nvPr/>
        </p:nvSpPr>
        <p:spPr>
          <a:xfrm>
            <a:off x="562708" y="989156"/>
            <a:ext cx="1032568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Como responsabilidade da sociedade, é papel do Estado ser o provedor dos serviços e benefícios que respondam à satisfação das necessidades sociais básicas dos cidadãos brasileiros, para alcançarem sua emancipação. </a:t>
            </a:r>
            <a:r>
              <a:rPr lang="pt-BR" b="0" i="0" dirty="0"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Esse sistema de proteção social visa, exatamente, criar um sistema para proteger os cidadãos de determinados riscos clássicos, embora sempre de forma desigual: doença, velhice, invalidez, desemprego, exclusão (por renda, raça, gênero, etnia, cultura etc.). 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 caso brasileiro, como apresentado anteriormente, o sistema de proteção social está organizado, desde 1988, sob a lógica da seguridade social. Isso significa que previdência social, assistência social e saúde, os três elementos que compõem o capítulo da seguridade social da Constituição, correspondem a direitos sociais. Nessa condição de direitos sociais são universais, e não podem se constituir num favor (...) . </a:t>
            </a:r>
            <a:r>
              <a:rPr lang="pt-BR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NAGEL HULLEN, Angélica Cristina. CIDADANIA E DIREITOS SOCIAIS NO BRASIL: UM LONGO PERCURSO PARA O ACESSO AOS DIREITOS FUNDAMENTAIS.</a:t>
            </a:r>
            <a:r>
              <a:rPr lang="pt-BR" sz="120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pt-BR" sz="1200" dirty="0"/>
          </a:p>
        </p:txBody>
      </p:sp>
      <p:pic>
        <p:nvPicPr>
          <p:cNvPr id="5122" name="Picture 2" descr="Políticas de ações afirmativas e direitos sociais - Curso Enem Gratuito">
            <a:extLst>
              <a:ext uri="{FF2B5EF4-FFF2-40B4-BE49-F238E27FC236}">
                <a16:creationId xmlns:a16="http://schemas.microsoft.com/office/drawing/2014/main" id="{59ACE849-7587-43CA-8C34-5F4F729D1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786" y="4313143"/>
            <a:ext cx="240982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16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7475CF3-89D7-4BEA-B413-86DF4377CC81}"/>
              </a:ext>
            </a:extLst>
          </p:cNvPr>
          <p:cNvSpPr txBox="1"/>
          <p:nvPr/>
        </p:nvSpPr>
        <p:spPr>
          <a:xfrm>
            <a:off x="1012873" y="1578824"/>
            <a:ext cx="991772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solidFill>
                  <a:srgbClr val="000000"/>
                </a:solidFill>
                <a:effectLst/>
                <a:latin typeface="Raleway"/>
              </a:rPr>
              <a:t>1. Civil: direitos inerentes à liberdade individual, liberdade de expressão e de pensamento; direito de propriedade e de conclusão de contratos; direito à justiça; que foi instituída no século 18;</a:t>
            </a:r>
          </a:p>
          <a:p>
            <a:pPr algn="just"/>
            <a:r>
              <a:rPr lang="pt-BR" sz="2400" b="0" i="0" dirty="0">
                <a:solidFill>
                  <a:srgbClr val="000000"/>
                </a:solidFill>
                <a:effectLst/>
                <a:latin typeface="Raleway"/>
              </a:rPr>
              <a:t>2. Política: direito de participação no exercício do poder político, como eleito ou eleitor, no conjunto das instituições de autoridade pública, constituída no século 19;</a:t>
            </a:r>
          </a:p>
          <a:p>
            <a:pPr algn="just"/>
            <a:r>
              <a:rPr lang="pt-BR" sz="2400" b="0" i="0" dirty="0">
                <a:solidFill>
                  <a:srgbClr val="000000"/>
                </a:solidFill>
                <a:effectLst/>
                <a:latin typeface="Raleway"/>
              </a:rPr>
              <a:t>3. Social: conjunto de direitos relativos ao bem-estar econômico e social, desde a segurança até ao direito de partilhar do nível de vida, segundo os padrões prevalecentes na sociedade, que são conquistas do século 20.</a:t>
            </a:r>
          </a:p>
        </p:txBody>
      </p:sp>
    </p:spTree>
    <p:extLst>
      <p:ext uri="{BB962C8B-B14F-4D97-AF65-F5344CB8AC3E}">
        <p14:creationId xmlns:p14="http://schemas.microsoft.com/office/powerpoint/2010/main" val="24069484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2198</TotalTime>
  <Words>1424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Raleway</vt:lpstr>
      <vt:lpstr>Verdana</vt:lpstr>
      <vt:lpstr>Tema do Office</vt:lpstr>
      <vt:lpstr>Estado moderno: conceito inicial patrimonialismo cidadania sociedade civil profissão ou ocupação os tipos de leis inclusão digital desen sustentável conselhos profissionais </vt:lpstr>
      <vt:lpstr>FERREIRA, L.O. Estado-Nação, poder e modernidade: revisitando conceitos. In: Medicinas indígenas e as políticas da tradição: entre discursos oficiais e vozes indígenas [online]. Rio de Janeiro: Editora FIOCRUZ, 2013, pp. 29-48. Saúde dos povos Indígenas collection. ISBN: 978-85- 7541-510-8. Available from: doi: 10.7476/9788575415108. Also available in ePUB from: http://books.scielo.org/id/f48w3/epub/ferreira-9788575415108.epub.</vt:lpstr>
      <vt:lpstr> FERREIRA, L.O. Estado-Nação, poder e modernidade: revisitando conceitos. In: Medicinas indígenas e as políticas da tradição: entre discursos oficiais e vozes indígenas [online]. Rio de Janeiro: Editora FIOCRUZ, 2013, pp. 29-48. Saúde dos povos Indígenas collection. ISBN: 978-85- 7541-510-8. Available from: doi: 10.7476/9788575415108. Also available in ePUB from: http://books.scielo.org/id/f48w3/epub/ferreira-9788575415108.epub.</vt:lpstr>
      <vt:lpstr>O estado moderno: da gestão patrimonialista à gestão democrática. Batista, Neusa C. In domíno publico. </vt:lpstr>
      <vt:lpstr>O Estado Moderno: da gestão patrimonialista à gestão democrática. BATISTA, Neusa C. In domínio público</vt:lpstr>
      <vt:lpstr>O Estado Moderno: da gestão patrimonialista à gestão democrática. BATISTA, Neusa C. In domínio público</vt:lpstr>
      <vt:lpstr>CIDADANIA E SOCIEDADE CIVIL</vt:lpstr>
      <vt:lpstr>Apresentação do PowerPoint</vt:lpstr>
      <vt:lpstr>Apresentação do PowerPoint</vt:lpstr>
      <vt:lpstr>Apresentação do PowerPoint</vt:lpstr>
      <vt:lpstr>Diferenças iniciais entre Estado (neo) liberal e Estado do bem estar social (desenvolvimentista)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katya picanço</dc:creator>
  <cp:lastModifiedBy>Frederico Wambier</cp:lastModifiedBy>
  <cp:revision>30</cp:revision>
  <dcterms:created xsi:type="dcterms:W3CDTF">2021-03-31T20:32:52Z</dcterms:created>
  <dcterms:modified xsi:type="dcterms:W3CDTF">2022-03-20T16:06:06Z</dcterms:modified>
</cp:coreProperties>
</file>