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7" r:id="rId4"/>
    <p:sldId id="268" r:id="rId5"/>
    <p:sldId id="269" r:id="rId6"/>
    <p:sldId id="258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32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2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10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5877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11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407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68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6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5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32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5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9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6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78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3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992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1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CA30FB4-E9F8-47F7-9FEB-F332C37C6D89}" type="datetimeFigureOut">
              <a:rPr lang="en-US" smtClean="0"/>
              <a:t>5/7/2019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9D35AB0-22EC-489A-92A8-753A223D7C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98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FA7B-9E27-42E6-83CB-E8A0CBC7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Enhanced GPS with accelerometer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6F1A214-87E7-4DBD-A574-61A143795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120" y="690881"/>
            <a:ext cx="5257800" cy="394687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2F844D-946C-4E51-8A57-6F595162F9F4}"/>
              </a:ext>
            </a:extLst>
          </p:cNvPr>
          <p:cNvSpPr txBox="1"/>
          <p:nvPr/>
        </p:nvSpPr>
        <p:spPr>
          <a:xfrm>
            <a:off x="8199120" y="6104134"/>
            <a:ext cx="3688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Voica Stefan </a:t>
            </a:r>
          </a:p>
          <a:p>
            <a:r>
              <a:rPr lang="en-US" dirty="0" err="1"/>
              <a:t>Transilvania</a:t>
            </a:r>
            <a:r>
              <a:rPr lang="en-US" dirty="0"/>
              <a:t> </a:t>
            </a:r>
            <a:r>
              <a:rPr lang="en-US" dirty="0" err="1"/>
              <a:t>Univerity</a:t>
            </a:r>
            <a:r>
              <a:rPr lang="en-US" dirty="0"/>
              <a:t> of Brasov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33FCF8-85C9-45C1-9030-D69438484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32234">
            <a:off x="8449967" y="3342178"/>
            <a:ext cx="3946720" cy="1028700"/>
          </a:xfrm>
          <a:prstGeom prst="rect">
            <a:avLst/>
          </a:prstGeom>
        </p:spPr>
      </p:pic>
      <p:pic>
        <p:nvPicPr>
          <p:cNvPr id="6" name="Picture 21">
            <a:extLst>
              <a:ext uri="{FF2B5EF4-FFF2-40B4-BE49-F238E27FC236}">
                <a16:creationId xmlns:a16="http://schemas.microsoft.com/office/drawing/2014/main" id="{C431561D-7C63-4B2A-B87B-DA9DC7E33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08" y="250451"/>
            <a:ext cx="4051299" cy="1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3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35D56-AC82-4A0C-A138-33AC7C88267F}"/>
              </a:ext>
            </a:extLst>
          </p:cNvPr>
          <p:cNvSpPr txBox="1"/>
          <p:nvPr/>
        </p:nvSpPr>
        <p:spPr>
          <a:xfrm>
            <a:off x="790168" y="784962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Enhanced GPS </a:t>
            </a:r>
          </a:p>
          <a:p>
            <a:pPr algn="ctr"/>
            <a:r>
              <a:rPr lang="en-US" sz="3600" dirty="0"/>
              <a:t>with accelerometer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36A5-C07D-4893-B019-D9F29EEA4D23}"/>
              </a:ext>
            </a:extLst>
          </p:cNvPr>
          <p:cNvSpPr txBox="1"/>
          <p:nvPr/>
        </p:nvSpPr>
        <p:spPr>
          <a:xfrm>
            <a:off x="548640" y="2326640"/>
            <a:ext cx="65125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The purpose of the project is to complement loss of GPS signal or inaccurate GNSS signal measurement with motion analyzer. </a:t>
            </a:r>
          </a:p>
          <a:p>
            <a:endParaRPr lang="en-US" dirty="0"/>
          </a:p>
          <a:p>
            <a:r>
              <a:rPr lang="en-US" dirty="0"/>
              <a:t>,,Enhanced GPS with accelerometer’’ implemented on ArtyZ7 monitors and acquires physical data from GPS and accelerometer and transfers the data through WIFI protocol on a PC.  On the PC an application written in Java computes the current position based on the acquired data: GPS coordinates and accelerometer X,Y,Z values. The GPS and accelerometer data could be viewed through a GUI (graphic user interface) implemented on the PC. </a:t>
            </a:r>
          </a:p>
          <a:p>
            <a:r>
              <a:rPr lang="en-US" dirty="0"/>
              <a:t>	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B85120-B953-4F39-B9BB-FC5D6AA1B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0" y="2103118"/>
            <a:ext cx="4378960" cy="2846324"/>
          </a:xfrm>
          <a:prstGeom prst="rect">
            <a:avLst/>
          </a:prstGeom>
        </p:spPr>
      </p:pic>
      <p:pic>
        <p:nvPicPr>
          <p:cNvPr id="6" name="Picture 21">
            <a:extLst>
              <a:ext uri="{FF2B5EF4-FFF2-40B4-BE49-F238E27FC236}">
                <a16:creationId xmlns:a16="http://schemas.microsoft.com/office/drawing/2014/main" id="{F121FB1B-0D38-4F8F-B31C-960F04B5B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1" y="266135"/>
            <a:ext cx="4051299" cy="1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4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35D56-AC82-4A0C-A138-33AC7C88267F}"/>
              </a:ext>
            </a:extLst>
          </p:cNvPr>
          <p:cNvSpPr txBox="1"/>
          <p:nvPr/>
        </p:nvSpPr>
        <p:spPr>
          <a:xfrm>
            <a:off x="160248" y="358242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Hardware Architecture</a:t>
            </a:r>
          </a:p>
        </p:txBody>
      </p:sp>
      <p:pic>
        <p:nvPicPr>
          <p:cNvPr id="6" name="Picture 21">
            <a:extLst>
              <a:ext uri="{FF2B5EF4-FFF2-40B4-BE49-F238E27FC236}">
                <a16:creationId xmlns:a16="http://schemas.microsoft.com/office/drawing/2014/main" id="{F121FB1B-0D38-4F8F-B31C-960F04B5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53" y="0"/>
            <a:ext cx="4051299" cy="1601329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D075C490-CECA-4D81-935B-F13760D1E12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601329"/>
            <a:ext cx="11522710" cy="50636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735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35D56-AC82-4A0C-A138-33AC7C88267F}"/>
              </a:ext>
            </a:extLst>
          </p:cNvPr>
          <p:cNvSpPr txBox="1"/>
          <p:nvPr/>
        </p:nvSpPr>
        <p:spPr>
          <a:xfrm>
            <a:off x="160248" y="358242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Software Architecture</a:t>
            </a:r>
          </a:p>
        </p:txBody>
      </p:sp>
      <p:pic>
        <p:nvPicPr>
          <p:cNvPr id="6" name="Picture 21">
            <a:extLst>
              <a:ext uri="{FF2B5EF4-FFF2-40B4-BE49-F238E27FC236}">
                <a16:creationId xmlns:a16="http://schemas.microsoft.com/office/drawing/2014/main" id="{F121FB1B-0D38-4F8F-B31C-960F04B5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53" y="0"/>
            <a:ext cx="4051299" cy="1601329"/>
          </a:xfrm>
          <a:prstGeom prst="rect">
            <a:avLst/>
          </a:prstGeom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CAEF0ECB-9F94-4B62-9FDC-ED7FF6294FC4}"/>
              </a:ext>
            </a:extLst>
          </p:cNvPr>
          <p:cNvSpPr/>
          <p:nvPr/>
        </p:nvSpPr>
        <p:spPr>
          <a:xfrm>
            <a:off x="924560" y="2123440"/>
            <a:ext cx="939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software part is composed of 2 parts: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 application which runs on Arm microprocessor; acquires data from GPS and accelerometer and transfer those values on the PC using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 Java application which runs on PC, receives data from the board and computes the current position of the board. </a:t>
            </a:r>
          </a:p>
          <a:p>
            <a:r>
              <a:rPr lang="en-US" dirty="0"/>
              <a:t>For this software application we will use coordinates and GUI algorithms to print    on the screen our data from board , transferred via </a:t>
            </a:r>
            <a:r>
              <a:rPr lang="en-US" dirty="0" err="1"/>
              <a:t>WiFi</a:t>
            </a:r>
            <a:r>
              <a:rPr lang="en-US" dirty="0"/>
              <a:t>. For this kind of process, we’ll need a TCP (Transmission Control Protocol) based on a client (board) and a server (notebook).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562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35D56-AC82-4A0C-A138-33AC7C88267F}"/>
              </a:ext>
            </a:extLst>
          </p:cNvPr>
          <p:cNvSpPr txBox="1"/>
          <p:nvPr/>
        </p:nvSpPr>
        <p:spPr>
          <a:xfrm>
            <a:off x="160248" y="358242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Software Architecture</a:t>
            </a:r>
          </a:p>
        </p:txBody>
      </p:sp>
      <p:pic>
        <p:nvPicPr>
          <p:cNvPr id="6" name="Picture 21">
            <a:extLst>
              <a:ext uri="{FF2B5EF4-FFF2-40B4-BE49-F238E27FC236}">
                <a16:creationId xmlns:a16="http://schemas.microsoft.com/office/drawing/2014/main" id="{F121FB1B-0D38-4F8F-B31C-960F04B5B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453" y="0"/>
            <a:ext cx="4051299" cy="1601329"/>
          </a:xfrm>
          <a:prstGeom prst="rect">
            <a:avLst/>
          </a:prstGeom>
        </p:spPr>
      </p:pic>
      <p:sp>
        <p:nvSpPr>
          <p:cNvPr id="2" name="Dreptunghi 1">
            <a:extLst>
              <a:ext uri="{FF2B5EF4-FFF2-40B4-BE49-F238E27FC236}">
                <a16:creationId xmlns:a16="http://schemas.microsoft.com/office/drawing/2014/main" id="{CAEF0ECB-9F94-4B62-9FDC-ED7FF6294FC4}"/>
              </a:ext>
            </a:extLst>
          </p:cNvPr>
          <p:cNvSpPr/>
          <p:nvPr/>
        </p:nvSpPr>
        <p:spPr>
          <a:xfrm>
            <a:off x="924560" y="2123440"/>
            <a:ext cx="939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software application implemented in Java is summarized in the below figure:</a:t>
            </a:r>
          </a:p>
        </p:txBody>
      </p:sp>
    </p:spTree>
    <p:extLst>
      <p:ext uri="{BB962C8B-B14F-4D97-AF65-F5344CB8AC3E}">
        <p14:creationId xmlns:p14="http://schemas.microsoft.com/office/powerpoint/2010/main" val="53366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35D56-AC82-4A0C-A138-33AC7C88267F}"/>
              </a:ext>
            </a:extLst>
          </p:cNvPr>
          <p:cNvSpPr txBox="1"/>
          <p:nvPr/>
        </p:nvSpPr>
        <p:spPr>
          <a:xfrm>
            <a:off x="334917" y="106679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to use the application?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36A5-C07D-4893-B019-D9F29EEA4D23}"/>
              </a:ext>
            </a:extLst>
          </p:cNvPr>
          <p:cNvSpPr txBox="1"/>
          <p:nvPr/>
        </p:nvSpPr>
        <p:spPr>
          <a:xfrm>
            <a:off x="548640" y="2103120"/>
            <a:ext cx="68072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device can be configured using 3 simple steps:	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1.Loading the bitstream and .elf file on Arty board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2.Start the software on the laptop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3.Establish the connection between the server and the client (laptop and board).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8CEB94-9B94-4E5E-85A6-4AD35C4DF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07" y="1950242"/>
            <a:ext cx="2658021" cy="2957516"/>
          </a:xfrm>
          <a:prstGeom prst="rect">
            <a:avLst/>
          </a:prstGeom>
        </p:spPr>
      </p:pic>
      <p:pic>
        <p:nvPicPr>
          <p:cNvPr id="6" name="Picture 21">
            <a:extLst>
              <a:ext uri="{FF2B5EF4-FFF2-40B4-BE49-F238E27FC236}">
                <a16:creationId xmlns:a16="http://schemas.microsoft.com/office/drawing/2014/main" id="{01A8BBDE-D6BA-48F0-AEE0-9A836CF2B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748" y="266135"/>
            <a:ext cx="4051299" cy="1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1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35D56-AC82-4A0C-A138-33AC7C88267F}"/>
              </a:ext>
            </a:extLst>
          </p:cNvPr>
          <p:cNvSpPr txBox="1"/>
          <p:nvPr/>
        </p:nvSpPr>
        <p:spPr>
          <a:xfrm>
            <a:off x="-388392" y="446007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Establish connection between the server and the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clietn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36A5-C07D-4893-B019-D9F29EEA4D23}"/>
              </a:ext>
            </a:extLst>
          </p:cNvPr>
          <p:cNvSpPr txBox="1"/>
          <p:nvPr/>
        </p:nvSpPr>
        <p:spPr>
          <a:xfrm>
            <a:off x="548640" y="2103120"/>
            <a:ext cx="1102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the hotspot with configuration listed on the bottom and start the software. </a:t>
            </a:r>
          </a:p>
          <a:p>
            <a:r>
              <a:rPr lang="en-US" dirty="0"/>
              <a:t>If right configured, it will auto peer and will start the transmission of data from device to server. </a:t>
            </a:r>
          </a:p>
          <a:p>
            <a:r>
              <a:rPr lang="en-US" dirty="0"/>
              <a:t>The process might take up to 1 – 1:30 minutes depending on the </a:t>
            </a:r>
            <a:r>
              <a:rPr lang="en-US" dirty="0" err="1"/>
              <a:t>wifi</a:t>
            </a:r>
            <a:r>
              <a:rPr lang="en-US" dirty="0"/>
              <a:t> card and signal power. </a:t>
            </a:r>
          </a:p>
          <a:p>
            <a:r>
              <a:rPr lang="en-US" dirty="0"/>
              <a:t>When start streaming the data from a side to another, it will auto log the data to .</a:t>
            </a:r>
            <a:r>
              <a:rPr lang="en-US" dirty="0" err="1"/>
              <a:t>dta</a:t>
            </a:r>
            <a:r>
              <a:rPr lang="en-US" dirty="0"/>
              <a:t> files on the local folder. We implemented offline log to make developers and users use data as statistics or certain usage. The program works synchronized , such as the log is written and the data is shown to user in the same time without any bug.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77D04-EC30-478C-A0B7-C3BE544B1B9F}"/>
              </a:ext>
            </a:extLst>
          </p:cNvPr>
          <p:cNvSpPr txBox="1"/>
          <p:nvPr/>
        </p:nvSpPr>
        <p:spPr>
          <a:xfrm>
            <a:off x="419328" y="4611499"/>
            <a:ext cx="1102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431BA6-9AC0-4CEB-BF98-5171C3636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14" y="5791200"/>
            <a:ext cx="520525" cy="594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612F30-8F17-41A1-924E-32469A562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713" y="5811978"/>
            <a:ext cx="520525" cy="574108"/>
          </a:xfrm>
          <a:prstGeom prst="rect">
            <a:avLst/>
          </a:prstGeom>
        </p:spPr>
      </p:pic>
      <p:pic>
        <p:nvPicPr>
          <p:cNvPr id="9" name="Picture 21">
            <a:extLst>
              <a:ext uri="{FF2B5EF4-FFF2-40B4-BE49-F238E27FC236}">
                <a16:creationId xmlns:a16="http://schemas.microsoft.com/office/drawing/2014/main" id="{9E4A7DE1-ECBA-4BC1-8E2B-4F0D75674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08" y="250451"/>
            <a:ext cx="4051299" cy="1601329"/>
          </a:xfrm>
          <a:prstGeom prst="rect">
            <a:avLst/>
          </a:prstGeom>
        </p:spPr>
      </p:pic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B548A70C-3DD5-409E-B8A2-AA04D7CC2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6797"/>
              </p:ext>
            </p:extLst>
          </p:nvPr>
        </p:nvGraphicFramePr>
        <p:xfrm>
          <a:off x="2682240" y="4649970"/>
          <a:ext cx="6142038" cy="7955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1019">
                  <a:extLst>
                    <a:ext uri="{9D8B030D-6E8A-4147-A177-3AD203B41FA5}">
                      <a16:colId xmlns:a16="http://schemas.microsoft.com/office/drawing/2014/main" val="2289684181"/>
                    </a:ext>
                  </a:extLst>
                </a:gridCol>
                <a:gridCol w="3071019">
                  <a:extLst>
                    <a:ext uri="{9D8B030D-6E8A-4147-A177-3AD203B41FA5}">
                      <a16:colId xmlns:a16="http://schemas.microsoft.com/office/drawing/2014/main" val="1759102323"/>
                    </a:ext>
                  </a:extLst>
                </a:gridCol>
              </a:tblGrid>
              <a:tr h="3977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Network name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stefan1234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686245"/>
                  </a:ext>
                </a:extLst>
              </a:tr>
              <a:tr h="39776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Network password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test1234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301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384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35D56-AC82-4A0C-A138-33AC7C88267F}"/>
              </a:ext>
            </a:extLst>
          </p:cNvPr>
          <p:cNvSpPr txBox="1"/>
          <p:nvPr/>
        </p:nvSpPr>
        <p:spPr>
          <a:xfrm>
            <a:off x="-215672" y="599896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Example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36A5-C07D-4893-B019-D9F29EEA4D23}"/>
              </a:ext>
            </a:extLst>
          </p:cNvPr>
          <p:cNvSpPr txBox="1"/>
          <p:nvPr/>
        </p:nvSpPr>
        <p:spPr>
          <a:xfrm>
            <a:off x="548640" y="2103120"/>
            <a:ext cx="651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756146-DA7D-4D2E-830F-8A77DD3E6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59" y="1908333"/>
            <a:ext cx="3937001" cy="3041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6F834A-F8A3-40A9-9115-BC2927296135}"/>
              </a:ext>
            </a:extLst>
          </p:cNvPr>
          <p:cNvSpPr txBox="1"/>
          <p:nvPr/>
        </p:nvSpPr>
        <p:spPr>
          <a:xfrm>
            <a:off x="4485641" y="1918454"/>
            <a:ext cx="63601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.For example, you can use it as car tracking ,  you would know where is your car every second. This might be a very useful anti-stealth tool.</a:t>
            </a:r>
          </a:p>
          <a:p>
            <a:r>
              <a:rPr lang="en-US" dirty="0"/>
              <a:t>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Pare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uzual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gandit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aceasta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aplicatie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ales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cazul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care vi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masina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stiti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locatia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exacta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unde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lasat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-o?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Ganditi-va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acest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dispozitiv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conferii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informatiile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aveti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nevoie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util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functioneaza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mod rapid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efficient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astfel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secunda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timpul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dvs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esentiala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6" name="Picture 21">
            <a:extLst>
              <a:ext uri="{FF2B5EF4-FFF2-40B4-BE49-F238E27FC236}">
                <a16:creationId xmlns:a16="http://schemas.microsoft.com/office/drawing/2014/main" id="{71578AE4-5615-456B-8E1A-3ABA26D19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08" y="260611"/>
            <a:ext cx="4051299" cy="1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7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935D56-AC82-4A0C-A138-33AC7C88267F}"/>
              </a:ext>
            </a:extLst>
          </p:cNvPr>
          <p:cNvSpPr txBox="1"/>
          <p:nvPr/>
        </p:nvSpPr>
        <p:spPr>
          <a:xfrm>
            <a:off x="1663928" y="10668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Concluzii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credite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536A5-C07D-4893-B019-D9F29EEA4D23}"/>
              </a:ext>
            </a:extLst>
          </p:cNvPr>
          <p:cNvSpPr txBox="1"/>
          <p:nvPr/>
        </p:nvSpPr>
        <p:spPr>
          <a:xfrm>
            <a:off x="487680" y="2092960"/>
            <a:ext cx="74066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concluzie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dispozitivul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GPSwA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ofera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/>
              <a:t>siguranta</a:t>
            </a:r>
            <a:r>
              <a:rPr lang="en-US" sz="2000" b="1" dirty="0"/>
              <a:t> , </a:t>
            </a:r>
            <a:r>
              <a:rPr lang="en-US" sz="2000" b="1" dirty="0" err="1"/>
              <a:t>precizie</a:t>
            </a:r>
            <a:r>
              <a:rPr lang="en-US" sz="2000" b="1" dirty="0"/>
              <a:t> , </a:t>
            </a:r>
            <a:r>
              <a:rPr lang="en-US" sz="2000" b="1" dirty="0" err="1"/>
              <a:t>corectitudine</a:t>
            </a:r>
            <a:r>
              <a:rPr lang="en-US" sz="2000" b="1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/>
              <a:t> </a:t>
            </a:r>
            <a:r>
              <a:rPr lang="en-US" sz="2000" b="1" dirty="0" err="1"/>
              <a:t>fiabilitate</a:t>
            </a:r>
            <a:r>
              <a:rPr lang="en-US" b="1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dirty="0"/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b="1" dirty="0"/>
              <a:t> </a:t>
            </a:r>
            <a:r>
              <a:rPr lang="en-US" sz="2000" b="1" dirty="0" err="1"/>
              <a:t>flexibilitate</a:t>
            </a:r>
            <a:r>
              <a:rPr lang="en-US" b="1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domeniul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transmisiei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informatiilor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priveste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dexteritatea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mediul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lucru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Dorim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multumim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companiei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Digilent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placuta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componentele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oferite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dezvoltare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mentionam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cateva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referinte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externe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facilitat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evolutia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realizarea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deplin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proiectului: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Eclipse,LWJGL,Forum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Digilent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F8438-DB3E-440E-A13F-B9FA8B975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58" y="2014220"/>
            <a:ext cx="3962401" cy="1028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29A7BB-21FC-42A2-BDC5-F0781BC6F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320" y="3344009"/>
            <a:ext cx="3291840" cy="10607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2444C3-1637-467D-A7BC-71D0D4BA9C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160" y="5003800"/>
            <a:ext cx="1524000" cy="1524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8A75CC-2713-47FF-8EE4-98F9CE074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359" y="5003800"/>
            <a:ext cx="2006241" cy="1559473"/>
          </a:xfrm>
          <a:prstGeom prst="rect">
            <a:avLst/>
          </a:prstGeom>
        </p:spPr>
      </p:pic>
      <p:pic>
        <p:nvPicPr>
          <p:cNvPr id="8" name="Picture 21">
            <a:extLst>
              <a:ext uri="{FF2B5EF4-FFF2-40B4-BE49-F238E27FC236}">
                <a16:creationId xmlns:a16="http://schemas.microsoft.com/office/drawing/2014/main" id="{E2287236-C9C2-460B-864B-BCBCF1B1FC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908" y="250451"/>
            <a:ext cx="4051299" cy="160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4174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328</Words>
  <Application>Microsoft Office PowerPoint</Application>
  <PresentationFormat>Ecran lat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Slice</vt:lpstr>
      <vt:lpstr>Enhanced GPS with accelerometer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with accelerometer</dc:title>
  <dc:creator>Ioan Voica</dc:creator>
  <cp:lastModifiedBy>Titus Balan</cp:lastModifiedBy>
  <cp:revision>31</cp:revision>
  <dcterms:created xsi:type="dcterms:W3CDTF">2019-05-07T13:54:24Z</dcterms:created>
  <dcterms:modified xsi:type="dcterms:W3CDTF">2019-05-07T17:48:39Z</dcterms:modified>
</cp:coreProperties>
</file>