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2" r:id="rId4"/>
    <p:sldId id="265" r:id="rId5"/>
    <p:sldId id="264" r:id="rId6"/>
    <p:sldId id="258" r:id="rId7"/>
    <p:sldId id="266" r:id="rId8"/>
    <p:sldId id="257" r:id="rId9"/>
    <p:sldId id="259" r:id="rId10"/>
    <p:sldId id="263" r:id="rId11"/>
    <p:sldId id="260" r:id="rId1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4885" autoAdjust="0"/>
  </p:normalViewPr>
  <p:slideViewPr>
    <p:cSldViewPr>
      <p:cViewPr>
        <p:scale>
          <a:sx n="80" d="100"/>
          <a:sy n="80" d="100"/>
        </p:scale>
        <p:origin x="-1086" y="12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Ganacia Versión no Paga (USD)</c:v>
          </c:tx>
          <c:marker>
            <c:symbol val="none"/>
          </c:marker>
          <c:val>
            <c:numRef>
              <c:f>Sheet1!$C$15:$C$38</c:f>
              <c:numCache>
                <c:formatCode>0</c:formatCode>
                <c:ptCount val="24"/>
                <c:pt idx="0">
                  <c:v>3.6399999999999997</c:v>
                </c:pt>
                <c:pt idx="1">
                  <c:v>18.2</c:v>
                </c:pt>
                <c:pt idx="2">
                  <c:v>36.4</c:v>
                </c:pt>
                <c:pt idx="3">
                  <c:v>145.6</c:v>
                </c:pt>
                <c:pt idx="4">
                  <c:v>364</c:v>
                </c:pt>
                <c:pt idx="5">
                  <c:v>618.79999999999995</c:v>
                </c:pt>
                <c:pt idx="6">
                  <c:v>1092</c:v>
                </c:pt>
                <c:pt idx="7">
                  <c:v>1820</c:v>
                </c:pt>
                <c:pt idx="8">
                  <c:v>2548</c:v>
                </c:pt>
                <c:pt idx="9">
                  <c:v>3567.2</c:v>
                </c:pt>
                <c:pt idx="10">
                  <c:v>4280.6399999999994</c:v>
                </c:pt>
                <c:pt idx="11">
                  <c:v>4708.7039999999997</c:v>
                </c:pt>
                <c:pt idx="12">
                  <c:v>4755.7910400000001</c:v>
                </c:pt>
                <c:pt idx="13">
                  <c:v>4803.3489504000008</c:v>
                </c:pt>
                <c:pt idx="14">
                  <c:v>4827.3656951520006</c:v>
                </c:pt>
                <c:pt idx="15">
                  <c:v>5020.4603229580798</c:v>
                </c:pt>
                <c:pt idx="16">
                  <c:v>5171.0741326468233</c:v>
                </c:pt>
                <c:pt idx="17">
                  <c:v>5274.4956152997593</c:v>
                </c:pt>
                <c:pt idx="18">
                  <c:v>5432.7304837587526</c:v>
                </c:pt>
                <c:pt idx="19">
                  <c:v>5337.7175422771188</c:v>
                </c:pt>
                <c:pt idx="20">
                  <c:v>5560.1224398719996</c:v>
                </c:pt>
                <c:pt idx="21">
                  <c:v>5673.5943263999989</c:v>
                </c:pt>
                <c:pt idx="22">
                  <c:v>5759.99424</c:v>
                </c:pt>
                <c:pt idx="23">
                  <c:v>5818.1759999999995</c:v>
                </c:pt>
              </c:numCache>
            </c:numRef>
          </c:val>
          <c:smooth val="0"/>
        </c:ser>
        <c:ser>
          <c:idx val="1"/>
          <c:order val="1"/>
          <c:tx>
            <c:v>Gancia Versión paga (USD)</c:v>
          </c:tx>
          <c:marker>
            <c:symbol val="none"/>
          </c:marker>
          <c:val>
            <c:numRef>
              <c:f>Sheet1!$D$15:$D$38</c:f>
              <c:numCache>
                <c:formatCode>0</c:formatCode>
                <c:ptCount val="24"/>
                <c:pt idx="0">
                  <c:v>4</c:v>
                </c:pt>
                <c:pt idx="1">
                  <c:v>61.4</c:v>
                </c:pt>
                <c:pt idx="2">
                  <c:v>92.8</c:v>
                </c:pt>
                <c:pt idx="3">
                  <c:v>471.2</c:v>
                </c:pt>
                <c:pt idx="4">
                  <c:v>928</c:v>
                </c:pt>
                <c:pt idx="5">
                  <c:v>1427.6</c:v>
                </c:pt>
                <c:pt idx="6">
                  <c:v>2584</c:v>
                </c:pt>
                <c:pt idx="7">
                  <c:v>4140</c:v>
                </c:pt>
                <c:pt idx="8">
                  <c:v>4996</c:v>
                </c:pt>
                <c:pt idx="9">
                  <c:v>6994.4</c:v>
                </c:pt>
                <c:pt idx="10">
                  <c:v>6993.28</c:v>
                </c:pt>
                <c:pt idx="11">
                  <c:v>6712.608000000002</c:v>
                </c:pt>
                <c:pt idx="12">
                  <c:v>5721.3340800000005</c:v>
                </c:pt>
                <c:pt idx="13">
                  <c:v>5778.5474208000023</c:v>
                </c:pt>
                <c:pt idx="14">
                  <c:v>5742.1133579039997</c:v>
                </c:pt>
                <c:pt idx="15">
                  <c:v>6433.6583682201599</c:v>
                </c:pt>
                <c:pt idx="16">
                  <c:v>6494.0481825867673</c:v>
                </c:pt>
                <c:pt idx="17">
                  <c:v>6486.0044120913008</c:v>
                </c:pt>
                <c:pt idx="18">
                  <c:v>6822.6470206256563</c:v>
                </c:pt>
                <c:pt idx="19">
                  <c:v>6015.1927654202582</c:v>
                </c:pt>
                <c:pt idx="20">
                  <c:v>7148.7288512640025</c:v>
                </c:pt>
                <c:pt idx="21">
                  <c:v>6982.8853247999987</c:v>
                </c:pt>
                <c:pt idx="22">
                  <c:v>7010.1028800000022</c:v>
                </c:pt>
                <c:pt idx="23">
                  <c:v>7000.9919999999993</c:v>
                </c:pt>
              </c:numCache>
            </c:numRef>
          </c:val>
          <c:smooth val="0"/>
        </c:ser>
        <c:ser>
          <c:idx val="2"/>
          <c:order val="2"/>
          <c:tx>
            <c:v>Cantidad Usuarios (cientos)</c:v>
          </c:tx>
          <c:marker>
            <c:symbol val="none"/>
          </c:marker>
          <c:val>
            <c:numRef>
              <c:f>Sheet1!$E$15:$E$38</c:f>
              <c:numCache>
                <c:formatCode>General</c:formatCode>
                <c:ptCount val="24"/>
                <c:pt idx="0">
                  <c:v>1</c:v>
                </c:pt>
                <c:pt idx="1">
                  <c:v>5</c:v>
                </c:pt>
                <c:pt idx="2">
                  <c:v>10</c:v>
                </c:pt>
                <c:pt idx="3">
                  <c:v>40</c:v>
                </c:pt>
                <c:pt idx="4">
                  <c:v>100</c:v>
                </c:pt>
                <c:pt idx="5">
                  <c:v>170</c:v>
                </c:pt>
                <c:pt idx="6">
                  <c:v>300</c:v>
                </c:pt>
                <c:pt idx="7">
                  <c:v>500</c:v>
                </c:pt>
                <c:pt idx="8">
                  <c:v>700</c:v>
                </c:pt>
                <c:pt idx="9">
                  <c:v>980</c:v>
                </c:pt>
                <c:pt idx="10">
                  <c:v>1176</c:v>
                </c:pt>
                <c:pt idx="11">
                  <c:v>1293.6000000000001</c:v>
                </c:pt>
                <c:pt idx="12">
                  <c:v>1306.5360000000003</c:v>
                </c:pt>
                <c:pt idx="13">
                  <c:v>1319.6013600000003</c:v>
                </c:pt>
                <c:pt idx="14">
                  <c:v>1326.1993668000002</c:v>
                </c:pt>
                <c:pt idx="15">
                  <c:v>1379.247341472</c:v>
                </c:pt>
                <c:pt idx="16">
                  <c:v>1420.6247617161603</c:v>
                </c:pt>
                <c:pt idx="17">
                  <c:v>1449.0372569504834</c:v>
                </c:pt>
                <c:pt idx="18">
                  <c:v>1492.508374658998</c:v>
                </c:pt>
                <c:pt idx="19">
                  <c:v>1466.4059182079998</c:v>
                </c:pt>
                <c:pt idx="20">
                  <c:v>1527.5061648000001</c:v>
                </c:pt>
                <c:pt idx="21">
                  <c:v>1558.67976</c:v>
                </c:pt>
                <c:pt idx="22">
                  <c:v>1582.4160000000002</c:v>
                </c:pt>
                <c:pt idx="23">
                  <c:v>1598.4</c:v>
                </c:pt>
              </c:numCache>
            </c:numRef>
          </c:val>
          <c:smooth val="0"/>
        </c:ser>
        <c:dLbls>
          <c:showLegendKey val="0"/>
          <c:showVal val="0"/>
          <c:showCatName val="0"/>
          <c:showSerName val="0"/>
          <c:showPercent val="0"/>
          <c:showBubbleSize val="0"/>
        </c:dLbls>
        <c:marker val="1"/>
        <c:smooth val="0"/>
        <c:axId val="78627200"/>
        <c:axId val="78628736"/>
      </c:lineChart>
      <c:catAx>
        <c:axId val="78627200"/>
        <c:scaling>
          <c:orientation val="minMax"/>
        </c:scaling>
        <c:delete val="0"/>
        <c:axPos val="b"/>
        <c:majorTickMark val="out"/>
        <c:minorTickMark val="none"/>
        <c:tickLblPos val="nextTo"/>
        <c:crossAx val="78628736"/>
        <c:crosses val="autoZero"/>
        <c:auto val="1"/>
        <c:lblAlgn val="ctr"/>
        <c:lblOffset val="100"/>
        <c:noMultiLvlLbl val="0"/>
      </c:catAx>
      <c:valAx>
        <c:axId val="78628736"/>
        <c:scaling>
          <c:orientation val="minMax"/>
        </c:scaling>
        <c:delete val="0"/>
        <c:axPos val="l"/>
        <c:majorGridlines/>
        <c:numFmt formatCode="0" sourceLinked="1"/>
        <c:majorTickMark val="out"/>
        <c:minorTickMark val="none"/>
        <c:tickLblPos val="nextTo"/>
        <c:crossAx val="78627200"/>
        <c:crosses val="autoZero"/>
        <c:crossBetween val="between"/>
      </c:valAx>
    </c:plotArea>
    <c:legend>
      <c:legendPos val="b"/>
      <c:layout/>
      <c:overlay val="0"/>
      <c:txPr>
        <a:bodyPr/>
        <a:lstStyle/>
        <a:p>
          <a:pPr>
            <a:defRPr sz="1400"/>
          </a:pPr>
          <a:endParaRPr lang="es-A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466598949323096E-2"/>
          <c:y val="2.6108580528089471E-2"/>
          <c:w val="0.91523035722454738"/>
          <c:h val="0.81366681479835579"/>
        </c:manualLayout>
      </c:layout>
      <c:lineChart>
        <c:grouping val="standard"/>
        <c:varyColors val="0"/>
        <c:ser>
          <c:idx val="0"/>
          <c:order val="0"/>
          <c:tx>
            <c:strRef>
              <c:f>Sheet2!$C$14</c:f>
              <c:strCache>
                <c:ptCount val="1"/>
                <c:pt idx="0">
                  <c:v>Ganacia sin costo descarga (USD)</c:v>
                </c:pt>
              </c:strCache>
            </c:strRef>
          </c:tx>
          <c:marker>
            <c:symbol val="none"/>
          </c:marker>
          <c:val>
            <c:numRef>
              <c:f>Sheet2!$C$15:$C$38</c:f>
              <c:numCache>
                <c:formatCode>0</c:formatCode>
                <c:ptCount val="24"/>
                <c:pt idx="0">
                  <c:v>728</c:v>
                </c:pt>
                <c:pt idx="1">
                  <c:v>1070.5882352941176</c:v>
                </c:pt>
                <c:pt idx="2">
                  <c:v>1605.8823529411766</c:v>
                </c:pt>
                <c:pt idx="3">
                  <c:v>2141.1764705882351</c:v>
                </c:pt>
                <c:pt idx="4">
                  <c:v>3211.7647058823532</c:v>
                </c:pt>
                <c:pt idx="5">
                  <c:v>4068.2352941176464</c:v>
                </c:pt>
                <c:pt idx="6">
                  <c:v>5138.823529411764</c:v>
                </c:pt>
                <c:pt idx="7">
                  <c:v>6423.5294117647063</c:v>
                </c:pt>
                <c:pt idx="8">
                  <c:v>7494.1176470588225</c:v>
                </c:pt>
                <c:pt idx="9">
                  <c:v>8564.7058823529405</c:v>
                </c:pt>
                <c:pt idx="10">
                  <c:v>18200</c:v>
                </c:pt>
                <c:pt idx="11">
                  <c:v>27300</c:v>
                </c:pt>
                <c:pt idx="12">
                  <c:v>36400</c:v>
                </c:pt>
                <c:pt idx="13">
                  <c:v>54600</c:v>
                </c:pt>
                <c:pt idx="14">
                  <c:v>69160</c:v>
                </c:pt>
                <c:pt idx="15">
                  <c:v>87360</c:v>
                </c:pt>
                <c:pt idx="16">
                  <c:v>109200</c:v>
                </c:pt>
                <c:pt idx="17">
                  <c:v>127400</c:v>
                </c:pt>
                <c:pt idx="18">
                  <c:v>145600</c:v>
                </c:pt>
                <c:pt idx="19">
                  <c:v>163800</c:v>
                </c:pt>
                <c:pt idx="20">
                  <c:v>191100</c:v>
                </c:pt>
                <c:pt idx="21">
                  <c:v>218400</c:v>
                </c:pt>
                <c:pt idx="22">
                  <c:v>245700</c:v>
                </c:pt>
                <c:pt idx="23">
                  <c:v>273000</c:v>
                </c:pt>
              </c:numCache>
            </c:numRef>
          </c:val>
          <c:smooth val="0"/>
        </c:ser>
        <c:ser>
          <c:idx val="1"/>
          <c:order val="1"/>
          <c:tx>
            <c:strRef>
              <c:f>Sheet2!$D$14</c:f>
              <c:strCache>
                <c:ptCount val="1"/>
                <c:pt idx="0">
                  <c:v>Ganacia con costo descarga (USD)</c:v>
                </c:pt>
              </c:strCache>
            </c:strRef>
          </c:tx>
          <c:marker>
            <c:symbol val="none"/>
          </c:marker>
          <c:val>
            <c:numRef>
              <c:f>Sheet2!$D$15:$D$38</c:f>
              <c:numCache>
                <c:formatCode>0</c:formatCode>
                <c:ptCount val="24"/>
                <c:pt idx="0">
                  <c:v>4200</c:v>
                </c:pt>
                <c:pt idx="1">
                  <c:v>2200</c:v>
                </c:pt>
                <c:pt idx="2">
                  <c:v>3358.8235294117649</c:v>
                </c:pt>
                <c:pt idx="3">
                  <c:v>3988.2352941176468</c:v>
                </c:pt>
                <c:pt idx="4">
                  <c:v>5835.2941176470595</c:v>
                </c:pt>
                <c:pt idx="5">
                  <c:v>7136.4705882352937</c:v>
                </c:pt>
                <c:pt idx="6">
                  <c:v>8983.5294117647063</c:v>
                </c:pt>
                <c:pt idx="7">
                  <c:v>11082.352941176472</c:v>
                </c:pt>
                <c:pt idx="8">
                  <c:v>11752.941176470587</c:v>
                </c:pt>
                <c:pt idx="9">
                  <c:v>13011.764705882353</c:v>
                </c:pt>
                <c:pt idx="10">
                  <c:v>47870.588235294126</c:v>
                </c:pt>
                <c:pt idx="11">
                  <c:v>57100</c:v>
                </c:pt>
                <c:pt idx="12">
                  <c:v>67800</c:v>
                </c:pt>
                <c:pt idx="13">
                  <c:v>114200</c:v>
                </c:pt>
                <c:pt idx="14">
                  <c:v>121320</c:v>
                </c:pt>
                <c:pt idx="15">
                  <c:v>152720</c:v>
                </c:pt>
                <c:pt idx="16">
                  <c:v>188400</c:v>
                </c:pt>
                <c:pt idx="17">
                  <c:v>199800</c:v>
                </c:pt>
                <c:pt idx="18">
                  <c:v>221200</c:v>
                </c:pt>
                <c:pt idx="19">
                  <c:v>242600</c:v>
                </c:pt>
                <c:pt idx="20">
                  <c:v>299700</c:v>
                </c:pt>
                <c:pt idx="21">
                  <c:v>331800</c:v>
                </c:pt>
                <c:pt idx="22">
                  <c:v>363900</c:v>
                </c:pt>
                <c:pt idx="23">
                  <c:v>396000</c:v>
                </c:pt>
              </c:numCache>
            </c:numRef>
          </c:val>
          <c:smooth val="0"/>
        </c:ser>
        <c:ser>
          <c:idx val="2"/>
          <c:order val="2"/>
          <c:tx>
            <c:strRef>
              <c:f>Sheet2!$E$14</c:f>
              <c:strCache>
                <c:ptCount val="1"/>
                <c:pt idx="0">
                  <c:v>Cantidad Usuarios (cientos)</c:v>
                </c:pt>
              </c:strCache>
            </c:strRef>
          </c:tx>
          <c:marker>
            <c:symbol val="none"/>
          </c:marker>
          <c:val>
            <c:numRef>
              <c:f>Sheet2!$E$15:$E$38</c:f>
              <c:numCache>
                <c:formatCode>General</c:formatCode>
                <c:ptCount val="24"/>
                <c:pt idx="0">
                  <c:v>200</c:v>
                </c:pt>
                <c:pt idx="1">
                  <c:v>294.11764705882354</c:v>
                </c:pt>
                <c:pt idx="2">
                  <c:v>441.1764705882353</c:v>
                </c:pt>
                <c:pt idx="3">
                  <c:v>588.23529411764707</c:v>
                </c:pt>
                <c:pt idx="4">
                  <c:v>882.35294117647061</c:v>
                </c:pt>
                <c:pt idx="5">
                  <c:v>1117.6470588235293</c:v>
                </c:pt>
                <c:pt idx="6">
                  <c:v>1411.7647058823529</c:v>
                </c:pt>
                <c:pt idx="7">
                  <c:v>1764.7058823529412</c:v>
                </c:pt>
                <c:pt idx="8">
                  <c:v>2058.8235294117649</c:v>
                </c:pt>
                <c:pt idx="9">
                  <c:v>2352.9411764705883</c:v>
                </c:pt>
                <c:pt idx="10">
                  <c:v>5000</c:v>
                </c:pt>
                <c:pt idx="11">
                  <c:v>7500</c:v>
                </c:pt>
                <c:pt idx="12">
                  <c:v>10000</c:v>
                </c:pt>
                <c:pt idx="13">
                  <c:v>15000</c:v>
                </c:pt>
                <c:pt idx="14">
                  <c:v>19000</c:v>
                </c:pt>
                <c:pt idx="15">
                  <c:v>24000</c:v>
                </c:pt>
                <c:pt idx="16">
                  <c:v>30000</c:v>
                </c:pt>
                <c:pt idx="17">
                  <c:v>35000</c:v>
                </c:pt>
                <c:pt idx="18">
                  <c:v>40000</c:v>
                </c:pt>
                <c:pt idx="19">
                  <c:v>45000</c:v>
                </c:pt>
                <c:pt idx="20">
                  <c:v>52500</c:v>
                </c:pt>
                <c:pt idx="21">
                  <c:v>60000</c:v>
                </c:pt>
                <c:pt idx="22">
                  <c:v>67500</c:v>
                </c:pt>
                <c:pt idx="23">
                  <c:v>75000</c:v>
                </c:pt>
              </c:numCache>
            </c:numRef>
          </c:val>
          <c:smooth val="0"/>
        </c:ser>
        <c:dLbls>
          <c:showLegendKey val="0"/>
          <c:showVal val="0"/>
          <c:showCatName val="0"/>
          <c:showSerName val="0"/>
          <c:showPercent val="0"/>
          <c:showBubbleSize val="0"/>
        </c:dLbls>
        <c:marker val="1"/>
        <c:smooth val="0"/>
        <c:axId val="81233024"/>
        <c:axId val="81234560"/>
      </c:lineChart>
      <c:catAx>
        <c:axId val="81233024"/>
        <c:scaling>
          <c:orientation val="minMax"/>
        </c:scaling>
        <c:delete val="0"/>
        <c:axPos val="b"/>
        <c:majorTickMark val="out"/>
        <c:minorTickMark val="none"/>
        <c:tickLblPos val="nextTo"/>
        <c:crossAx val="81234560"/>
        <c:crosses val="autoZero"/>
        <c:auto val="1"/>
        <c:lblAlgn val="ctr"/>
        <c:lblOffset val="100"/>
        <c:noMultiLvlLbl val="0"/>
      </c:catAx>
      <c:valAx>
        <c:axId val="81234560"/>
        <c:scaling>
          <c:orientation val="minMax"/>
        </c:scaling>
        <c:delete val="0"/>
        <c:axPos val="l"/>
        <c:majorGridlines/>
        <c:numFmt formatCode="0" sourceLinked="1"/>
        <c:majorTickMark val="out"/>
        <c:minorTickMark val="none"/>
        <c:tickLblPos val="nextTo"/>
        <c:crossAx val="81233024"/>
        <c:crosses val="autoZero"/>
        <c:crossBetween val="between"/>
      </c:valAx>
    </c:plotArea>
    <c:legend>
      <c:legendPos val="b"/>
      <c:layout>
        <c:manualLayout>
          <c:xMode val="edge"/>
          <c:yMode val="edge"/>
          <c:x val="3.1027131439177159E-2"/>
          <c:y val="0.86440728807910228"/>
          <c:w val="0.93239020122484695"/>
          <c:h val="0.13133077806169685"/>
        </c:manualLayout>
      </c:layout>
      <c:overlay val="0"/>
      <c:txPr>
        <a:bodyPr/>
        <a:lstStyle/>
        <a:p>
          <a:pPr>
            <a:defRPr sz="1400"/>
          </a:pPr>
          <a:endParaRPr lang="es-AR"/>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23D00-7DDB-4217-941A-91DA7862F42C}" type="datetimeFigureOut">
              <a:rPr lang="es-AR" smtClean="0"/>
              <a:pPr/>
              <a:t>04/08/2013</a:t>
            </a:fld>
            <a:endParaRPr lang="es-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25E230-B123-43EB-B2A3-53965331BBB3}" type="slidenum">
              <a:rPr lang="es-AR" smtClean="0"/>
              <a:pPr/>
              <a:t>‹#›</a:t>
            </a:fld>
            <a:endParaRPr lang="es-AR"/>
          </a:p>
        </p:txBody>
      </p:sp>
    </p:spTree>
    <p:extLst>
      <p:ext uri="{BB962C8B-B14F-4D97-AF65-F5344CB8AC3E}">
        <p14:creationId xmlns:p14="http://schemas.microsoft.com/office/powerpoint/2010/main" val="228017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a:t>
            </a:r>
          </a:p>
          <a:p>
            <a:r>
              <a:rPr lang="es-AR" baseline="0" dirty="0" smtClean="0"/>
              <a:t>Yo soy X, y estamos junto a mis colegas, A, B, C, D y E, para contarles sobre nuestro proyecto.</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a:t>
            </a:fld>
            <a:endParaRPr lang="es-AR"/>
          </a:p>
        </p:txBody>
      </p:sp>
    </p:spTree>
    <p:extLst>
      <p:ext uri="{BB962C8B-B14F-4D97-AF65-F5344CB8AC3E}">
        <p14:creationId xmlns:p14="http://schemas.microsoft.com/office/powerpoint/2010/main" val="45261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smtClean="0"/>
              <a:t>Las </a:t>
            </a:r>
            <a:r>
              <a:rPr lang="en-US" dirty="0" err="1" smtClean="0"/>
              <a:t>cuestiones</a:t>
            </a:r>
            <a:r>
              <a:rPr lang="en-US" dirty="0" smtClean="0"/>
              <a:t> finales</a:t>
            </a:r>
            <a:r>
              <a:rPr lang="en-US" baseline="0" dirty="0" smtClean="0"/>
              <a:t> a </a:t>
            </a:r>
            <a:r>
              <a:rPr lang="en-US" baseline="0" dirty="0" err="1" smtClean="0"/>
              <a:t>considerar</a:t>
            </a:r>
            <a:r>
              <a:rPr lang="en-US" baseline="0" dirty="0" smtClean="0"/>
              <a:t> son: </a:t>
            </a:r>
            <a:r>
              <a:rPr lang="en-US" baseline="0" dirty="0" err="1" smtClean="0"/>
              <a:t>como</a:t>
            </a:r>
            <a:r>
              <a:rPr lang="en-US" baseline="0" dirty="0" smtClean="0"/>
              <a:t> </a:t>
            </a:r>
            <a:r>
              <a:rPr lang="en-US" baseline="0" dirty="0" err="1" smtClean="0"/>
              <a:t>expandimos</a:t>
            </a:r>
            <a:r>
              <a:rPr lang="en-US" baseline="0" dirty="0" smtClean="0"/>
              <a:t> el </a:t>
            </a:r>
            <a:r>
              <a:rPr lang="en-US" baseline="0" dirty="0" err="1" smtClean="0"/>
              <a:t>producto</a:t>
            </a:r>
            <a:r>
              <a:rPr lang="en-US" baseline="0" dirty="0" smtClean="0"/>
              <a:t>? Como lo </a:t>
            </a:r>
            <a:r>
              <a:rPr lang="en-US" baseline="0" dirty="0" err="1" smtClean="0"/>
              <a:t>difundimos</a:t>
            </a:r>
            <a:r>
              <a:rPr lang="en-US" baseline="0" dirty="0" smtClean="0"/>
              <a:t>? Como </a:t>
            </a:r>
            <a:r>
              <a:rPr lang="en-US" baseline="0" dirty="0" err="1" smtClean="0"/>
              <a:t>logramos</a:t>
            </a:r>
            <a:r>
              <a:rPr lang="en-US" baseline="0" dirty="0" smtClean="0"/>
              <a:t> </a:t>
            </a:r>
            <a:r>
              <a:rPr lang="en-US" baseline="0" dirty="0" err="1" smtClean="0"/>
              <a:t>que</a:t>
            </a:r>
            <a:r>
              <a:rPr lang="en-US" baseline="0" dirty="0" smtClean="0"/>
              <a:t> sea </a:t>
            </a:r>
            <a:r>
              <a:rPr lang="en-US" baseline="0" dirty="0" err="1" smtClean="0"/>
              <a:t>aceptado</a:t>
            </a:r>
            <a:r>
              <a:rPr lang="en-US" baseline="0" dirty="0" smtClean="0"/>
              <a:t> y </a:t>
            </a:r>
            <a:r>
              <a:rPr lang="en-US" baseline="0" dirty="0" err="1" smtClean="0"/>
              <a:t>necesitado</a:t>
            </a:r>
            <a:r>
              <a:rPr lang="en-US" baseline="0" dirty="0" smtClean="0"/>
              <a:t> </a:t>
            </a:r>
            <a:r>
              <a:rPr lang="en-US" baseline="0" dirty="0" err="1" smtClean="0"/>
              <a:t>por</a:t>
            </a:r>
            <a:r>
              <a:rPr lang="en-US" baseline="0" dirty="0" smtClean="0"/>
              <a:t> </a:t>
            </a:r>
            <a:r>
              <a:rPr lang="en-US" baseline="0" dirty="0" err="1" smtClean="0"/>
              <a:t>las</a:t>
            </a:r>
            <a:r>
              <a:rPr lang="en-US" baseline="0" dirty="0" smtClean="0"/>
              <a:t> personas?</a:t>
            </a:r>
          </a:p>
          <a:p>
            <a:endParaRPr lang="en-US" baseline="0" dirty="0" smtClean="0"/>
          </a:p>
          <a:p>
            <a:r>
              <a:rPr lang="en-US" baseline="0" dirty="0" err="1" smtClean="0"/>
              <a:t>Hemos</a:t>
            </a:r>
            <a:r>
              <a:rPr lang="en-US" baseline="0" dirty="0" smtClean="0"/>
              <a:t> </a:t>
            </a:r>
            <a:r>
              <a:rPr lang="en-US" baseline="0" dirty="0" err="1" smtClean="0"/>
              <a:t>desarrollado</a:t>
            </a:r>
            <a:r>
              <a:rPr lang="en-US" baseline="0" dirty="0" smtClean="0"/>
              <a:t> </a:t>
            </a:r>
            <a:r>
              <a:rPr lang="en-US" baseline="0" dirty="0" err="1" smtClean="0"/>
              <a:t>una</a:t>
            </a:r>
            <a:r>
              <a:rPr lang="en-US" baseline="0" dirty="0" smtClean="0"/>
              <a:t> </a:t>
            </a:r>
            <a:r>
              <a:rPr lang="en-US" baseline="0" dirty="0" err="1" smtClean="0"/>
              <a:t>estrategia</a:t>
            </a:r>
            <a:r>
              <a:rPr lang="en-US" baseline="0" dirty="0" smtClean="0"/>
              <a:t> </a:t>
            </a:r>
            <a:r>
              <a:rPr lang="en-US" baseline="0" dirty="0" err="1" smtClean="0"/>
              <a:t>que</a:t>
            </a:r>
            <a:r>
              <a:rPr lang="en-US" baseline="0" dirty="0" smtClean="0"/>
              <a:t> </a:t>
            </a:r>
            <a:r>
              <a:rPr lang="en-US" baseline="0" dirty="0" err="1" smtClean="0"/>
              <a:t>consideramos</a:t>
            </a:r>
            <a:r>
              <a:rPr lang="en-US" baseline="0" dirty="0" smtClean="0"/>
              <a:t> </a:t>
            </a:r>
            <a:r>
              <a:rPr lang="en-US" baseline="0" dirty="0" err="1" smtClean="0"/>
              <a:t>que</a:t>
            </a:r>
            <a:r>
              <a:rPr lang="en-US" baseline="0" dirty="0" smtClean="0"/>
              <a:t> </a:t>
            </a:r>
            <a:r>
              <a:rPr lang="en-US" baseline="0" dirty="0" err="1" smtClean="0"/>
              <a:t>lograra</a:t>
            </a:r>
            <a:r>
              <a:rPr lang="en-US" baseline="0" dirty="0" smtClean="0"/>
              <a:t> </a:t>
            </a:r>
            <a:r>
              <a:rPr lang="en-US" baseline="0" dirty="0" err="1" smtClean="0"/>
              <a:t>cubrir</a:t>
            </a:r>
            <a:r>
              <a:rPr lang="en-US" baseline="0" dirty="0" smtClean="0"/>
              <a:t> </a:t>
            </a:r>
            <a:r>
              <a:rPr lang="en-US" baseline="0" dirty="0" err="1" smtClean="0"/>
              <a:t>estos</a:t>
            </a:r>
            <a:r>
              <a:rPr lang="en-US" baseline="0" dirty="0" smtClean="0"/>
              <a:t> </a:t>
            </a:r>
            <a:r>
              <a:rPr lang="en-US" baseline="0" dirty="0" err="1" smtClean="0"/>
              <a:t>aspectos</a:t>
            </a:r>
            <a:r>
              <a:rPr lang="en-US" baseline="0" dirty="0" smtClean="0"/>
              <a:t> de </a:t>
            </a:r>
            <a:r>
              <a:rPr lang="en-US" baseline="0" dirty="0" err="1" smtClean="0"/>
              <a:t>manera</a:t>
            </a:r>
            <a:r>
              <a:rPr lang="en-US" baseline="0" dirty="0" smtClean="0"/>
              <a:t> </a:t>
            </a:r>
            <a:r>
              <a:rPr lang="en-US" baseline="0" dirty="0" err="1" smtClean="0"/>
              <a:t>exitosa</a:t>
            </a:r>
            <a:r>
              <a:rPr lang="en-US" baseline="0" dirty="0" smtClean="0"/>
              <a:t>. </a:t>
            </a:r>
          </a:p>
          <a:p>
            <a:r>
              <a:rPr lang="en-US" baseline="0" dirty="0" err="1" smtClean="0"/>
              <a:t>Nos</a:t>
            </a:r>
            <a:r>
              <a:rPr lang="en-US" baseline="0" dirty="0" smtClean="0"/>
              <a:t> </a:t>
            </a:r>
            <a:r>
              <a:rPr lang="en-US" baseline="0" dirty="0" err="1" smtClean="0"/>
              <a:t>proponemos</a:t>
            </a:r>
            <a:r>
              <a:rPr lang="en-US" baseline="0" dirty="0" smtClean="0"/>
              <a:t> a </a:t>
            </a:r>
            <a:r>
              <a:rPr lang="en-US" baseline="0" dirty="0" err="1" smtClean="0"/>
              <a:t>utilizar</a:t>
            </a:r>
            <a:r>
              <a:rPr lang="en-US" baseline="0" dirty="0" smtClean="0"/>
              <a:t> un </a:t>
            </a:r>
            <a:r>
              <a:rPr lang="en-US" baseline="0" dirty="0" err="1" smtClean="0"/>
              <a:t>mecanismo</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con los </a:t>
            </a:r>
            <a:r>
              <a:rPr lang="en-US" baseline="0" dirty="0" err="1" smtClean="0"/>
              <a:t>usuarios</a:t>
            </a:r>
            <a:r>
              <a:rPr lang="en-US" baseline="0" dirty="0" smtClean="0"/>
              <a:t> de la </a:t>
            </a:r>
            <a:r>
              <a:rPr lang="en-US" baseline="0" dirty="0" err="1" smtClean="0"/>
              <a:t>aplicacion</a:t>
            </a:r>
            <a:r>
              <a:rPr lang="en-US" baseline="0" dirty="0" smtClean="0"/>
              <a:t>, </a:t>
            </a:r>
            <a:r>
              <a:rPr lang="en-US" baseline="0" dirty="0" err="1" smtClean="0"/>
              <a:t>tal</a:t>
            </a:r>
            <a:r>
              <a:rPr lang="en-US" baseline="0" dirty="0" smtClean="0"/>
              <a:t> </a:t>
            </a:r>
            <a:r>
              <a:rPr lang="en-US" baseline="0" dirty="0" err="1" smtClean="0"/>
              <a:t>que</a:t>
            </a:r>
            <a:r>
              <a:rPr lang="en-US" baseline="0" dirty="0" smtClean="0"/>
              <a:t> </a:t>
            </a:r>
            <a:r>
              <a:rPr lang="es-ES" baseline="0" noProof="0" dirty="0" smtClean="0"/>
              <a:t>los</a:t>
            </a:r>
            <a:r>
              <a:rPr lang="en-US" baseline="0" dirty="0" smtClean="0"/>
              <a:t> motive a </a:t>
            </a:r>
            <a:r>
              <a:rPr lang="en-US" baseline="0" dirty="0" err="1" smtClean="0"/>
              <a:t>utilizar</a:t>
            </a:r>
            <a:r>
              <a:rPr lang="en-US" baseline="0" dirty="0" smtClean="0"/>
              <a:t> el </a:t>
            </a:r>
            <a:r>
              <a:rPr lang="en-US" baseline="0" dirty="0" err="1" smtClean="0"/>
              <a:t>producto</a:t>
            </a:r>
            <a:r>
              <a:rPr lang="en-US" baseline="0" dirty="0" smtClean="0"/>
              <a:t> con mayor </a:t>
            </a:r>
            <a:r>
              <a:rPr lang="en-US" baseline="0" dirty="0" err="1" smtClean="0"/>
              <a:t>frecuencia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recomendarlo</a:t>
            </a:r>
            <a:r>
              <a:rPr lang="en-US" baseline="0" dirty="0" smtClean="0"/>
              <a:t> y </a:t>
            </a:r>
            <a:r>
              <a:rPr lang="en-US" baseline="0" dirty="0" err="1" smtClean="0"/>
              <a:t>difundirlo</a:t>
            </a:r>
            <a:r>
              <a:rPr lang="es-ES" baseline="0" dirty="0" smtClean="0"/>
              <a:t>.</a:t>
            </a:r>
          </a:p>
          <a:p>
            <a:endParaRPr lang="en-US" baseline="0" dirty="0" smtClean="0"/>
          </a:p>
          <a:p>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se </a:t>
            </a:r>
            <a:r>
              <a:rPr lang="en-US" baseline="0" dirty="0" err="1" smtClean="0"/>
              <a:t>basa</a:t>
            </a:r>
            <a:r>
              <a:rPr lang="en-US" baseline="0" dirty="0" smtClean="0"/>
              <a:t> en lo </a:t>
            </a:r>
            <a:r>
              <a:rPr lang="en-US" baseline="0" dirty="0" err="1" smtClean="0"/>
              <a:t>siguiente</a:t>
            </a:r>
            <a:r>
              <a:rPr lang="en-US" baseline="0" dirty="0" smtClean="0"/>
              <a:t>: </a:t>
            </a:r>
            <a:r>
              <a:rPr lang="en-US" baseline="0" dirty="0" err="1" smtClean="0"/>
              <a:t>Tenemos</a:t>
            </a:r>
            <a:r>
              <a:rPr lang="en-US" baseline="0" dirty="0" smtClean="0"/>
              <a:t> </a:t>
            </a:r>
            <a:r>
              <a:rPr lang="en-US" baseline="0" dirty="0" err="1" smtClean="0"/>
              <a:t>pensado</a:t>
            </a:r>
            <a:r>
              <a:rPr lang="en-US" baseline="0" dirty="0" smtClean="0"/>
              <a:t> </a:t>
            </a:r>
            <a:r>
              <a:rPr lang="en-US" baseline="0" dirty="0" err="1" smtClean="0"/>
              <a:t>que</a:t>
            </a:r>
            <a:r>
              <a:rPr lang="en-US" baseline="0" dirty="0" smtClean="0"/>
              <a:t> al </a:t>
            </a:r>
            <a:r>
              <a:rPr lang="en-US" baseline="0" dirty="0" err="1" smtClean="0"/>
              <a:t>momento</a:t>
            </a:r>
            <a:r>
              <a:rPr lang="en-US" baseline="0" dirty="0" smtClean="0"/>
              <a:t> de </a:t>
            </a:r>
            <a:r>
              <a:rPr lang="en-US" baseline="0" dirty="0" err="1" smtClean="0"/>
              <a:t>lanzar</a:t>
            </a:r>
            <a:r>
              <a:rPr lang="en-US" baseline="0" dirty="0" smtClean="0"/>
              <a:t> el </a:t>
            </a:r>
            <a:r>
              <a:rPr lang="en-US" baseline="0" dirty="0" err="1" smtClean="0"/>
              <a:t>producto</a:t>
            </a:r>
            <a:r>
              <a:rPr lang="en-US" baseline="0" dirty="0" smtClean="0"/>
              <a:t>, se </a:t>
            </a:r>
            <a:r>
              <a:rPr lang="en-US" baseline="0" dirty="0" err="1" smtClean="0"/>
              <a:t>encuentren</a:t>
            </a:r>
            <a:r>
              <a:rPr lang="en-US" baseline="0" dirty="0" smtClean="0"/>
              <a:t> </a:t>
            </a:r>
            <a:r>
              <a:rPr lang="en-US" baseline="0" dirty="0" err="1" smtClean="0"/>
              <a:t>cargados</a:t>
            </a:r>
            <a:r>
              <a:rPr lang="en-US" baseline="0" dirty="0" smtClean="0"/>
              <a:t> </a:t>
            </a:r>
            <a:r>
              <a:rPr lang="en-US" baseline="0" dirty="0" err="1" smtClean="0"/>
              <a:t>diversos</a:t>
            </a:r>
            <a:r>
              <a:rPr lang="en-US" baseline="0" dirty="0" smtClean="0"/>
              <a:t> </a:t>
            </a:r>
            <a:r>
              <a:rPr lang="en-US" baseline="0" dirty="0" err="1" smtClean="0"/>
              <a:t>banios</a:t>
            </a:r>
            <a:r>
              <a:rPr lang="en-US" baseline="0" dirty="0" smtClean="0"/>
              <a:t> </a:t>
            </a:r>
            <a:r>
              <a:rPr lang="en-US" baseline="0" dirty="0" err="1" smtClean="0"/>
              <a:t>publicos</a:t>
            </a:r>
            <a:r>
              <a:rPr lang="en-US" baseline="0" dirty="0" smtClean="0"/>
              <a:t> de </a:t>
            </a:r>
            <a:r>
              <a:rPr lang="en-US" baseline="0" dirty="0" err="1" smtClean="0"/>
              <a:t>diferentes</a:t>
            </a:r>
            <a:r>
              <a:rPr lang="en-US" baseline="0" dirty="0" smtClean="0"/>
              <a:t> </a:t>
            </a:r>
            <a:r>
              <a:rPr lang="en-US" baseline="0" dirty="0" err="1" smtClean="0"/>
              <a:t>zonas</a:t>
            </a:r>
            <a:r>
              <a:rPr lang="en-US" baseline="0" dirty="0" smtClean="0"/>
              <a:t>. La idea </a:t>
            </a:r>
            <a:r>
              <a:rPr lang="en-US" baseline="0" dirty="0" err="1" smtClean="0"/>
              <a:t>es</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utilicen</a:t>
            </a:r>
            <a:r>
              <a:rPr lang="en-US" baseline="0" dirty="0" smtClean="0"/>
              <a:t> la </a:t>
            </a:r>
            <a:r>
              <a:rPr lang="en-US" baseline="0" dirty="0" err="1" smtClean="0"/>
              <a:t>funcionalidad</a:t>
            </a:r>
            <a:r>
              <a:rPr lang="en-US" baseline="0" dirty="0" smtClean="0"/>
              <a:t> de </a:t>
            </a:r>
            <a:r>
              <a:rPr lang="en-US" baseline="0" dirty="0" err="1" smtClean="0"/>
              <a:t>agregar</a:t>
            </a:r>
            <a:r>
              <a:rPr lang="en-US" baseline="0" dirty="0" smtClean="0"/>
              <a:t> </a:t>
            </a:r>
            <a:r>
              <a:rPr lang="en-US" baseline="0" dirty="0" err="1" smtClean="0"/>
              <a:t>banios</a:t>
            </a:r>
            <a:r>
              <a:rPr lang="en-US" baseline="0" dirty="0" smtClean="0"/>
              <a:t> </a:t>
            </a:r>
            <a:r>
              <a:rPr lang="en-US" baseline="0" dirty="0" err="1" smtClean="0"/>
              <a:t>nuevos</a:t>
            </a:r>
            <a:r>
              <a:rPr lang="en-US" baseline="0" dirty="0" smtClean="0"/>
              <a:t>, con lo </a:t>
            </a:r>
            <a:r>
              <a:rPr lang="en-US" baseline="0" dirty="0" err="1" smtClean="0"/>
              <a:t>cual</a:t>
            </a:r>
            <a:r>
              <a:rPr lang="en-US" baseline="0" dirty="0" smtClean="0"/>
              <a:t> se </a:t>
            </a:r>
            <a:r>
              <a:rPr lang="en-US" baseline="0" dirty="0" err="1" smtClean="0"/>
              <a:t>convierten</a:t>
            </a:r>
            <a:r>
              <a:rPr lang="en-US" baseline="0" dirty="0" smtClean="0"/>
              <a:t> </a:t>
            </a:r>
            <a:r>
              <a:rPr lang="en-US" baseline="0" dirty="0" err="1" smtClean="0"/>
              <a:t>automaticamente</a:t>
            </a:r>
            <a:r>
              <a:rPr lang="en-US" baseline="0" dirty="0" smtClean="0"/>
              <a:t> en </a:t>
            </a:r>
            <a:r>
              <a:rPr lang="en-US" baseline="0" dirty="0" err="1" smtClean="0"/>
              <a:t>colaboradores</a:t>
            </a:r>
            <a:r>
              <a:rPr lang="en-US" baseline="0" dirty="0" smtClean="0"/>
              <a:t> del </a:t>
            </a:r>
            <a:r>
              <a:rPr lang="en-US" baseline="0" dirty="0" err="1" smtClean="0"/>
              <a:t>producto</a:t>
            </a:r>
            <a:r>
              <a:rPr lang="en-US" baseline="0" dirty="0" smtClean="0"/>
              <a:t>. El </a:t>
            </a:r>
            <a:r>
              <a:rPr lang="en-US" baseline="0" dirty="0" err="1" smtClean="0"/>
              <a:t>agregar</a:t>
            </a:r>
            <a:r>
              <a:rPr lang="en-US" baseline="0" dirty="0" smtClean="0"/>
              <a:t> </a:t>
            </a:r>
            <a:r>
              <a:rPr lang="en-US" baseline="0" dirty="0" err="1" smtClean="0"/>
              <a:t>sanitarios</a:t>
            </a:r>
            <a:r>
              <a:rPr lang="en-US" baseline="0" dirty="0" smtClean="0"/>
              <a:t> </a:t>
            </a:r>
            <a:r>
              <a:rPr lang="en-US" baseline="0" dirty="0" err="1" smtClean="0"/>
              <a:t>actuara</a:t>
            </a:r>
            <a:r>
              <a:rPr lang="en-US" baseline="0" dirty="0" smtClean="0"/>
              <a:t> </a:t>
            </a:r>
            <a:r>
              <a:rPr lang="en-US" baseline="0" dirty="0" err="1" smtClean="0"/>
              <a:t>como</a:t>
            </a:r>
            <a:r>
              <a:rPr lang="en-US" baseline="0" dirty="0" smtClean="0"/>
              <a:t> un </a:t>
            </a:r>
            <a:r>
              <a:rPr lang="en-US" baseline="0" dirty="0" err="1" smtClean="0"/>
              <a:t>sistema</a:t>
            </a:r>
            <a:r>
              <a:rPr lang="en-US" baseline="0" dirty="0" smtClean="0"/>
              <a:t> de </a:t>
            </a:r>
            <a:r>
              <a:rPr lang="en-US" baseline="0" dirty="0" err="1" smtClean="0"/>
              <a:t>puntos</a:t>
            </a:r>
            <a:r>
              <a:rPr lang="en-US" baseline="0" dirty="0" smtClean="0"/>
              <a:t>, </a:t>
            </a:r>
            <a:r>
              <a:rPr lang="en-US" baseline="0" dirty="0" err="1" smtClean="0"/>
              <a:t>mediante</a:t>
            </a:r>
            <a:r>
              <a:rPr lang="en-US" baseline="0" dirty="0" smtClean="0"/>
              <a:t> el </a:t>
            </a:r>
            <a:r>
              <a:rPr lang="en-US" baseline="0" dirty="0" err="1" smtClean="0"/>
              <a:t>cual</a:t>
            </a:r>
            <a:r>
              <a:rPr lang="en-US" baseline="0" dirty="0" smtClean="0"/>
              <a:t> los </a:t>
            </a:r>
            <a:r>
              <a:rPr lang="en-US" baseline="0" dirty="0" err="1" smtClean="0"/>
              <a:t>usuarios</a:t>
            </a:r>
            <a:r>
              <a:rPr lang="en-US" baseline="0" dirty="0" smtClean="0"/>
              <a:t> </a:t>
            </a:r>
            <a:r>
              <a:rPr lang="en-US" baseline="0" dirty="0" err="1" smtClean="0"/>
              <a:t>podran</a:t>
            </a:r>
            <a:r>
              <a:rPr lang="en-US" baseline="0" dirty="0" smtClean="0"/>
              <a:t> </a:t>
            </a:r>
            <a:r>
              <a:rPr lang="en-US" baseline="0" dirty="0" err="1" smtClean="0"/>
              <a:t>acumularlos</a:t>
            </a:r>
            <a:r>
              <a:rPr lang="en-US" baseline="0" dirty="0" smtClean="0"/>
              <a:t> </a:t>
            </a:r>
            <a:r>
              <a:rPr lang="en-US" baseline="0" dirty="0" err="1" smtClean="0"/>
              <a:t>para</a:t>
            </a:r>
            <a:r>
              <a:rPr lang="en-US" baseline="0" dirty="0" smtClean="0"/>
              <a:t> </a:t>
            </a:r>
            <a:r>
              <a:rPr lang="en-US" baseline="0" dirty="0" err="1" smtClean="0"/>
              <a:t>canjearlos</a:t>
            </a:r>
            <a:r>
              <a:rPr lang="en-US" baseline="0" dirty="0" smtClean="0"/>
              <a:t> </a:t>
            </a:r>
            <a:r>
              <a:rPr lang="en-US" baseline="0" dirty="0" err="1" smtClean="0"/>
              <a:t>por</a:t>
            </a:r>
            <a:r>
              <a:rPr lang="en-US" baseline="0" dirty="0" smtClean="0"/>
              <a:t> packs </a:t>
            </a:r>
            <a:r>
              <a:rPr lang="en-US" baseline="0" dirty="0" err="1" smtClean="0"/>
              <a:t>promocionales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la </a:t>
            </a:r>
            <a:r>
              <a:rPr lang="en-US" baseline="0" dirty="0" err="1" smtClean="0"/>
              <a:t>aplicacion</a:t>
            </a:r>
            <a:r>
              <a:rPr lang="en-US" baseline="0" dirty="0" smtClean="0"/>
              <a:t> sin </a:t>
            </a:r>
            <a:r>
              <a:rPr lang="en-US" baseline="0" dirty="0" err="1" smtClean="0"/>
              <a:t>publicidad</a:t>
            </a:r>
            <a:r>
              <a:rPr lang="en-US" baseline="0" dirty="0" smtClean="0"/>
              <a:t>, o con </a:t>
            </a:r>
            <a:r>
              <a:rPr lang="en-US" baseline="0" dirty="0" err="1" smtClean="0"/>
              <a:t>caracteristicas</a:t>
            </a:r>
            <a:r>
              <a:rPr lang="en-US" baseline="0" dirty="0" smtClean="0"/>
              <a:t> </a:t>
            </a:r>
            <a:r>
              <a:rPr lang="en-US" baseline="0" dirty="0" err="1" smtClean="0"/>
              <a:t>especiales</a:t>
            </a:r>
            <a:r>
              <a:rPr lang="en-US" baseline="0" dirty="0" smtClean="0"/>
              <a:t> </a:t>
            </a:r>
            <a:r>
              <a:rPr lang="en-US" baseline="0" dirty="0" err="1" smtClean="0"/>
              <a:t>como</a:t>
            </a:r>
            <a:r>
              <a:rPr lang="en-US" baseline="0" dirty="0" smtClean="0"/>
              <a:t> la </a:t>
            </a:r>
            <a:r>
              <a:rPr lang="en-US" baseline="0" dirty="0" err="1" smtClean="0"/>
              <a:t>busqueda</a:t>
            </a:r>
            <a:r>
              <a:rPr lang="en-US" baseline="0" dirty="0" smtClean="0"/>
              <a:t> de </a:t>
            </a:r>
            <a:r>
              <a:rPr lang="en-US" baseline="0" dirty="0" err="1" smtClean="0"/>
              <a:t>sanitarios</a:t>
            </a:r>
            <a:r>
              <a:rPr lang="en-US" baseline="0" dirty="0" smtClean="0"/>
              <a:t> </a:t>
            </a:r>
            <a:r>
              <a:rPr lang="en-US" baseline="0" dirty="0" err="1" smtClean="0"/>
              <a:t>especificos</a:t>
            </a:r>
            <a:r>
              <a:rPr lang="en-US" baseline="0" dirty="0" smtClean="0"/>
              <a:t> no </a:t>
            </a:r>
            <a:r>
              <a:rPr lang="en-US" baseline="0" dirty="0" err="1" smtClean="0"/>
              <a:t>necesariamente</a:t>
            </a:r>
            <a:r>
              <a:rPr lang="en-US" baseline="0" dirty="0" smtClean="0"/>
              <a:t> </a:t>
            </a:r>
            <a:r>
              <a:rPr lang="en-US" baseline="0" dirty="0" err="1" smtClean="0"/>
              <a:t>cercanos</a:t>
            </a:r>
            <a:r>
              <a:rPr lang="en-US" baseline="0" dirty="0" smtClean="0"/>
              <a:t> al </a:t>
            </a:r>
            <a:r>
              <a:rPr lang="en-US" baseline="0" dirty="0" err="1" smtClean="0"/>
              <a:t>lugar</a:t>
            </a:r>
            <a:r>
              <a:rPr lang="en-US" baseline="0" dirty="0" smtClean="0"/>
              <a:t> </a:t>
            </a:r>
            <a:r>
              <a:rPr lang="en-US" baseline="0" dirty="0" err="1" smtClean="0"/>
              <a:t>donde</a:t>
            </a:r>
            <a:r>
              <a:rPr lang="en-US" baseline="0" dirty="0" smtClean="0"/>
              <a:t> se </a:t>
            </a:r>
            <a:r>
              <a:rPr lang="en-US" baseline="0" dirty="0" err="1" smtClean="0"/>
              <a:t>encuentran</a:t>
            </a:r>
            <a:r>
              <a:rPr lang="en-US" baseline="0" dirty="0" smtClean="0"/>
              <a:t>.</a:t>
            </a:r>
          </a:p>
          <a:p>
            <a:endParaRPr lang="en-US" baseline="0" dirty="0" smtClean="0"/>
          </a:p>
          <a:p>
            <a:r>
              <a:rPr lang="es-ES" baseline="0" noProof="0" dirty="0" err="1" smtClean="0"/>
              <a:t>Asi</a:t>
            </a:r>
            <a:r>
              <a:rPr lang="en-US" baseline="0" dirty="0" smtClean="0"/>
              <a:t> </a:t>
            </a:r>
            <a:r>
              <a:rPr lang="es-ES" baseline="0" noProof="0" dirty="0" smtClean="0"/>
              <a:t>como</a:t>
            </a:r>
            <a:r>
              <a:rPr lang="en-US" baseline="0" dirty="0" smtClean="0"/>
              <a:t> </a:t>
            </a:r>
            <a:r>
              <a:rPr lang="en-US" baseline="0" dirty="0" err="1" smtClean="0"/>
              <a:t>agregar</a:t>
            </a:r>
            <a:r>
              <a:rPr lang="en-US" baseline="0" dirty="0" smtClean="0"/>
              <a:t> </a:t>
            </a:r>
            <a:r>
              <a:rPr lang="en-US" baseline="0" dirty="0" err="1" smtClean="0"/>
              <a:t>sanitarios</a:t>
            </a:r>
            <a:r>
              <a:rPr lang="en-US" baseline="0" dirty="0" smtClean="0"/>
              <a:t>, el </a:t>
            </a:r>
            <a:r>
              <a:rPr lang="en-US" baseline="0" dirty="0" err="1" smtClean="0"/>
              <a:t>compartir</a:t>
            </a:r>
            <a:r>
              <a:rPr lang="en-US" baseline="0" dirty="0" smtClean="0"/>
              <a:t> la </a:t>
            </a:r>
            <a:r>
              <a:rPr lang="en-US" baseline="0" dirty="0" err="1" smtClean="0"/>
              <a:t>aplicacion</a:t>
            </a:r>
            <a:r>
              <a:rPr lang="en-US" baseline="0" dirty="0" smtClean="0"/>
              <a:t> via </a:t>
            </a:r>
            <a:r>
              <a:rPr lang="en-US" baseline="0" dirty="0" err="1" smtClean="0"/>
              <a:t>redes</a:t>
            </a:r>
            <a:r>
              <a:rPr lang="en-US" baseline="0" dirty="0" smtClean="0"/>
              <a:t> </a:t>
            </a:r>
            <a:r>
              <a:rPr lang="en-US" baseline="0" dirty="0" err="1" smtClean="0"/>
              <a:t>sociales</a:t>
            </a:r>
            <a:r>
              <a:rPr lang="en-US" baseline="0" dirty="0" smtClean="0"/>
              <a:t> o </a:t>
            </a:r>
            <a:r>
              <a:rPr lang="en-US" baseline="0" dirty="0" err="1" smtClean="0"/>
              <a:t>calificarla</a:t>
            </a:r>
            <a:r>
              <a:rPr lang="en-US" baseline="0" dirty="0" smtClean="0"/>
              <a:t> en los </a:t>
            </a:r>
            <a:r>
              <a:rPr lang="en-US" baseline="0" dirty="0" err="1" smtClean="0"/>
              <a:t>distintos</a:t>
            </a:r>
            <a:r>
              <a:rPr lang="en-US" baseline="0" dirty="0" smtClean="0"/>
              <a:t> </a:t>
            </a:r>
            <a:r>
              <a:rPr lang="en-US" baseline="0" dirty="0" err="1" smtClean="0"/>
              <a:t>centros</a:t>
            </a:r>
            <a:r>
              <a:rPr lang="en-US" baseline="0" dirty="0" smtClean="0"/>
              <a:t> </a:t>
            </a:r>
            <a:r>
              <a:rPr lang="en-US" baseline="0" dirty="0" err="1" smtClean="0"/>
              <a:t>donde</a:t>
            </a:r>
            <a:r>
              <a:rPr lang="en-US" baseline="0" dirty="0" smtClean="0"/>
              <a:t> se la </a:t>
            </a:r>
            <a:r>
              <a:rPr lang="en-US" baseline="0" dirty="0" err="1" smtClean="0"/>
              <a:t>ofrezca</a:t>
            </a:r>
            <a:r>
              <a:rPr lang="en-US" baseline="0" dirty="0" smtClean="0"/>
              <a:t> </a:t>
            </a:r>
            <a:r>
              <a:rPr lang="en-US" baseline="0" dirty="0" err="1" smtClean="0"/>
              <a:t>tambien</a:t>
            </a:r>
            <a:r>
              <a:rPr lang="en-US" baseline="0" dirty="0" smtClean="0"/>
              <a:t> </a:t>
            </a:r>
            <a:r>
              <a:rPr lang="en-US" baseline="0" dirty="0" err="1" smtClean="0"/>
              <a:t>implica</a:t>
            </a:r>
            <a:r>
              <a:rPr lang="en-US" baseline="0" dirty="0" smtClean="0"/>
              <a:t> el </a:t>
            </a:r>
            <a:r>
              <a:rPr lang="en-US" baseline="0" dirty="0" err="1" smtClean="0"/>
              <a:t>beneficio</a:t>
            </a:r>
            <a:r>
              <a:rPr lang="en-US" baseline="0" dirty="0" smtClean="0"/>
              <a:t> de </a:t>
            </a:r>
            <a:r>
              <a:rPr lang="en-US" baseline="0" dirty="0" err="1" smtClean="0"/>
              <a:t>acumulacion</a:t>
            </a:r>
            <a:r>
              <a:rPr lang="en-US" baseline="0" dirty="0" smtClean="0"/>
              <a:t> de </a:t>
            </a:r>
            <a:r>
              <a:rPr lang="en-US" baseline="0" dirty="0" err="1" smtClean="0"/>
              <a:t>puntos</a:t>
            </a:r>
            <a:r>
              <a:rPr lang="en-US" baseline="0" dirty="0" smtClean="0"/>
              <a:t> </a:t>
            </a:r>
            <a:r>
              <a:rPr lang="en-US" baseline="0" dirty="0" err="1" smtClean="0"/>
              <a:t>para</a:t>
            </a:r>
            <a:r>
              <a:rPr lang="en-US" baseline="0" dirty="0" smtClean="0"/>
              <a:t> </a:t>
            </a:r>
            <a:r>
              <a:rPr lang="en-US" baseline="0" dirty="0" err="1" smtClean="0"/>
              <a:t>su</a:t>
            </a:r>
            <a:r>
              <a:rPr lang="en-US" baseline="0" dirty="0" smtClean="0"/>
              <a:t> posterior </a:t>
            </a:r>
            <a:r>
              <a:rPr lang="en-US" baseline="0" dirty="0" err="1" smtClean="0"/>
              <a:t>canejo</a:t>
            </a:r>
            <a:r>
              <a:rPr lang="en-US" baseline="0" dirty="0" smtClean="0"/>
              <a:t>.</a:t>
            </a:r>
          </a:p>
          <a:p>
            <a:endParaRPr lang="en-US" baseline="0" dirty="0" smtClean="0"/>
          </a:p>
          <a:p>
            <a:r>
              <a:rPr lang="en-US" baseline="0" dirty="0" smtClean="0"/>
              <a:t>Este </a:t>
            </a:r>
            <a:r>
              <a:rPr lang="en-US" baseline="0" dirty="0" err="1" smtClean="0"/>
              <a:t>sistema</a:t>
            </a:r>
            <a:r>
              <a:rPr lang="en-US" baseline="0" dirty="0" smtClean="0"/>
              <a:t> de </a:t>
            </a:r>
            <a:r>
              <a:rPr lang="en-US" baseline="0" dirty="0" err="1" smtClean="0"/>
              <a:t>motivacion</a:t>
            </a:r>
            <a:r>
              <a:rPr lang="en-US" baseline="0" dirty="0" smtClean="0"/>
              <a:t> </a:t>
            </a:r>
            <a:r>
              <a:rPr lang="en-US" baseline="0" dirty="0" err="1" smtClean="0"/>
              <a:t>logra</a:t>
            </a:r>
            <a:r>
              <a:rPr lang="en-US" baseline="0" dirty="0" smtClean="0"/>
              <a:t> </a:t>
            </a:r>
            <a:r>
              <a:rPr lang="en-US" baseline="0" dirty="0" err="1" smtClean="0"/>
              <a:t>expandir</a:t>
            </a:r>
            <a:r>
              <a:rPr lang="en-US" baseline="0" dirty="0" smtClean="0"/>
              <a:t> el </a:t>
            </a:r>
            <a:r>
              <a:rPr lang="en-US" baseline="0" dirty="0" err="1" smtClean="0"/>
              <a:t>producto</a:t>
            </a:r>
            <a:r>
              <a:rPr lang="en-US" baseline="0" dirty="0" smtClean="0"/>
              <a:t> en el </a:t>
            </a:r>
            <a:r>
              <a:rPr lang="en-US" baseline="0" dirty="0" err="1" smtClean="0"/>
              <a:t>aspecto</a:t>
            </a:r>
            <a:r>
              <a:rPr lang="en-US" baseline="0" dirty="0" smtClean="0"/>
              <a:t> de </a:t>
            </a:r>
            <a:r>
              <a:rPr lang="en-US" baseline="0" dirty="0" err="1" smtClean="0"/>
              <a:t>cantidad</a:t>
            </a:r>
            <a:r>
              <a:rPr lang="en-US" baseline="0" dirty="0" smtClean="0"/>
              <a:t> de </a:t>
            </a:r>
            <a:r>
              <a:rPr lang="en-US" baseline="0" dirty="0" err="1" smtClean="0"/>
              <a:t>sanitarios</a:t>
            </a:r>
            <a:r>
              <a:rPr lang="en-US" baseline="0" dirty="0" smtClean="0"/>
              <a:t> </a:t>
            </a:r>
            <a:r>
              <a:rPr lang="en-US" baseline="0" dirty="0" err="1" smtClean="0"/>
              <a:t>disponibles</a:t>
            </a:r>
            <a:r>
              <a:rPr lang="en-US" baseline="0" dirty="0" smtClean="0"/>
              <a:t>, </a:t>
            </a:r>
            <a:r>
              <a:rPr lang="en-US" baseline="0" dirty="0" err="1" smtClean="0"/>
              <a:t>difundirlo</a:t>
            </a:r>
            <a:r>
              <a:rPr lang="en-US" baseline="0" dirty="0" smtClean="0"/>
              <a:t> de </a:t>
            </a:r>
            <a:r>
              <a:rPr lang="en-US" baseline="0" dirty="0" err="1" smtClean="0"/>
              <a:t>manera</a:t>
            </a:r>
            <a:r>
              <a:rPr lang="en-US" baseline="0" dirty="0" smtClean="0"/>
              <a:t> viral (via </a:t>
            </a:r>
            <a:r>
              <a:rPr lang="en-US" baseline="0" dirty="0" err="1" smtClean="0"/>
              <a:t>redes</a:t>
            </a:r>
            <a:r>
              <a:rPr lang="en-US" baseline="0" dirty="0" smtClean="0"/>
              <a:t> </a:t>
            </a:r>
            <a:r>
              <a:rPr lang="en-US" baseline="0" dirty="0" err="1" smtClean="0"/>
              <a:t>sociales</a:t>
            </a:r>
            <a:r>
              <a:rPr lang="en-US" baseline="0" dirty="0" smtClean="0"/>
              <a:t>) y </a:t>
            </a:r>
            <a:r>
              <a:rPr lang="en-US" baseline="0" dirty="0" err="1" smtClean="0"/>
              <a:t>mantiene</a:t>
            </a:r>
            <a:r>
              <a:rPr lang="en-US" baseline="0" dirty="0" smtClean="0"/>
              <a:t> a los </a:t>
            </a:r>
            <a:r>
              <a:rPr lang="en-US" baseline="0" dirty="0" err="1" smtClean="0"/>
              <a:t>usuarios</a:t>
            </a:r>
            <a:r>
              <a:rPr lang="en-US" baseline="0" dirty="0" smtClean="0"/>
              <a:t> </a:t>
            </a:r>
            <a:r>
              <a:rPr lang="en-US" baseline="0" dirty="0" err="1" smtClean="0"/>
              <a:t>involucrados</a:t>
            </a:r>
            <a:r>
              <a:rPr lang="en-US" baseline="0" dirty="0" smtClean="0"/>
              <a:t> con la </a:t>
            </a:r>
            <a:r>
              <a:rPr lang="en-US" baseline="0" dirty="0" err="1" smtClean="0"/>
              <a:t>aplicacion</a:t>
            </a:r>
            <a:r>
              <a:rPr lang="en-US" baseline="0" dirty="0" smtClean="0"/>
              <a:t> </a:t>
            </a:r>
            <a:r>
              <a:rPr lang="en-US" baseline="0" dirty="0" err="1" smtClean="0"/>
              <a:t>haciendoles</a:t>
            </a:r>
            <a:r>
              <a:rPr lang="en-US" baseline="0" dirty="0" smtClean="0"/>
              <a:t> </a:t>
            </a:r>
            <a:r>
              <a:rPr lang="en-US" baseline="0" dirty="0" err="1" smtClean="0"/>
              <a:t>sentir</a:t>
            </a:r>
            <a:r>
              <a:rPr lang="en-US" baseline="0" dirty="0" smtClean="0"/>
              <a:t> </a:t>
            </a:r>
            <a:r>
              <a:rPr lang="en-US" baseline="0" dirty="0" err="1" smtClean="0"/>
              <a:t>que</a:t>
            </a:r>
            <a:r>
              <a:rPr lang="en-US" baseline="0" dirty="0" smtClean="0"/>
              <a:t> son parte del </a:t>
            </a:r>
            <a:r>
              <a:rPr lang="en-US" baseline="0" dirty="0" err="1" smtClean="0"/>
              <a:t>desarrollo</a:t>
            </a:r>
            <a:r>
              <a:rPr lang="en-US" baseline="0" dirty="0" smtClean="0"/>
              <a:t> de la </a:t>
            </a:r>
            <a:r>
              <a:rPr lang="en-US" baseline="0" dirty="0" err="1" smtClean="0"/>
              <a:t>misma</a:t>
            </a:r>
            <a:r>
              <a:rPr lang="en-US" baseline="0" dirty="0" smtClean="0"/>
              <a:t>.</a:t>
            </a:r>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10</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Somos un grupo de</a:t>
            </a:r>
            <a:r>
              <a:rPr lang="es-AR" baseline="0" dirty="0" smtClean="0"/>
              <a:t> estudiantes emprendedores proactivos del último año de la carrera de Ingeniería en Informática de la Universidad de Buenos Aires. </a:t>
            </a:r>
            <a:r>
              <a:rPr lang="es-AR" dirty="0" smtClean="0"/>
              <a:t>Nos</a:t>
            </a:r>
            <a:r>
              <a:rPr lang="es-AR" baseline="0" dirty="0" smtClean="0"/>
              <a:t> conocimos en la facultad y comenzamos a trabajar juntos en los distintos desafíos que nos proponía el desarrollo de la carrera. </a:t>
            </a:r>
          </a:p>
          <a:p>
            <a:endParaRPr lang="es-AR" baseline="0" dirty="0" smtClean="0"/>
          </a:p>
          <a:p>
            <a:r>
              <a:rPr lang="es-AR" baseline="0" dirty="0" smtClean="0"/>
              <a:t>Con la experiencia acumulada de trabajos anteriores, empezamos a encontrar una tendencia en la actualidad donde la tecnología es cada vez mas indispensable para la vida cotidiana. Estudiando, entendiendo, y viendo como este tipo de tecnología “social” es cada vez mas solicitada; encontramos que existen muchas necesidades sociales que no hay sido resueltas. </a:t>
            </a:r>
          </a:p>
          <a:p>
            <a:endParaRPr lang="es-AR" baseline="0" dirty="0" smtClean="0"/>
          </a:p>
          <a:p>
            <a:r>
              <a:rPr lang="es-AR" baseline="0" dirty="0" smtClean="0"/>
              <a:t>A partir de esta idea es donde decidimos entonces crear nuestra propia empresa de desarrollo de aplicaciones para el usuario final, que resuelvan problemas específicos de necesidades sociales actuales.</a:t>
            </a:r>
          </a:p>
          <a:p>
            <a:endParaRPr lang="es-AR" baseline="0" dirty="0" smtClean="0"/>
          </a:p>
          <a:p>
            <a:r>
              <a:rPr lang="es-AR" baseline="0" dirty="0" smtClean="0"/>
              <a:t>Nuestra visión desde ese lugar, es entonces, lograr mejorar el día a día del usuario a través del uso de aplicaciones innovadoras, de última tecnología.</a:t>
            </a:r>
          </a:p>
        </p:txBody>
      </p:sp>
      <p:sp>
        <p:nvSpPr>
          <p:cNvPr id="4" name="Slide Number Placeholder 3"/>
          <p:cNvSpPr>
            <a:spLocks noGrp="1"/>
          </p:cNvSpPr>
          <p:nvPr>
            <p:ph type="sldNum" sz="quarter" idx="10"/>
          </p:nvPr>
        </p:nvSpPr>
        <p:spPr/>
        <p:txBody>
          <a:bodyPr/>
          <a:lstStyle/>
          <a:p>
            <a:fld id="{5625E230-B123-43EB-B2A3-53965331BBB3}" type="slidenum">
              <a:rPr lang="es-AR" smtClean="0"/>
              <a:pPr/>
              <a:t>2</a:t>
            </a:fld>
            <a:endParaRPr lang="es-AR"/>
          </a:p>
        </p:txBody>
      </p:sp>
    </p:spTree>
    <p:extLst>
      <p:ext uri="{BB962C8B-B14F-4D97-AF65-F5344CB8AC3E}">
        <p14:creationId xmlns:p14="http://schemas.microsoft.com/office/powerpoint/2010/main" val="2610191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El proyecto que venimos a mostrar</a:t>
            </a:r>
            <a:r>
              <a:rPr lang="es-AR" baseline="0" dirty="0" smtClean="0"/>
              <a:t> hoy resuelve una de las necesidades mas </a:t>
            </a:r>
            <a:r>
              <a:rPr lang="es-AR" baseline="0" dirty="0" err="1" smtClean="0"/>
              <a:t>basicas</a:t>
            </a:r>
            <a:r>
              <a:rPr lang="es-AR" baseline="0" dirty="0" smtClean="0"/>
              <a:t> y sin embargo mas </a:t>
            </a:r>
            <a:r>
              <a:rPr lang="es-AR" baseline="0" dirty="0" err="1" smtClean="0"/>
              <a:t>dificiles</a:t>
            </a:r>
            <a:r>
              <a:rPr lang="es-AR" baseline="0" dirty="0" smtClean="0"/>
              <a:t> de satisfacer en ciertas situaciones.</a:t>
            </a:r>
          </a:p>
          <a:p>
            <a:endParaRPr lang="es-AR" baseline="0" dirty="0" smtClean="0"/>
          </a:p>
          <a:p>
            <a:r>
              <a:rPr lang="es-AR" baseline="0" dirty="0" smtClean="0"/>
              <a:t>Los invitamos a imaginar entonces la siguientes situaciones y llegar juntos a la misma idea que da origen a una </a:t>
            </a:r>
            <a:r>
              <a:rPr lang="es-AR" baseline="0" dirty="0" err="1" smtClean="0"/>
              <a:t>solucion</a:t>
            </a:r>
            <a:r>
              <a:rPr lang="es-AR" baseline="0" dirty="0" smtClean="0"/>
              <a:t> que cambia las reglas del juego. Imaginen que vamos a pasear con la familia a un lugar nuevo de la ciudad, o que nuestro trabajo demanda que nos movilicemos constantemente por la ciudad, o (extendámoslo, porque no?) que nos hemos ido de viaje por primera vez a Brasil. Todos estos escenarios </a:t>
            </a:r>
            <a:r>
              <a:rPr lang="es-AR" baseline="0" dirty="0" err="1" smtClean="0"/>
              <a:t>reunen</a:t>
            </a:r>
            <a:r>
              <a:rPr lang="es-AR" baseline="0" dirty="0" smtClean="0"/>
              <a:t> una </a:t>
            </a:r>
            <a:r>
              <a:rPr lang="es-AR" baseline="0" dirty="0" err="1" smtClean="0"/>
              <a:t>caracteristica</a:t>
            </a:r>
            <a:r>
              <a:rPr lang="es-AR" baseline="0" dirty="0" smtClean="0"/>
              <a:t> general, que es la falta de conocimiento del lugar mas haya de los puntos determinados donde sabemos que tenemos que ir. </a:t>
            </a:r>
          </a:p>
          <a:p>
            <a:endParaRPr lang="es-AR" baseline="0" dirty="0" smtClean="0"/>
          </a:p>
          <a:p>
            <a:r>
              <a:rPr lang="es-AR" baseline="0" dirty="0" smtClean="0"/>
              <a:t>Ahora extendamos esta situaciones de lugares desconocidos, y </a:t>
            </a:r>
            <a:r>
              <a:rPr lang="es-AR" baseline="0" dirty="0" err="1" smtClean="0"/>
              <a:t>agregemosle</a:t>
            </a:r>
            <a:r>
              <a:rPr lang="es-AR" baseline="0" dirty="0" smtClean="0"/>
              <a:t> un factor determinante: Necesitamos encontrar un </a:t>
            </a:r>
            <a:r>
              <a:rPr lang="es-AR" baseline="0" dirty="0" err="1" smtClean="0"/>
              <a:t>banio</a:t>
            </a:r>
            <a:r>
              <a:rPr lang="es-AR" baseline="0" dirty="0" smtClean="0"/>
              <a:t> urgentemente. Que hacemos, y como lo resolvemos? Nos encontramos en un lugar donde tenemos poca y nula </a:t>
            </a:r>
            <a:r>
              <a:rPr lang="es-AR" baseline="0" dirty="0" err="1" smtClean="0"/>
              <a:t>informacion</a:t>
            </a:r>
            <a:r>
              <a:rPr lang="es-AR" baseline="0" dirty="0" smtClean="0"/>
              <a:t> al respecto. Lo mas probable, es que terminemos optando por la </a:t>
            </a:r>
            <a:r>
              <a:rPr lang="es-AR" baseline="0" dirty="0" err="1" smtClean="0"/>
              <a:t>opcion</a:t>
            </a:r>
            <a:r>
              <a:rPr lang="es-AR" baseline="0" dirty="0" smtClean="0"/>
              <a:t> que deben tener en sus cabezas en este momento, que es la de preguntar donde se encuentra la facilidad mas cercana. Esto, obviamente, si estamos en un lugar donde nos podamos hacer entender, porque si </a:t>
            </a:r>
            <a:r>
              <a:rPr lang="es-AR" baseline="0" dirty="0" err="1" smtClean="0"/>
              <a:t>estuviesemos</a:t>
            </a:r>
            <a:r>
              <a:rPr lang="es-AR" baseline="0" dirty="0" smtClean="0"/>
              <a:t> de viaje en otro lugar del mundo hacernos entender va a costarnos tiempo y eso es algo que muy posiblemente no tengamos al ser urgente.</a:t>
            </a:r>
          </a:p>
          <a:p>
            <a:endParaRPr lang="es-AR" baseline="0" dirty="0" smtClean="0"/>
          </a:p>
          <a:p>
            <a:r>
              <a:rPr lang="es-AR" baseline="0" dirty="0" smtClean="0"/>
              <a:t>Asumamos que logramos comunicarnos. Esto nos soluciona la emergencia, pero no siempre termina siendo una experiencia agradable dado que generalmente </a:t>
            </a:r>
            <a:r>
              <a:rPr lang="es-AR" baseline="0" dirty="0" err="1" smtClean="0"/>
              <a:t>seran</a:t>
            </a:r>
            <a:r>
              <a:rPr lang="es-AR" baseline="0" dirty="0" smtClean="0"/>
              <a:t> </a:t>
            </a:r>
            <a:r>
              <a:rPr lang="es-AR" baseline="0" dirty="0" err="1" smtClean="0"/>
              <a:t>banios</a:t>
            </a:r>
            <a:r>
              <a:rPr lang="es-AR" baseline="0" dirty="0" smtClean="0"/>
              <a:t> de estaciones de servicios o lugares de comida </a:t>
            </a:r>
            <a:r>
              <a:rPr lang="es-AR" baseline="0" dirty="0" err="1" smtClean="0"/>
              <a:t>rapida</a:t>
            </a:r>
            <a:r>
              <a:rPr lang="es-AR" baseline="0" dirty="0" smtClean="0"/>
              <a:t> que </a:t>
            </a:r>
            <a:r>
              <a:rPr lang="es-AR" baseline="0" dirty="0" err="1" smtClean="0"/>
              <a:t>quiza</a:t>
            </a:r>
            <a:r>
              <a:rPr lang="es-AR" baseline="0" dirty="0" smtClean="0"/>
              <a:t> no se encuentran en el mejor estado posible.</a:t>
            </a:r>
          </a:p>
          <a:p>
            <a:endParaRPr lang="es-AR" baseline="0" dirty="0" smtClean="0"/>
          </a:p>
          <a:p>
            <a:r>
              <a:rPr lang="es-AR" baseline="0" dirty="0" smtClean="0"/>
              <a:t>Habiendo visto estas situaciones, habiendo hablado de cómo la </a:t>
            </a:r>
            <a:r>
              <a:rPr lang="es-AR" baseline="0" dirty="0" err="1" smtClean="0"/>
              <a:t>tecnologia</a:t>
            </a:r>
            <a:r>
              <a:rPr lang="es-AR" baseline="0" dirty="0" smtClean="0"/>
              <a:t> es parte de nuestras vidas diarias, los invito a pensar entonces como podemos tomar esta necesidad y solucionarla </a:t>
            </a:r>
            <a:r>
              <a:rPr lang="es-AR" baseline="0" dirty="0" err="1" smtClean="0"/>
              <a:t>aplicandole</a:t>
            </a:r>
            <a:r>
              <a:rPr lang="es-AR" baseline="0" dirty="0" smtClean="0"/>
              <a:t> </a:t>
            </a:r>
            <a:r>
              <a:rPr lang="es-AR" baseline="0" dirty="0" err="1" smtClean="0"/>
              <a:t>tecnologia</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3</a:t>
            </a:fld>
            <a:endParaRPr lang="es-AR"/>
          </a:p>
        </p:txBody>
      </p:sp>
    </p:spTree>
    <p:extLst>
      <p:ext uri="{BB962C8B-B14F-4D97-AF65-F5344CB8AC3E}">
        <p14:creationId xmlns:p14="http://schemas.microsoft.com/office/powerpoint/2010/main" val="105294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Continuemos con la idea, y ahora pensemos en materia de</a:t>
            </a:r>
            <a:r>
              <a:rPr lang="es-AR" baseline="0" dirty="0" smtClean="0"/>
              <a:t> mercado. Cuanto uso se le pude dar a algo que solucione esta necesidad de manera </a:t>
            </a:r>
            <a:r>
              <a:rPr lang="es-AR" baseline="0" dirty="0" err="1" smtClean="0"/>
              <a:t>tecnologica</a:t>
            </a:r>
            <a:r>
              <a:rPr lang="es-AR" baseline="0" dirty="0" smtClean="0"/>
              <a:t>? Que tanto impacto puede causar en las personas para que pueda ser utilizada?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Si nos enfocamos en la actualidad, el mercado </a:t>
            </a:r>
            <a:r>
              <a:rPr lang="es-AR" baseline="0" dirty="0" err="1" smtClean="0"/>
              <a:t>mobile</a:t>
            </a:r>
            <a:r>
              <a:rPr lang="es-AR" baseline="0" dirty="0" smtClean="0"/>
              <a:t> se encuentra en una </a:t>
            </a:r>
            <a:r>
              <a:rPr lang="es-AR" baseline="0" dirty="0" err="1" smtClean="0"/>
              <a:t>expansion</a:t>
            </a:r>
            <a:r>
              <a:rPr lang="es-AR" baseline="0" dirty="0" smtClean="0"/>
              <a:t> </a:t>
            </a:r>
            <a:r>
              <a:rPr lang="es-AR" baseline="0" dirty="0" err="1" smtClean="0"/>
              <a:t>tecnologica</a:t>
            </a:r>
            <a:r>
              <a:rPr lang="es-AR" baseline="0" dirty="0" smtClean="0"/>
              <a:t> nunca antes vista. En </a:t>
            </a:r>
            <a:r>
              <a:rPr lang="es-AR" baseline="0" dirty="0" err="1" smtClean="0"/>
              <a:t>comparacion</a:t>
            </a:r>
            <a:r>
              <a:rPr lang="es-AR" baseline="0" dirty="0" smtClean="0"/>
              <a:t> con las </a:t>
            </a:r>
            <a:r>
              <a:rPr lang="es-AR" baseline="0" dirty="0" err="1" smtClean="0"/>
              <a:t>tecnologias</a:t>
            </a:r>
            <a:r>
              <a:rPr lang="es-AR" baseline="0" dirty="0" smtClean="0"/>
              <a:t> que fueron apareciendo (</a:t>
            </a:r>
            <a:r>
              <a:rPr lang="es-AR" baseline="0" dirty="0" err="1" smtClean="0"/>
              <a:t>pc’s</a:t>
            </a:r>
            <a:r>
              <a:rPr lang="es-AR" baseline="0" dirty="0" smtClean="0"/>
              <a:t>, </a:t>
            </a:r>
            <a:r>
              <a:rPr lang="es-AR" baseline="0" dirty="0" err="1" smtClean="0"/>
              <a:t>notebooks</a:t>
            </a:r>
            <a:r>
              <a:rPr lang="es-AR" baseline="0" dirty="0" smtClean="0"/>
              <a:t>, </a:t>
            </a:r>
            <a:r>
              <a:rPr lang="es-AR" baseline="0" dirty="0" err="1" smtClean="0"/>
              <a:t>netbooks</a:t>
            </a:r>
            <a:r>
              <a:rPr lang="es-AR" baseline="0" dirty="0" smtClean="0"/>
              <a:t>, </a:t>
            </a:r>
            <a:r>
              <a:rPr lang="es-AR" baseline="0" dirty="0" err="1" smtClean="0"/>
              <a:t>tablets</a:t>
            </a:r>
            <a:r>
              <a:rPr lang="es-AR" baseline="0" dirty="0" smtClean="0"/>
              <a:t>, </a:t>
            </a:r>
            <a:r>
              <a:rPr lang="es-AR" baseline="0" dirty="0" err="1" smtClean="0"/>
              <a:t>etc</a:t>
            </a:r>
            <a:r>
              <a:rPr lang="es-AR" baseline="0" dirty="0" smtClean="0"/>
              <a:t>) es el mercado que mayor crecimiento anual posee, y tomando datos de [REFERENCIA] supera el resto de los mercados por un [%SUPERACION]. Claramente, se ve que el uso de este tipo de </a:t>
            </a:r>
            <a:r>
              <a:rPr lang="es-AR" baseline="0" dirty="0" err="1" smtClean="0"/>
              <a:t>tecnologia</a:t>
            </a:r>
            <a:r>
              <a:rPr lang="es-AR" baseline="0" dirty="0" smtClean="0"/>
              <a:t> es la que se encuentra en la vida cotidiana de las personas.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Como es que entonces crece tanto, y es tan utilizado este tipo de </a:t>
            </a:r>
            <a:r>
              <a:rPr lang="es-AR" baseline="0" dirty="0" err="1" smtClean="0"/>
              <a:t>tecnologia</a:t>
            </a:r>
            <a:r>
              <a:rPr lang="es-AR" baseline="0" dirty="0" smtClean="0"/>
              <a:t>? La vida diaria de las personas ha sido modificada ampliamente con el uso del celular; ya no es un medio para recibir y contestar llamadas. Posee </a:t>
            </a:r>
            <a:r>
              <a:rPr lang="es-AR" baseline="0" dirty="0" err="1" smtClean="0"/>
              <a:t>caracteristicas</a:t>
            </a:r>
            <a:r>
              <a:rPr lang="es-AR" baseline="0" dirty="0" smtClean="0"/>
              <a:t> y aplicaciones que son utilizadas en sectores de </a:t>
            </a:r>
            <a:r>
              <a:rPr lang="es-AR" baseline="0" dirty="0" err="1" smtClean="0"/>
              <a:t>educacion</a:t>
            </a:r>
            <a:r>
              <a:rPr lang="es-AR" baseline="0" dirty="0" smtClean="0"/>
              <a:t>, en el trabajo, y en el uso cotidiano. A su vez, se ha convertido en un centro de entretenimientos </a:t>
            </a:r>
            <a:r>
              <a:rPr lang="es-AR" baseline="0" dirty="0" err="1" smtClean="0"/>
              <a:t>tambien</a:t>
            </a:r>
            <a:r>
              <a:rPr lang="es-AR" baseline="0" dirty="0" smtClean="0"/>
              <a:t>, con lo cual el mercado de uso atraviesa todas las edades y </a:t>
            </a:r>
            <a:r>
              <a:rPr lang="es-AR" baseline="0" dirty="0" err="1" smtClean="0"/>
              <a:t>caracteristicas</a:t>
            </a:r>
            <a:r>
              <a:rPr lang="es-AR" baseline="0" dirty="0" smtClean="0"/>
              <a:t> sociales.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Entonces, habiendo visto como esta</a:t>
            </a:r>
            <a:r>
              <a:rPr lang="es-AR" baseline="0" dirty="0" smtClean="0"/>
              <a:t> </a:t>
            </a:r>
            <a:r>
              <a:rPr lang="es-AR" baseline="0" dirty="0" err="1" smtClean="0"/>
              <a:t>tecnologia</a:t>
            </a:r>
            <a:r>
              <a:rPr lang="es-AR" baseline="0" dirty="0" smtClean="0"/>
              <a:t> es la de mayor uso cotidiano, proponemos que sea el instrumento que </a:t>
            </a:r>
            <a:r>
              <a:rPr lang="es-AR" baseline="0" dirty="0" err="1" smtClean="0"/>
              <a:t>tambien</a:t>
            </a:r>
            <a:r>
              <a:rPr lang="es-AR" baseline="0" dirty="0" smtClean="0"/>
              <a:t> nos facilite la vida.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aseline="0" dirty="0" smtClean="0">
                <a:effectLst/>
              </a:rPr>
              <a:t>Que tipo de mercado </a:t>
            </a:r>
            <a:r>
              <a:rPr lang="es-AR" sz="1200" baseline="0" dirty="0" err="1" smtClean="0">
                <a:effectLst/>
              </a:rPr>
              <a:t>sera</a:t>
            </a:r>
            <a:r>
              <a:rPr lang="es-AR" sz="1200" baseline="0" dirty="0" smtClean="0">
                <a:effectLst/>
              </a:rPr>
              <a:t> el que utilice una aplicación que resuelva este tipo de necesidad? </a:t>
            </a:r>
            <a:r>
              <a:rPr lang="es-AR" baseline="0" dirty="0" smtClean="0"/>
              <a:t>Nuestro target es básicamente cualquier usuario de </a:t>
            </a:r>
            <a:r>
              <a:rPr lang="es-AR" baseline="0" dirty="0" err="1" smtClean="0"/>
              <a:t>smartphone</a:t>
            </a:r>
            <a:r>
              <a:rPr lang="es-AR" baseline="0" dirty="0" smtClean="0"/>
              <a:t>, y comprendemos que los mismos t</a:t>
            </a:r>
            <a:r>
              <a:rPr lang="es-ES_tradnl" sz="1200" dirty="0" err="1" smtClean="0">
                <a:effectLst/>
              </a:rPr>
              <a:t>ienen</a:t>
            </a:r>
            <a:r>
              <a:rPr lang="es-ES_tradnl" sz="1200" dirty="0" smtClean="0">
                <a:effectLst/>
              </a:rPr>
              <a:t> mayor uso entre los jóvenes, principales interesados</a:t>
            </a:r>
            <a:r>
              <a:rPr lang="es-ES_tradnl" sz="1200" baseline="0" dirty="0" smtClean="0">
                <a:effectLst/>
              </a:rPr>
              <a:t> en descargar y probar aplicaciones populares</a:t>
            </a:r>
            <a:r>
              <a:rPr lang="es-ES_tradnl" sz="1200" dirty="0" smtClean="0">
                <a:effectLst/>
              </a:rPr>
              <a:t>.</a:t>
            </a:r>
          </a:p>
          <a:p>
            <a:pPr algn="l"/>
            <a:endParaRPr lang="es-AR" baseline="0" dirty="0" smtClean="0"/>
          </a:p>
          <a:p>
            <a:pPr algn="l"/>
            <a:r>
              <a:rPr lang="es-AR" baseline="0" dirty="0" smtClean="0"/>
              <a:t>Considerando que la idea soluciona una necesidad cotidiana, y que nunca antes se ha pensado en dicho problema combinado con la </a:t>
            </a:r>
            <a:r>
              <a:rPr lang="es-AR" baseline="0" dirty="0" err="1" smtClean="0"/>
              <a:t>tecnologia</a:t>
            </a:r>
            <a:r>
              <a:rPr lang="es-AR" baseline="0" dirty="0" smtClean="0"/>
              <a:t>, podemos asegurar entonces que es una idea innovadora que cambiara las reglas usuales de la sociedad; por lo tanto es de impacto alto, y posee una </a:t>
            </a:r>
            <a:r>
              <a:rPr lang="es-AR" baseline="0" dirty="0" err="1" smtClean="0"/>
              <a:t>expansion</a:t>
            </a:r>
            <a:r>
              <a:rPr lang="es-AR" baseline="0" dirty="0" smtClean="0"/>
              <a:t> viral con la </a:t>
            </a:r>
            <a:r>
              <a:rPr lang="es-AR" baseline="0" dirty="0" err="1" smtClean="0"/>
              <a:t>tecnologia</a:t>
            </a:r>
            <a:r>
              <a:rPr lang="es-AR" baseline="0" dirty="0" smtClean="0"/>
              <a:t> de hoy en </a:t>
            </a:r>
            <a:r>
              <a:rPr lang="es-AR" baseline="0" dirty="0" err="1" smtClean="0"/>
              <a:t>dia</a:t>
            </a:r>
            <a:r>
              <a:rPr lang="es-AR" baseline="0" dirty="0" smtClean="0"/>
              <a:t> (siendo que la misma puede ser por ejemplo publicitada en redes sociales)</a:t>
            </a:r>
          </a:p>
          <a:p>
            <a:pPr algn="l"/>
            <a:endParaRPr lang="es-AR" baseline="0" dirty="0" smtClean="0"/>
          </a:p>
          <a:p>
            <a:pPr algn="l"/>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4</a:t>
            </a:fld>
            <a:endParaRPr lang="es-AR"/>
          </a:p>
        </p:txBody>
      </p:sp>
    </p:spTree>
    <p:extLst>
      <p:ext uri="{BB962C8B-B14F-4D97-AF65-F5344CB8AC3E}">
        <p14:creationId xmlns:p14="http://schemas.microsoft.com/office/powerpoint/2010/main" val="8473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Llegamos entonces a la meta de </a:t>
            </a:r>
            <a:r>
              <a:rPr lang="es-AR" dirty="0" err="1" smtClean="0"/>
              <a:t>maduracion</a:t>
            </a:r>
            <a:r>
              <a:rPr lang="es-AR" dirty="0" smtClean="0"/>
              <a:t> de la idea. A esta altura tenemos planteada una necesidad diaria, y la idea de</a:t>
            </a:r>
            <a:r>
              <a:rPr lang="es-AR" baseline="0" dirty="0" smtClean="0"/>
              <a:t> solucionarla utilizando </a:t>
            </a:r>
            <a:r>
              <a:rPr lang="es-AR" baseline="0" dirty="0" err="1" smtClean="0"/>
              <a:t>tecnologia</a:t>
            </a:r>
            <a:r>
              <a:rPr lang="es-AR" baseline="0" dirty="0" smtClean="0"/>
              <a:t>, en este caso de tipo </a:t>
            </a:r>
            <a:r>
              <a:rPr lang="es-AR" baseline="0" dirty="0" err="1" smtClean="0"/>
              <a:t>mobile</a:t>
            </a:r>
            <a:r>
              <a:rPr lang="es-AR" baseline="0" dirty="0" smtClean="0"/>
              <a:t> por sus cualidades “sociales” y cotidianas.</a:t>
            </a:r>
          </a:p>
          <a:p>
            <a:r>
              <a:rPr lang="es-AR" baseline="0" dirty="0" smtClean="0"/>
              <a:t/>
            </a:r>
            <a:br>
              <a:rPr lang="es-AR" baseline="0" dirty="0" smtClean="0"/>
            </a:br>
            <a:r>
              <a:rPr lang="es-AR" baseline="0" dirty="0" smtClean="0"/>
              <a:t>Por lo tanto, como vamos a resolverlo?</a:t>
            </a:r>
          </a:p>
          <a:p>
            <a:endParaRPr lang="es-AR" baseline="0" dirty="0" smtClean="0"/>
          </a:p>
          <a:p>
            <a:r>
              <a:rPr lang="es-AR" baseline="0" dirty="0" smtClean="0"/>
              <a:t>Nuestro proyecto encara el desarrollo de una aplicación </a:t>
            </a:r>
            <a:r>
              <a:rPr lang="es-AR" baseline="0" dirty="0" err="1" smtClean="0"/>
              <a:t>mobile</a:t>
            </a:r>
            <a:r>
              <a:rPr lang="es-AR" baseline="0" dirty="0" smtClean="0"/>
              <a:t> para </a:t>
            </a:r>
            <a:r>
              <a:rPr lang="es-AR" baseline="0" dirty="0" err="1" smtClean="0"/>
              <a:t>localizacion</a:t>
            </a:r>
            <a:r>
              <a:rPr lang="es-AR" baseline="0" dirty="0" smtClean="0"/>
              <a:t> de </a:t>
            </a:r>
            <a:r>
              <a:rPr lang="es-AR" baseline="0" dirty="0" err="1" smtClean="0"/>
              <a:t>banios</a:t>
            </a:r>
            <a:r>
              <a:rPr lang="es-AR" baseline="0" dirty="0" smtClean="0"/>
              <a:t>. Como </a:t>
            </a:r>
            <a:r>
              <a:rPr lang="es-AR" baseline="0" dirty="0" err="1" smtClean="0"/>
              <a:t>caracteristica</a:t>
            </a:r>
            <a:r>
              <a:rPr lang="es-AR" baseline="0" dirty="0" smtClean="0"/>
              <a:t> principal, encuentra aquellas facilidades mas cercanas al lugar donde uno se encuentra.</a:t>
            </a:r>
          </a:p>
          <a:p>
            <a:endParaRPr lang="es-AR" baseline="0" dirty="0" smtClean="0"/>
          </a:p>
          <a:p>
            <a:r>
              <a:rPr lang="es-AR" baseline="0" dirty="0" smtClean="0"/>
              <a:t>Que difiere esto de preguntarle a un desconocido en la calle?</a:t>
            </a:r>
          </a:p>
          <a:p>
            <a:endParaRPr lang="es-AR" baseline="0" dirty="0" smtClean="0"/>
          </a:p>
          <a:p>
            <a:r>
              <a:rPr lang="es-AR" baseline="0" dirty="0" smtClean="0"/>
              <a:t>Rara vez alguien </a:t>
            </a:r>
            <a:r>
              <a:rPr lang="es-AR" baseline="0" dirty="0" err="1" smtClean="0"/>
              <a:t>podra</a:t>
            </a:r>
            <a:r>
              <a:rPr lang="es-AR" baseline="0" dirty="0" smtClean="0"/>
              <a:t> comentarnos </a:t>
            </a:r>
            <a:r>
              <a:rPr lang="es-AR" baseline="0" dirty="0" err="1" smtClean="0"/>
              <a:t>rapidamente</a:t>
            </a:r>
            <a:r>
              <a:rPr lang="es-AR" baseline="0" dirty="0" smtClean="0"/>
              <a:t> con que facilidades y </a:t>
            </a:r>
            <a:r>
              <a:rPr lang="es-AR" baseline="0" dirty="0" err="1" smtClean="0"/>
              <a:t>caracteristicas</a:t>
            </a:r>
            <a:r>
              <a:rPr lang="es-AR" baseline="0" dirty="0" smtClean="0"/>
              <a:t> cuenta el </a:t>
            </a:r>
            <a:r>
              <a:rPr lang="es-AR" baseline="0" dirty="0" err="1" smtClean="0"/>
              <a:t>banio</a:t>
            </a:r>
            <a:r>
              <a:rPr lang="es-AR" baseline="0" dirty="0" smtClean="0"/>
              <a:t> para que podamos realizar un </a:t>
            </a:r>
            <a:r>
              <a:rPr lang="es-AR" baseline="0" dirty="0" err="1" smtClean="0"/>
              <a:t>analisis</a:t>
            </a:r>
            <a:r>
              <a:rPr lang="es-AR" baseline="0" dirty="0" smtClean="0"/>
              <a:t> de si es el indicado o no. El producto que ofrecemos, posee la funcionalidad de detallarte de forma </a:t>
            </a:r>
            <a:r>
              <a:rPr lang="es-AR" baseline="0" dirty="0" err="1" smtClean="0"/>
              <a:t>minimal</a:t>
            </a:r>
            <a:r>
              <a:rPr lang="es-AR" baseline="0" dirty="0" smtClean="0"/>
              <a:t> para su </a:t>
            </a:r>
            <a:r>
              <a:rPr lang="es-AR" baseline="0" dirty="0" err="1" smtClean="0"/>
              <a:t>rapida</a:t>
            </a:r>
            <a:r>
              <a:rPr lang="es-AR" baseline="0" dirty="0" smtClean="0"/>
              <a:t> </a:t>
            </a:r>
            <a:r>
              <a:rPr lang="es-AR" baseline="0" dirty="0" err="1" smtClean="0"/>
              <a:t>comprension</a:t>
            </a:r>
            <a:r>
              <a:rPr lang="es-AR" baseline="0" dirty="0" smtClean="0"/>
              <a:t>, todo aquello que una persona pudiese estar interesado para decidir al utilizar un sanitario; como por ejemplo si es limpio el sanitario, si posee cambiador de bebes, si es apto para discapacitados, etc.</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5</a:t>
            </a:fld>
            <a:endParaRPr lang="es-AR"/>
          </a:p>
        </p:txBody>
      </p:sp>
    </p:spTree>
    <p:extLst>
      <p:ext uri="{BB962C8B-B14F-4D97-AF65-F5344CB8AC3E}">
        <p14:creationId xmlns:p14="http://schemas.microsoft.com/office/powerpoint/2010/main" val="332533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Luego</a:t>
            </a:r>
            <a:r>
              <a:rPr lang="es-AR" baseline="0" dirty="0" smtClean="0"/>
              <a:t> de escuchar sobre el producto, probablemente </a:t>
            </a:r>
            <a:r>
              <a:rPr lang="es-AR" baseline="0" dirty="0" err="1" smtClean="0"/>
              <a:t>esten</a:t>
            </a:r>
            <a:r>
              <a:rPr lang="es-AR" baseline="0" dirty="0" smtClean="0"/>
              <a:t> pensando “esto muy lindo, realmente me gustaría tener esta aplicación, pero realmente voy a ganar dinero con ella?”. Pues sí señores. Hemos analizado distintos escenarios basados en casos reales y a modo de ejemplo les mostraremos dos de ellos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6</a:t>
            </a:fld>
            <a:endParaRPr lang="es-AR"/>
          </a:p>
        </p:txBody>
      </p:sp>
    </p:spTree>
    <p:extLst>
      <p:ext uri="{BB962C8B-B14F-4D97-AF65-F5344CB8AC3E}">
        <p14:creationId xmlns:p14="http://schemas.microsoft.com/office/powerpoint/2010/main" val="448154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7</a:t>
            </a:fld>
            <a:endParaRPr lang="es-AR"/>
          </a:p>
        </p:txBody>
      </p:sp>
    </p:spTree>
    <p:extLst>
      <p:ext uri="{BB962C8B-B14F-4D97-AF65-F5344CB8AC3E}">
        <p14:creationId xmlns:p14="http://schemas.microsoft.com/office/powerpoint/2010/main" val="1057133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el peor caso,</a:t>
            </a:r>
            <a:r>
              <a:rPr lang="es-AR" baseline="0" dirty="0" smtClean="0"/>
              <a:t> en el que el producto no se expanda fuera del país y que luego de 2 años se estanque en un 3% del mercado nacional. En ese caso, hemos considerado solo el mercado de </a:t>
            </a:r>
            <a:r>
              <a:rPr lang="es-AR" baseline="0" dirty="0" err="1" smtClean="0"/>
              <a:t>android</a:t>
            </a:r>
            <a:r>
              <a:rPr lang="es-AR" baseline="0" dirty="0" smtClean="0"/>
              <a:t> y hemos tomado como patrón de crecimiento estadísticas de otras empresas conocidas. </a:t>
            </a:r>
          </a:p>
          <a:p>
            <a:r>
              <a:rPr lang="es-AR" baseline="0" dirty="0" smtClean="0"/>
              <a:t>Hemos generado dos escenarios posibles: uno que permite a los usuarios tener una versión paga (y sin publicidad) y otro sin esta opción. </a:t>
            </a:r>
            <a:r>
              <a:rPr lang="es-AR" baseline="0" dirty="0" err="1" smtClean="0"/>
              <a:t>Pára</a:t>
            </a:r>
            <a:r>
              <a:rPr lang="es-AR" baseline="0" dirty="0" smtClean="0"/>
              <a:t> calcular en el primer caso cuantos usuarios optarían por una versión paga, nos basamos en encuestas que nos devolvieron que el 10% de los usuarios </a:t>
            </a:r>
            <a:r>
              <a:rPr lang="es-AR" baseline="0" dirty="0" err="1" smtClean="0"/>
              <a:t>eligirían</a:t>
            </a:r>
            <a:r>
              <a:rPr lang="es-AR" baseline="0" dirty="0" smtClean="0"/>
              <a:t> esta </a:t>
            </a:r>
            <a:r>
              <a:rPr lang="es-AR" baseline="0" dirty="0" err="1" smtClean="0"/>
              <a:t>opcion</a:t>
            </a:r>
            <a:r>
              <a:rPr lang="es-AR" baseline="0" dirty="0" smtClean="0"/>
              <a:t>.</a:t>
            </a:r>
          </a:p>
          <a:p>
            <a:r>
              <a:rPr lang="es-AR" baseline="0" dirty="0" smtClean="0"/>
              <a:t>Para las ganancias se ha tenido en cuenta la descarga de aplicación a 1 dólar (para la versión paga) y las ganancias por </a:t>
            </a:r>
            <a:r>
              <a:rPr lang="es-AR" baseline="0" dirty="0" err="1" smtClean="0"/>
              <a:t>google</a:t>
            </a:r>
            <a:r>
              <a:rPr lang="es-AR" baseline="0" dirty="0" smtClean="0"/>
              <a:t> </a:t>
            </a:r>
            <a:r>
              <a:rPr lang="es-AR" baseline="0" dirty="0" err="1" smtClean="0"/>
              <a:t>Adds</a:t>
            </a:r>
            <a:r>
              <a:rPr lang="es-AR" baseline="0" dirty="0" smtClean="0"/>
              <a:t> en base a la cantidad de vistas y </a:t>
            </a:r>
            <a:r>
              <a:rPr lang="es-AR" baseline="0" dirty="0" err="1" smtClean="0"/>
              <a:t>clicks</a:t>
            </a:r>
            <a:r>
              <a:rPr lang="es-AR" baseline="0" dirty="0" smtClean="0"/>
              <a:t>. Para esto último se ha considerado los valores más bajos del mercado, es decir, tan solo 15 (15-30)  centavos por </a:t>
            </a:r>
            <a:r>
              <a:rPr lang="es-AR" baseline="0" dirty="0" err="1" smtClean="0"/>
              <a:t>clicks</a:t>
            </a:r>
            <a:r>
              <a:rPr lang="es-AR" baseline="0" dirty="0" smtClean="0"/>
              <a:t>, una probabilidad de </a:t>
            </a:r>
            <a:r>
              <a:rPr lang="es-AR" baseline="0" dirty="0" err="1" smtClean="0"/>
              <a:t>click</a:t>
            </a:r>
            <a:r>
              <a:rPr lang="es-AR" baseline="0" dirty="0" smtClean="0"/>
              <a:t> de 1,5% (1,5%-2,5%)  y 10 centavo por cada mil vistas.</a:t>
            </a:r>
          </a:p>
          <a:p>
            <a:r>
              <a:rPr lang="es-AR" baseline="0" dirty="0" smtClean="0"/>
              <a:t>En este gráfico se puede ver como la aplicación crecería fuertemente hasta el mes 11, llegando a los 100mil usuarios y finalmente iría disminuyendo su crecimiento a partir de ahí hasta estancarse en 160mil usuarios. </a:t>
            </a:r>
          </a:p>
          <a:p>
            <a:r>
              <a:rPr lang="es-AR" baseline="0" dirty="0" smtClean="0"/>
              <a:t>En lo referente a las ganancias, las mismas acompañan el crecimiento de la cantidad de usuarios, teniendo en el caso de la versión paga un crecimiento mas pronunciado mientras la aplicación este en plena expansión (casi 7k </a:t>
            </a:r>
            <a:r>
              <a:rPr lang="es-AR" baseline="0" dirty="0" err="1" smtClean="0"/>
              <a:t>dolares</a:t>
            </a:r>
            <a:r>
              <a:rPr lang="es-AR" baseline="0" dirty="0" smtClean="0"/>
              <a:t>). Finalmente ambos escenarios se estabilizarían luego de dos años entre 5800 y 7000</a:t>
            </a:r>
          </a:p>
          <a:p>
            <a:r>
              <a:rPr lang="es-AR" baseline="0" dirty="0" smtClean="0"/>
              <a:t>Teniendo en cuenta que el gasto para mantener la aplicación son casi mínimos (tan solo un servidor) , casi todo sería ganancias.</a:t>
            </a:r>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hasta estaría brindando un margen de ganancias.</a:t>
            </a:r>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8</a:t>
            </a:fld>
            <a:endParaRPr lang="es-AR"/>
          </a:p>
        </p:txBody>
      </p:sp>
    </p:spTree>
    <p:extLst>
      <p:ext uri="{BB962C8B-B14F-4D97-AF65-F5344CB8AC3E}">
        <p14:creationId xmlns:p14="http://schemas.microsoft.com/office/powerpoint/2010/main" val="3003342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Si bien es una aplicación exitosa, no es considerada como una aplicación especialmente </a:t>
            </a:r>
            <a:r>
              <a:rPr lang="es-AR" sz="1200" b="0" i="0" kern="1200" baseline="0" dirty="0" err="1" smtClean="0">
                <a:solidFill>
                  <a:schemeClr val="tx1"/>
                </a:solidFill>
                <a:effectLst/>
                <a:latin typeface="+mn-lt"/>
                <a:ea typeface="+mn-ea"/>
                <a:cs typeface="+mn-cs"/>
              </a:rPr>
              <a:t>virosica</a:t>
            </a:r>
            <a:r>
              <a:rPr lang="es-AR" sz="1200" b="0" i="0" kern="1200" baseline="0" dirty="0" smtClean="0">
                <a:solidFill>
                  <a:schemeClr val="tx1"/>
                </a:solidFill>
                <a:effectLst/>
                <a:latin typeface="+mn-lt"/>
                <a:ea typeface="+mn-ea"/>
                <a:cs typeface="+mn-cs"/>
              </a:rPr>
              <a:t> ni con un extremo furor. La misma alcanzo a los 2 años de su lanzamiento 8 millones de usuarios. </a:t>
            </a:r>
          </a:p>
          <a:p>
            <a:r>
              <a:rPr lang="es-AR" sz="1200" b="0" i="0" kern="1200" baseline="0" dirty="0" smtClean="0">
                <a:solidFill>
                  <a:schemeClr val="tx1"/>
                </a:solidFill>
                <a:effectLst/>
                <a:latin typeface="+mn-lt"/>
                <a:ea typeface="+mn-ea"/>
                <a:cs typeface="+mn-cs"/>
              </a:rPr>
              <a:t>Lo consiguió al expandirse en varias plataformas (a los 3 meses de su lanzamiento) así como en varias regiones (su </a:t>
            </a:r>
            <a:r>
              <a:rPr lang="es-AR" sz="1200" b="0" i="0" kern="1200" baseline="0" dirty="0" err="1" smtClean="0">
                <a:solidFill>
                  <a:schemeClr val="tx1"/>
                </a:solidFill>
                <a:effectLst/>
                <a:latin typeface="+mn-lt"/>
                <a:ea typeface="+mn-ea"/>
                <a:cs typeface="+mn-cs"/>
              </a:rPr>
              <a:t>aplicaciónes</a:t>
            </a:r>
            <a:r>
              <a:rPr lang="es-AR" sz="1200" b="0" i="0" kern="1200" baseline="0" dirty="0" smtClean="0">
                <a:solidFill>
                  <a:schemeClr val="tx1"/>
                </a:solidFill>
                <a:effectLst/>
                <a:latin typeface="+mn-lt"/>
                <a:ea typeface="+mn-ea"/>
                <a:cs typeface="+mn-cs"/>
              </a:rPr>
              <a:t> multilenguaje) (a los 6 meses). </a:t>
            </a:r>
          </a:p>
          <a:p>
            <a:r>
              <a:rPr lang="es-AR" sz="1200" b="0" i="0" kern="1200" baseline="0" dirty="0" smtClean="0">
                <a:solidFill>
                  <a:schemeClr val="tx1"/>
                </a:solidFill>
                <a:effectLst/>
                <a:latin typeface="+mn-lt"/>
                <a:ea typeface="+mn-ea"/>
                <a:cs typeface="+mn-cs"/>
              </a:rPr>
              <a:t>Si consideramos que nuestra aplicación tiene todas a favor para resultar aún mas exitosa que esta aplicación y suponiendo que se realiza el soporte necesarios para dar soporte a diversos lenguajes y plataformas, se </a:t>
            </a:r>
            <a:r>
              <a:rPr lang="es-AR" sz="1200" b="0" i="0" kern="1200" baseline="0" dirty="0" err="1" smtClean="0">
                <a:solidFill>
                  <a:schemeClr val="tx1"/>
                </a:solidFill>
                <a:effectLst/>
                <a:latin typeface="+mn-lt"/>
                <a:ea typeface="+mn-ea"/>
                <a:cs typeface="+mn-cs"/>
              </a:rPr>
              <a:t>podria</a:t>
            </a:r>
            <a:r>
              <a:rPr lang="es-AR" sz="1200" b="0" i="0" kern="1200" baseline="0" dirty="0" smtClean="0">
                <a:solidFill>
                  <a:schemeClr val="tx1"/>
                </a:solidFill>
                <a:effectLst/>
                <a:latin typeface="+mn-lt"/>
                <a:ea typeface="+mn-ea"/>
                <a:cs typeface="+mn-cs"/>
              </a:rPr>
              <a:t> alcanzar sin inconvenientes el mismo nivel de usuarios. </a:t>
            </a:r>
          </a:p>
          <a:p>
            <a:r>
              <a:rPr lang="es-AR" sz="1200" b="0" i="0" kern="1200" baseline="0" dirty="0" smtClean="0">
                <a:solidFill>
                  <a:schemeClr val="tx1"/>
                </a:solidFill>
                <a:effectLst/>
                <a:latin typeface="+mn-lt"/>
                <a:ea typeface="+mn-ea"/>
                <a:cs typeface="+mn-cs"/>
              </a:rPr>
              <a:t>En lo referente a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las mismas serían al </a:t>
            </a:r>
            <a:r>
              <a:rPr lang="es-AR" sz="1200" b="0" i="0" kern="1200" baseline="0" dirty="0" err="1" smtClean="0">
                <a:solidFill>
                  <a:schemeClr val="tx1"/>
                </a:solidFill>
                <a:effectLst/>
                <a:latin typeface="+mn-lt"/>
                <a:ea typeface="+mn-ea"/>
                <a:cs typeface="+mn-cs"/>
              </a:rPr>
              <a:t>alzancar</a:t>
            </a:r>
            <a:r>
              <a:rPr lang="es-AR" sz="1200" b="0" i="0" kern="1200" baseline="0" dirty="0" smtClean="0">
                <a:solidFill>
                  <a:schemeClr val="tx1"/>
                </a:solidFill>
                <a:effectLst/>
                <a:latin typeface="+mn-lt"/>
                <a:ea typeface="+mn-ea"/>
                <a:cs typeface="+mn-cs"/>
              </a:rPr>
              <a:t> los 2 años de entre los 270k a 400k al mes, teniendo en cuenta los mismos precios para las publicidades que en el escenario anterior. Como pueden ver, un gran negocio.</a:t>
            </a:r>
          </a:p>
          <a:p>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que como pueden ver afectó realmente poco el crecimiento de la aplicación.</a:t>
            </a:r>
          </a:p>
          <a:p>
            <a:r>
              <a:rPr lang="es-AR" sz="1200" b="0" i="0" kern="1200" baseline="0" dirty="0" smtClean="0">
                <a:solidFill>
                  <a:schemeClr val="tx1"/>
                </a:solidFill>
                <a:effectLst/>
                <a:latin typeface="+mn-lt"/>
                <a:ea typeface="+mn-ea"/>
                <a:cs typeface="+mn-cs"/>
              </a:rPr>
              <a:t>Finalmente </a:t>
            </a:r>
            <a:r>
              <a:rPr lang="es-AR" sz="1200" b="0" i="0" kern="1200" baseline="0" smtClean="0">
                <a:solidFill>
                  <a:schemeClr val="tx1"/>
                </a:solidFill>
                <a:effectLst/>
                <a:latin typeface="+mn-lt"/>
                <a:ea typeface="+mn-ea"/>
                <a:cs typeface="+mn-cs"/>
              </a:rPr>
              <a:t>un último detalle </a:t>
            </a:r>
            <a:r>
              <a:rPr lang="es-AR" sz="1200" b="0" i="0" kern="1200" baseline="0" dirty="0" smtClean="0">
                <a:solidFill>
                  <a:schemeClr val="tx1"/>
                </a:solidFill>
                <a:effectLst/>
                <a:latin typeface="+mn-lt"/>
                <a:ea typeface="+mn-ea"/>
                <a:cs typeface="+mn-cs"/>
              </a:rPr>
              <a:t>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posee 30 millones de usuarios, realizando las cuentas bajo el mismo modelo, daría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9</a:t>
            </a:fld>
            <a:endParaRPr lang="es-AR"/>
          </a:p>
        </p:txBody>
      </p:sp>
    </p:spTree>
    <p:extLst>
      <p:ext uri="{BB962C8B-B14F-4D97-AF65-F5344CB8AC3E}">
        <p14:creationId xmlns:p14="http://schemas.microsoft.com/office/powerpoint/2010/main" val="3000085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7134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40943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256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0118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7211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59318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5771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41212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4843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792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50690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D7AA0-4159-4CB0-B2DE-5811B6B83B79}" type="datetimeFigureOut">
              <a:rPr lang="es-AR" smtClean="0"/>
              <a:pPr/>
              <a:t>04/08/2013</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5A59F-90C2-4CE1-930A-E430CB683E84}" type="slidenum">
              <a:rPr lang="es-AR" smtClean="0"/>
              <a:pPr/>
              <a:t>‹#›</a:t>
            </a:fld>
            <a:endParaRPr lang="es-AR"/>
          </a:p>
        </p:txBody>
      </p:sp>
    </p:spTree>
    <p:extLst>
      <p:ext uri="{BB962C8B-B14F-4D97-AF65-F5344CB8AC3E}">
        <p14:creationId xmlns:p14="http://schemas.microsoft.com/office/powerpoint/2010/main" val="374585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Toilet</a:t>
            </a:r>
            <a:r>
              <a:rPr lang="es-AR" dirty="0" smtClean="0"/>
              <a:t>	</a:t>
            </a:r>
            <a:endParaRPr lang="es-AR" dirty="0"/>
          </a:p>
        </p:txBody>
      </p:sp>
      <p:sp>
        <p:nvSpPr>
          <p:cNvPr id="3" name="Subtitle 2"/>
          <p:cNvSpPr>
            <a:spLocks noGrp="1"/>
          </p:cNvSpPr>
          <p:nvPr>
            <p:ph type="subTitle" idx="1"/>
          </p:nvPr>
        </p:nvSpPr>
        <p:spPr/>
        <p:txBody>
          <a:bodyPr/>
          <a:lstStyle/>
          <a:p>
            <a:r>
              <a:rPr lang="es-AR" dirty="0" smtClean="0"/>
              <a:t>Descripción Comercial</a:t>
            </a:r>
            <a:endParaRPr lang="es-AR" dirty="0"/>
          </a:p>
        </p:txBody>
      </p:sp>
    </p:spTree>
    <p:extLst>
      <p:ext uri="{BB962C8B-B14F-4D97-AF65-F5344CB8AC3E}">
        <p14:creationId xmlns:p14="http://schemas.microsoft.com/office/powerpoint/2010/main" val="218012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Expansión y difusión</a:t>
            </a:r>
            <a:endParaRPr lang="es-AR" dirty="0"/>
          </a:p>
        </p:txBody>
      </p:sp>
      <p:pic>
        <p:nvPicPr>
          <p:cNvPr id="19" name="Content Placeholder 1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5616" y="1772816"/>
            <a:ext cx="6927598" cy="3925639"/>
          </a:xfrm>
        </p:spPr>
      </p:pic>
    </p:spTree>
    <p:extLst>
      <p:ext uri="{BB962C8B-B14F-4D97-AF65-F5344CB8AC3E}">
        <p14:creationId xmlns:p14="http://schemas.microsoft.com/office/powerpoint/2010/main" val="1183574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7824" y="1844824"/>
            <a:ext cx="3769568" cy="3769568"/>
          </a:xfrm>
          <a:prstGeom prst="rect">
            <a:avLst/>
          </a:prstGeom>
        </p:spPr>
      </p:pic>
    </p:spTree>
    <p:extLst>
      <p:ext uri="{BB962C8B-B14F-4D97-AF65-F5344CB8AC3E}">
        <p14:creationId xmlns:p14="http://schemas.microsoft.com/office/powerpoint/2010/main" val="4096827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Emprendedores</a:t>
            </a:r>
            <a:endParaRPr lang="es-A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391" y="1844824"/>
            <a:ext cx="5335215" cy="4064926"/>
          </a:xfrm>
          <a:prstGeom prst="rect">
            <a:avLst/>
          </a:prstGeom>
        </p:spPr>
      </p:pic>
    </p:spTree>
    <p:extLst>
      <p:ext uri="{BB962C8B-B14F-4D97-AF65-F5344CB8AC3E}">
        <p14:creationId xmlns:p14="http://schemas.microsoft.com/office/powerpoint/2010/main" val="3085539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necesidad</a:t>
            </a:r>
            <a:endParaRPr lang="es-A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484784"/>
            <a:ext cx="3867261" cy="4884046"/>
          </a:xfrm>
          <a:prstGeom prst="rect">
            <a:avLst/>
          </a:prstGeom>
        </p:spPr>
      </p:pic>
    </p:spTree>
    <p:extLst>
      <p:ext uri="{BB962C8B-B14F-4D97-AF65-F5344CB8AC3E}">
        <p14:creationId xmlns:p14="http://schemas.microsoft.com/office/powerpoint/2010/main" val="486420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 mercado</a:t>
            </a:r>
            <a:endParaRPr lang="es-AR"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1640" y="2132856"/>
            <a:ext cx="6648822" cy="3482717"/>
          </a:xfrm>
        </p:spPr>
      </p:pic>
    </p:spTree>
    <p:extLst>
      <p:ext uri="{BB962C8B-B14F-4D97-AF65-F5344CB8AC3E}">
        <p14:creationId xmlns:p14="http://schemas.microsoft.com/office/powerpoint/2010/main" val="748539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solución</a:t>
            </a:r>
            <a:endParaRPr lang="es-A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628800"/>
            <a:ext cx="5858693" cy="3991532"/>
          </a:xfrm>
          <a:prstGeom prst="rect">
            <a:avLst/>
          </a:prstGeom>
        </p:spPr>
      </p:pic>
    </p:spTree>
    <p:extLst>
      <p:ext uri="{BB962C8B-B14F-4D97-AF65-F5344CB8AC3E}">
        <p14:creationId xmlns:p14="http://schemas.microsoft.com/office/powerpoint/2010/main" val="2245358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4.bp.blogspot.com/-Dg37EGOlyEU/ThkkXha2HDI/AAAAAAAAAG8/a8VJw699JGY/s320/Atraer-dinero.pn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625" r="5625"/>
          <a:stretch>
            <a:fillRect/>
          </a:stretch>
        </p:blipFill>
        <p:spPr bwMode="auto">
          <a:xfrm>
            <a:off x="1979712" y="1916832"/>
            <a:ext cx="5486400" cy="41148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457200" y="274638"/>
            <a:ext cx="8229600" cy="1143000"/>
          </a:xfrm>
        </p:spPr>
        <p:txBody>
          <a:bodyPr>
            <a:normAutofit/>
          </a:bodyPr>
          <a:lstStyle/>
          <a:p>
            <a:pPr algn="ctr"/>
            <a:r>
              <a:rPr lang="es-AR" sz="4000" b="0" dirty="0" smtClean="0"/>
              <a:t>Mercado en crecimiento</a:t>
            </a:r>
            <a:endParaRPr lang="es-AR" sz="4000" b="0" dirty="0"/>
          </a:p>
        </p:txBody>
      </p:sp>
    </p:spTree>
    <p:extLst>
      <p:ext uri="{BB962C8B-B14F-4D97-AF65-F5344CB8AC3E}">
        <p14:creationId xmlns:p14="http://schemas.microsoft.com/office/powerpoint/2010/main" val="4021245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Publicidad</a:t>
            </a:r>
            <a:endParaRPr lang="es-AR"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004048" y="1556792"/>
            <a:ext cx="2545854" cy="4525963"/>
          </a:xfrm>
        </p:spPr>
      </p:pic>
      <p:sp>
        <p:nvSpPr>
          <p:cNvPr id="5" name="TextBox 4"/>
          <p:cNvSpPr txBox="1"/>
          <p:nvPr/>
        </p:nvSpPr>
        <p:spPr>
          <a:xfrm>
            <a:off x="755576" y="1988840"/>
            <a:ext cx="3419872" cy="4001095"/>
          </a:xfrm>
          <a:prstGeom prst="rect">
            <a:avLst/>
          </a:prstGeom>
          <a:noFill/>
        </p:spPr>
        <p:txBody>
          <a:bodyPr wrap="square" rtlCol="0">
            <a:spAutoFit/>
          </a:bodyPr>
          <a:lstStyle/>
          <a:p>
            <a:r>
              <a:rPr lang="es-AR" sz="3000" dirty="0" smtClean="0"/>
              <a:t>Embebida en la aplicación.</a:t>
            </a:r>
            <a:r>
              <a:rPr lang="es-AR" sz="3000" dirty="0"/>
              <a:t> </a:t>
            </a:r>
            <a:endParaRPr lang="es-AR" sz="3000" dirty="0" smtClean="0"/>
          </a:p>
          <a:p>
            <a:endParaRPr lang="es-AR" sz="3000" dirty="0" smtClean="0"/>
          </a:p>
          <a:p>
            <a:r>
              <a:rPr lang="es-AR" sz="3000" dirty="0" smtClean="0"/>
              <a:t>Cantidad </a:t>
            </a:r>
            <a:r>
              <a:rPr lang="es-AR" sz="3000" dirty="0"/>
              <a:t>de </a:t>
            </a:r>
            <a:r>
              <a:rPr lang="es-AR" sz="3000" dirty="0" smtClean="0"/>
              <a:t>vistas.</a:t>
            </a:r>
          </a:p>
          <a:p>
            <a:r>
              <a:rPr lang="es-AR" sz="3000" dirty="0" smtClean="0"/>
              <a:t>Cantidad de </a:t>
            </a:r>
            <a:r>
              <a:rPr lang="es-AR" sz="3000" dirty="0" err="1" smtClean="0"/>
              <a:t>clicks</a:t>
            </a:r>
            <a:r>
              <a:rPr lang="es-AR" sz="3000" dirty="0" smtClean="0"/>
              <a:t>.</a:t>
            </a:r>
          </a:p>
          <a:p>
            <a:endParaRPr lang="es-AR" sz="3000" dirty="0" smtClean="0"/>
          </a:p>
          <a:p>
            <a:endParaRPr lang="es-AR" sz="3000" dirty="0"/>
          </a:p>
          <a:p>
            <a:endParaRPr lang="es-AR" dirty="0"/>
          </a:p>
          <a:p>
            <a:endParaRPr lang="es-AR" dirty="0"/>
          </a:p>
        </p:txBody>
      </p:sp>
    </p:spTree>
    <p:extLst>
      <p:ext uri="{BB962C8B-B14F-4D97-AF65-F5344CB8AC3E}">
        <p14:creationId xmlns:p14="http://schemas.microsoft.com/office/powerpoint/2010/main" val="318816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smtClean="0"/>
              <a:t>Peor Caso</a:t>
            </a:r>
            <a:br>
              <a:rPr lang="es-AR" dirty="0" smtClean="0"/>
            </a:br>
            <a:r>
              <a:rPr lang="es-AR" sz="4000" dirty="0" smtClean="0"/>
              <a:t>Expansión en Argentina con un 3% </a:t>
            </a:r>
            <a:br>
              <a:rPr lang="es-AR" sz="4000" dirty="0" smtClean="0"/>
            </a:br>
            <a:r>
              <a:rPr lang="es-AR" sz="4000" dirty="0" smtClean="0"/>
              <a:t>del  mercado</a:t>
            </a:r>
            <a:endParaRPr lang="es-AR" sz="4000" dirty="0"/>
          </a:p>
        </p:txBody>
      </p:sp>
      <p:graphicFrame>
        <p:nvGraphicFramePr>
          <p:cNvPr id="6" name="Chart 5"/>
          <p:cNvGraphicFramePr>
            <a:graphicFrameLocks/>
          </p:cNvGraphicFramePr>
          <p:nvPr>
            <p:extLst>
              <p:ext uri="{D42A27DB-BD31-4B8C-83A1-F6EECF244321}">
                <p14:modId xmlns:p14="http://schemas.microsoft.com/office/powerpoint/2010/main" val="3839376626"/>
              </p:ext>
            </p:extLst>
          </p:nvPr>
        </p:nvGraphicFramePr>
        <p:xfrm>
          <a:off x="467544" y="1628800"/>
          <a:ext cx="8424936" cy="49685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6239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5" name="Chart 4"/>
          <p:cNvGraphicFramePr>
            <a:graphicFrameLocks/>
          </p:cNvGraphicFramePr>
          <p:nvPr>
            <p:extLst>
              <p:ext uri="{D42A27DB-BD31-4B8C-83A1-F6EECF244321}">
                <p14:modId xmlns:p14="http://schemas.microsoft.com/office/powerpoint/2010/main" val="2523089210"/>
              </p:ext>
            </p:extLst>
          </p:nvPr>
        </p:nvGraphicFramePr>
        <p:xfrm>
          <a:off x="323528" y="1268760"/>
          <a:ext cx="8568952" cy="5400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6439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1753</Words>
  <Application>Microsoft Office PowerPoint</Application>
  <PresentationFormat>On-screen Show (4:3)</PresentationFormat>
  <Paragraphs>89</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Social Toilet </vt:lpstr>
      <vt:lpstr>Emprendedores</vt:lpstr>
      <vt:lpstr>La necesidad</vt:lpstr>
      <vt:lpstr>Nuestro mercado</vt:lpstr>
      <vt:lpstr>La solución</vt:lpstr>
      <vt:lpstr>Mercado en crecimiento</vt:lpstr>
      <vt:lpstr>Publicidad</vt:lpstr>
      <vt:lpstr>Peor Caso Expansión en Argentina con un 3%  del  mercado</vt:lpstr>
      <vt:lpstr>Caso 2: expansión exitosa global</vt:lpstr>
      <vt:lpstr>Expansión y difusión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Ayelen</dc:creator>
  <cp:lastModifiedBy>Ale</cp:lastModifiedBy>
  <cp:revision>27</cp:revision>
  <dcterms:created xsi:type="dcterms:W3CDTF">2013-07-14T21:32:49Z</dcterms:created>
  <dcterms:modified xsi:type="dcterms:W3CDTF">2013-08-04T16:07:40Z</dcterms:modified>
</cp:coreProperties>
</file>