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70" r:id="rId1"/>
  </p:sldMasterIdLst>
  <p:notesMasterIdLst>
    <p:notesMasterId r:id="rId20"/>
  </p:notesMasterIdLst>
  <p:sldIdLst>
    <p:sldId id="256" r:id="rId2"/>
    <p:sldId id="268" r:id="rId3"/>
    <p:sldId id="257" r:id="rId4"/>
    <p:sldId id="258" r:id="rId5"/>
    <p:sldId id="274" r:id="rId6"/>
    <p:sldId id="269" r:id="rId7"/>
    <p:sldId id="259" r:id="rId8"/>
    <p:sldId id="273" r:id="rId9"/>
    <p:sldId id="262" r:id="rId10"/>
    <p:sldId id="267" r:id="rId11"/>
    <p:sldId id="266" r:id="rId12"/>
    <p:sldId id="260" r:id="rId13"/>
    <p:sldId id="263" r:id="rId14"/>
    <p:sldId id="265" r:id="rId15"/>
    <p:sldId id="261" r:id="rId16"/>
    <p:sldId id="264" r:id="rId17"/>
    <p:sldId id="271" r:id="rId18"/>
    <p:sldId id="272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3303" autoAdjust="0"/>
  </p:normalViewPr>
  <p:slideViewPr>
    <p:cSldViewPr snapToGrid="0">
      <p:cViewPr varScale="1">
        <p:scale>
          <a:sx n="62" d="100"/>
          <a:sy n="62" d="100"/>
        </p:scale>
        <p:origin x="10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4F7E90-5AAD-47C2-A4D4-A6D6DA9E88C4}" type="datetimeFigureOut">
              <a:rPr lang="es-AR" smtClean="0"/>
              <a:t>06/08/2013</a:t>
            </a:fld>
            <a:endParaRPr lang="es-A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04D49E-1F23-4BD5-B9E9-C7C6DEB063CD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655994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 version actual </a:t>
            </a:r>
            <a:r>
              <a:rPr lang="en-US" dirty="0" err="1" smtClean="0"/>
              <a:t>esta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desarrollada</a:t>
            </a:r>
            <a:r>
              <a:rPr lang="en-US" baseline="0" dirty="0" smtClean="0"/>
              <a:t> en Android. </a:t>
            </a:r>
            <a:r>
              <a:rPr lang="en-US" baseline="0" dirty="0" err="1" smtClean="0"/>
              <a:t>Existirán</a:t>
            </a:r>
            <a:r>
              <a:rPr lang="en-US" baseline="0" dirty="0" smtClean="0"/>
              <a:t> versions para Windows Phone y </a:t>
            </a:r>
            <a:r>
              <a:rPr lang="en-US" baseline="0" dirty="0" err="1" smtClean="0"/>
              <a:t>Iphone</a:t>
            </a:r>
            <a:r>
              <a:rPr lang="en-US" baseline="0" dirty="0" smtClean="0"/>
              <a:t>. </a:t>
            </a:r>
          </a:p>
          <a:p>
            <a:r>
              <a:rPr lang="en-US" baseline="0" dirty="0" err="1" smtClean="0"/>
              <a:t>Tenemos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gente</a:t>
            </a:r>
            <a:r>
              <a:rPr lang="en-US" baseline="0" dirty="0" smtClean="0"/>
              <a:t> en el </a:t>
            </a:r>
            <a:r>
              <a:rPr lang="en-US" baseline="0" dirty="0" err="1" smtClean="0"/>
              <a:t>equipo</a:t>
            </a:r>
            <a:r>
              <a:rPr lang="en-US" baseline="0" dirty="0" smtClean="0"/>
              <a:t> con </a:t>
            </a:r>
            <a:r>
              <a:rPr lang="en-US" baseline="0" dirty="0" err="1" smtClean="0"/>
              <a:t>experiencia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eso</a:t>
            </a:r>
            <a:r>
              <a:rPr lang="en-US" baseline="0" dirty="0" smtClean="0"/>
              <a:t>.</a:t>
            </a:r>
            <a:r>
              <a:rPr lang="es-AR" baseline="0" dirty="0" smtClean="0"/>
              <a:t> Hablar un poco de la experiencia.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04D49E-1F23-4BD5-B9E9-C7C6DEB063CD}" type="slidenum">
              <a:rPr lang="es-AR" smtClean="0"/>
              <a:t>3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260214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Recalcar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son </a:t>
            </a:r>
            <a:r>
              <a:rPr lang="en-US" baseline="0" dirty="0" err="1" smtClean="0"/>
              <a:t>todos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productos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no </a:t>
            </a:r>
            <a:r>
              <a:rPr lang="en-US" baseline="0" dirty="0" err="1" smtClean="0"/>
              <a:t>requieren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licencia</a:t>
            </a:r>
            <a:r>
              <a:rPr lang="en-US" baseline="0" dirty="0" smtClean="0"/>
              <a:t>.</a:t>
            </a: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04D49E-1F23-4BD5-B9E9-C7C6DEB063CD}" type="slidenum">
              <a:rPr lang="es-AR" smtClean="0"/>
              <a:t>4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691822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04D49E-1F23-4BD5-B9E9-C7C6DEB063CD}" type="slidenum">
              <a:rPr lang="es-AR" smtClean="0"/>
              <a:t>5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88753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04D49E-1F23-4BD5-B9E9-C7C6DEB063CD}" type="slidenum">
              <a:rPr lang="es-AR" smtClean="0"/>
              <a:t>7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852994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importante</a:t>
            </a:r>
            <a:r>
              <a:rPr lang="en-US" baseline="0" dirty="0" smtClean="0"/>
              <a:t> lo de no </a:t>
            </a:r>
            <a:r>
              <a:rPr lang="en-US" baseline="0" dirty="0" err="1" smtClean="0"/>
              <a:t>necesitar</a:t>
            </a:r>
            <a:r>
              <a:rPr lang="en-US" baseline="0" dirty="0" smtClean="0"/>
              <a:t> personal de IT </a:t>
            </a:r>
            <a:r>
              <a:rPr lang="en-US" baseline="0" dirty="0" err="1" smtClean="0"/>
              <a:t>dedicado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podemos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dedicar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nuestro</a:t>
            </a:r>
            <a:r>
              <a:rPr lang="en-US" baseline="0" dirty="0" smtClean="0"/>
              <a:t> core business. </a:t>
            </a:r>
            <a:r>
              <a:rPr lang="en-US" baseline="0" dirty="0" err="1" smtClean="0"/>
              <a:t>Eventualmente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vamos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necesitar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gente</a:t>
            </a:r>
            <a:r>
              <a:rPr lang="en-US" baseline="0" dirty="0" smtClean="0"/>
              <a:t> con </a:t>
            </a:r>
            <a:r>
              <a:rPr lang="en-US" baseline="0" dirty="0" err="1" smtClean="0"/>
              <a:t>dedicación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exclusiva</a:t>
            </a:r>
            <a:r>
              <a:rPr lang="en-US" baseline="0" dirty="0" smtClean="0"/>
              <a:t> para </a:t>
            </a:r>
            <a:r>
              <a:rPr lang="en-US" baseline="0" dirty="0" err="1" smtClean="0"/>
              <a:t>tener</a:t>
            </a:r>
            <a:r>
              <a:rPr lang="en-US" baseline="0" dirty="0" smtClean="0"/>
              <a:t> mayor control </a:t>
            </a:r>
            <a:r>
              <a:rPr lang="en-US" baseline="0" dirty="0" err="1" smtClean="0"/>
              <a:t>sobre</a:t>
            </a:r>
            <a:r>
              <a:rPr lang="en-US" baseline="0" dirty="0" smtClean="0"/>
              <a:t> los </a:t>
            </a:r>
            <a:r>
              <a:rPr lang="en-US" baseline="0" dirty="0" err="1" smtClean="0"/>
              <a:t>costos</a:t>
            </a:r>
            <a:r>
              <a:rPr lang="en-US" baseline="0" dirty="0" smtClean="0"/>
              <a:t> y la </a:t>
            </a:r>
            <a:r>
              <a:rPr lang="en-US" baseline="0" dirty="0" err="1" smtClean="0"/>
              <a:t>infraestructura</a:t>
            </a:r>
            <a:r>
              <a:rPr lang="en-US" baseline="0" dirty="0" smtClean="0"/>
              <a:t>.</a:t>
            </a: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04D49E-1F23-4BD5-B9E9-C7C6DEB063CD}" type="slidenum">
              <a:rPr lang="es-AR" smtClean="0"/>
              <a:t>9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717612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Son </a:t>
            </a:r>
            <a:r>
              <a:rPr lang="en-US" dirty="0" err="1" smtClean="0"/>
              <a:t>cosas</a:t>
            </a:r>
            <a:r>
              <a:rPr lang="en-US" dirty="0" smtClean="0"/>
              <a:t> en </a:t>
            </a:r>
            <a:r>
              <a:rPr lang="en-US" dirty="0" err="1" smtClean="0"/>
              <a:t>las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ya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empezamos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trabajar</a:t>
            </a:r>
            <a:r>
              <a:rPr lang="en-US" baseline="0" dirty="0" smtClean="0"/>
              <a:t> con vista a la gran </a:t>
            </a:r>
            <a:r>
              <a:rPr lang="en-US" baseline="0" dirty="0" err="1" smtClean="0"/>
              <a:t>cantidad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usuarios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va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usar</a:t>
            </a:r>
            <a:r>
              <a:rPr lang="en-US" baseline="0" dirty="0" smtClean="0"/>
              <a:t> la </a:t>
            </a:r>
            <a:r>
              <a:rPr lang="en-US" baseline="0" dirty="0" err="1" smtClean="0"/>
              <a:t>aplicación</a:t>
            </a:r>
            <a:r>
              <a:rPr lang="en-US" baseline="0" dirty="0" smtClean="0"/>
              <a:t>.</a:t>
            </a: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04D49E-1F23-4BD5-B9E9-C7C6DEB063CD}" type="slidenum">
              <a:rPr lang="es-AR" smtClean="0"/>
              <a:t>11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353342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04D49E-1F23-4BD5-B9E9-C7C6DEB063CD}" type="slidenum">
              <a:rPr lang="es-AR" smtClean="0"/>
              <a:t>13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596009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Oauth</a:t>
            </a:r>
            <a:r>
              <a:rPr lang="en-US" dirty="0" smtClean="0"/>
              <a:t> </a:t>
            </a:r>
            <a:r>
              <a:rPr lang="en-US" dirty="0" err="1" smtClean="0"/>
              <a:t>permitira</a:t>
            </a:r>
            <a:r>
              <a:rPr lang="en-US" dirty="0" smtClean="0"/>
              <a:t> </a:t>
            </a:r>
            <a:r>
              <a:rPr lang="en-US" dirty="0" err="1" smtClean="0"/>
              <a:t>integración</a:t>
            </a:r>
            <a:r>
              <a:rPr lang="en-US" dirty="0" smtClean="0"/>
              <a:t> con </a:t>
            </a:r>
            <a:r>
              <a:rPr lang="en-US" dirty="0" err="1" smtClean="0"/>
              <a:t>otras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aplicaciones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puedan</a:t>
            </a:r>
            <a:r>
              <a:rPr lang="en-US" baseline="0" dirty="0" smtClean="0"/>
              <a:t> consumer los </a:t>
            </a:r>
            <a:r>
              <a:rPr lang="en-US" baseline="0" dirty="0" err="1" smtClean="0"/>
              <a:t>datos</a:t>
            </a:r>
            <a:r>
              <a:rPr lang="en-US" baseline="0" dirty="0" smtClean="0"/>
              <a:t>.</a:t>
            </a: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04D49E-1F23-4BD5-B9E9-C7C6DEB063CD}" type="slidenum">
              <a:rPr lang="es-AR" smtClean="0"/>
              <a:t>15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73641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509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8/6/2013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827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8/6/2013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762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980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756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8/6/2013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147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8/6/2013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852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8/6/2013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473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8/6/2013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844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8/6/2013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520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8/6/2013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02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8/6/2013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73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1" r:id="rId1"/>
    <p:sldLayoutId id="2147483872" r:id="rId2"/>
    <p:sldLayoutId id="2147483873" r:id="rId3"/>
    <p:sldLayoutId id="2147483874" r:id="rId4"/>
    <p:sldLayoutId id="2147483875" r:id="rId5"/>
    <p:sldLayoutId id="2147483876" r:id="rId6"/>
    <p:sldLayoutId id="2147483877" r:id="rId7"/>
    <p:sldLayoutId id="2147483878" r:id="rId8"/>
    <p:sldLayoutId id="2147483879" r:id="rId9"/>
    <p:sldLayoutId id="2147483880" r:id="rId10"/>
    <p:sldLayoutId id="214748388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Social Toilet</a:t>
            </a:r>
            <a:endParaRPr lang="es-A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dirty="0" smtClean="0"/>
              <a:t>Desde el punto de vista tecnológico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248351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Beneficios</a:t>
            </a:r>
            <a:r>
              <a:rPr lang="en-US" dirty="0" smtClean="0"/>
              <a:t> API REST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/>
              <a:t>Uniforme</a:t>
            </a:r>
            <a:r>
              <a:rPr lang="en-US" sz="2800" dirty="0" smtClean="0"/>
              <a:t> para </a:t>
            </a:r>
            <a:r>
              <a:rPr lang="en-US" sz="2800" dirty="0" err="1" smtClean="0"/>
              <a:t>todos</a:t>
            </a:r>
            <a:r>
              <a:rPr lang="en-US" sz="2800" dirty="0" smtClean="0"/>
              <a:t> los </a:t>
            </a:r>
            <a:r>
              <a:rPr lang="en-US" sz="2800" dirty="0" err="1" smtClean="0"/>
              <a:t>clientes</a:t>
            </a:r>
            <a:endParaRPr lang="en-US" sz="2800" dirty="0" smtClean="0"/>
          </a:p>
          <a:p>
            <a:r>
              <a:rPr lang="en-US" sz="2800" dirty="0" err="1" smtClean="0"/>
              <a:t>Clientes</a:t>
            </a:r>
            <a:r>
              <a:rPr lang="en-US" sz="2800" dirty="0" smtClean="0"/>
              <a:t> solo </a:t>
            </a:r>
            <a:r>
              <a:rPr lang="en-US" sz="2800" dirty="0" err="1"/>
              <a:t>necesitan</a:t>
            </a:r>
            <a:r>
              <a:rPr lang="en-US" sz="2800" dirty="0"/>
              <a:t> </a:t>
            </a:r>
            <a:r>
              <a:rPr lang="en-US" sz="2800" dirty="0" err="1"/>
              <a:t>poder</a:t>
            </a:r>
            <a:r>
              <a:rPr lang="en-US" sz="2800" dirty="0"/>
              <a:t> </a:t>
            </a:r>
            <a:r>
              <a:rPr lang="en-US" sz="2800" dirty="0" err="1"/>
              <a:t>consumir</a:t>
            </a:r>
            <a:r>
              <a:rPr lang="en-US" sz="2800" dirty="0"/>
              <a:t> </a:t>
            </a:r>
            <a:r>
              <a:rPr lang="en-US" sz="2800" dirty="0" smtClean="0"/>
              <a:t>HTTP</a:t>
            </a:r>
          </a:p>
          <a:p>
            <a:r>
              <a:rPr lang="en-US" sz="2800" dirty="0" err="1" smtClean="0"/>
              <a:t>Abstrae</a:t>
            </a:r>
            <a:r>
              <a:rPr lang="en-US" sz="2800" dirty="0" smtClean="0"/>
              <a:t> la </a:t>
            </a:r>
            <a:r>
              <a:rPr lang="en-US" sz="2800" dirty="0" err="1" smtClean="0"/>
              <a:t>plataforma</a:t>
            </a:r>
            <a:r>
              <a:rPr lang="en-US" sz="2800" dirty="0" smtClean="0"/>
              <a:t> del </a:t>
            </a:r>
            <a:r>
              <a:rPr lang="en-US" sz="2800" dirty="0" err="1" smtClean="0"/>
              <a:t>servidor</a:t>
            </a:r>
            <a:endParaRPr lang="en-US" sz="2800" dirty="0" smtClean="0"/>
          </a:p>
          <a:p>
            <a:r>
              <a:rPr lang="en-US" sz="2800" dirty="0" smtClean="0"/>
              <a:t>Caching HTTP</a:t>
            </a:r>
          </a:p>
        </p:txBody>
      </p:sp>
    </p:spTree>
    <p:extLst>
      <p:ext uri="{BB962C8B-B14F-4D97-AF65-F5344CB8AC3E}">
        <p14:creationId xmlns:p14="http://schemas.microsoft.com/office/powerpoint/2010/main" val="1930479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Escalabilidad</a:t>
            </a:r>
            <a:r>
              <a:rPr lang="en-US" dirty="0" smtClean="0"/>
              <a:t> a </a:t>
            </a:r>
            <a:r>
              <a:rPr lang="en-US" dirty="0" err="1" smtClean="0"/>
              <a:t>Futuro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Caching</a:t>
            </a:r>
          </a:p>
          <a:p>
            <a:r>
              <a:rPr lang="en-US" sz="2800" dirty="0" smtClean="0"/>
              <a:t>Base de </a:t>
            </a:r>
            <a:r>
              <a:rPr lang="en-US" sz="2800" dirty="0" err="1" smtClean="0"/>
              <a:t>datos</a:t>
            </a:r>
            <a:r>
              <a:rPr lang="en-US" sz="2800" dirty="0" smtClean="0"/>
              <a:t> con clustering </a:t>
            </a:r>
          </a:p>
          <a:p>
            <a:r>
              <a:rPr lang="en-US" sz="2800" dirty="0" err="1" smtClean="0"/>
              <a:t>Múltiples</a:t>
            </a:r>
            <a:r>
              <a:rPr lang="en-US" sz="2800" dirty="0" smtClean="0"/>
              <a:t> </a:t>
            </a:r>
            <a:r>
              <a:rPr lang="en-US" sz="2800" dirty="0" err="1" smtClean="0"/>
              <a:t>servidores</a:t>
            </a:r>
            <a:endParaRPr lang="en-US" sz="2800" dirty="0" smtClean="0"/>
          </a:p>
          <a:p>
            <a:r>
              <a:rPr lang="en-US" sz="2800" dirty="0"/>
              <a:t>Balance de </a:t>
            </a:r>
            <a:r>
              <a:rPr lang="en-US" sz="2800" dirty="0" err="1" smtClean="0"/>
              <a:t>carga</a:t>
            </a:r>
            <a:endParaRPr lang="en-US" sz="2800" dirty="0"/>
          </a:p>
          <a:p>
            <a:r>
              <a:rPr lang="en-US" sz="2800" dirty="0" smtClean="0"/>
              <a:t>HTTP batched responses para </a:t>
            </a:r>
            <a:r>
              <a:rPr lang="en-US" sz="2800" dirty="0" err="1" smtClean="0"/>
              <a:t>mapas</a:t>
            </a:r>
            <a:endParaRPr lang="en-US" sz="2800" dirty="0" smtClean="0"/>
          </a:p>
          <a:p>
            <a:r>
              <a:rPr lang="en-US" sz="2800" dirty="0" err="1" smtClean="0"/>
              <a:t>Confirmación</a:t>
            </a:r>
            <a:r>
              <a:rPr lang="en-US" sz="2800" dirty="0" smtClean="0"/>
              <a:t> </a:t>
            </a:r>
            <a:r>
              <a:rPr lang="en-US" sz="2800" dirty="0" err="1" smtClean="0"/>
              <a:t>usuarios</a:t>
            </a:r>
            <a:endParaRPr lang="es-AR" sz="2800" dirty="0"/>
          </a:p>
        </p:txBody>
      </p:sp>
    </p:spTree>
    <p:extLst>
      <p:ext uri="{BB962C8B-B14F-4D97-AF65-F5344CB8AC3E}">
        <p14:creationId xmlns:p14="http://schemas.microsoft.com/office/powerpoint/2010/main" val="4046548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E/S </a:t>
            </a:r>
            <a:r>
              <a:rPr lang="en-US" dirty="0" err="1" smtClean="0"/>
              <a:t>asincrónica</a:t>
            </a:r>
            <a:endParaRPr lang="es-AR" dirty="0"/>
          </a:p>
        </p:txBody>
      </p:sp>
      <p:grpSp>
        <p:nvGrpSpPr>
          <p:cNvPr id="57" name="Group 56"/>
          <p:cNvGrpSpPr/>
          <p:nvPr/>
        </p:nvGrpSpPr>
        <p:grpSpPr>
          <a:xfrm>
            <a:off x="3766088" y="690932"/>
            <a:ext cx="7607934" cy="4853968"/>
            <a:chOff x="40247" y="0"/>
            <a:chExt cx="10537029" cy="6722772"/>
          </a:xfrm>
        </p:grpSpPr>
        <p:sp>
          <p:nvSpPr>
            <p:cNvPr id="4" name="Down Arrow 3"/>
            <p:cNvSpPr/>
            <p:nvPr/>
          </p:nvSpPr>
          <p:spPr>
            <a:xfrm>
              <a:off x="1652789" y="901521"/>
              <a:ext cx="1077533" cy="5460641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cxnSp>
          <p:nvCxnSpPr>
            <p:cNvPr id="5" name="Straight Arrow Connector 4"/>
            <p:cNvCxnSpPr/>
            <p:nvPr/>
          </p:nvCxnSpPr>
          <p:spPr>
            <a:xfrm flipV="1">
              <a:off x="311240" y="1685054"/>
              <a:ext cx="1564783" cy="128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flipV="1">
              <a:off x="2550018" y="1942562"/>
              <a:ext cx="1880316" cy="128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11240" y="480740"/>
              <a:ext cx="3951668" cy="5115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Thread con E/S </a:t>
              </a:r>
              <a:r>
                <a:rPr lang="en-US" b="1" dirty="0" err="1" smtClean="0"/>
                <a:t>sincrónica</a:t>
              </a:r>
              <a:endParaRPr lang="es-AR" b="1" dirty="0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 flipV="1">
              <a:off x="2565044" y="5172003"/>
              <a:ext cx="1865291" cy="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Right Brace 8"/>
            <p:cNvSpPr/>
            <p:nvPr/>
          </p:nvSpPr>
          <p:spPr>
            <a:xfrm>
              <a:off x="2550017" y="1685054"/>
              <a:ext cx="180305" cy="257508"/>
            </a:xfrm>
            <a:prstGeom prst="righ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719588" y="1487418"/>
              <a:ext cx="926779" cy="5115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5ms</a:t>
              </a:r>
              <a:endParaRPr lang="es-AR" dirty="0"/>
            </a:p>
          </p:txBody>
        </p:sp>
        <p:sp>
          <p:nvSpPr>
            <p:cNvPr id="11" name="Right Brace 10"/>
            <p:cNvSpPr/>
            <p:nvPr/>
          </p:nvSpPr>
          <p:spPr>
            <a:xfrm>
              <a:off x="2565044" y="1977513"/>
              <a:ext cx="538764" cy="3138577"/>
            </a:xfrm>
            <a:prstGeom prst="rightBrac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175716" y="3351462"/>
              <a:ext cx="1269640" cy="5115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</a:t>
              </a:r>
              <a:r>
                <a:rPr lang="en-US" dirty="0" smtClean="0"/>
                <a:t>90ms</a:t>
              </a:r>
              <a:endParaRPr lang="es-AR" dirty="0"/>
            </a:p>
          </p:txBody>
        </p:sp>
        <p:sp>
          <p:nvSpPr>
            <p:cNvPr id="13" name="TextBox 12"/>
            <p:cNvSpPr txBox="1"/>
            <p:nvPr/>
          </p:nvSpPr>
          <p:spPr>
            <a:xfrm rot="5400000">
              <a:off x="576833" y="3301522"/>
              <a:ext cx="3229443" cy="51152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FF0000"/>
                  </a:solidFill>
                </a:rPr>
                <a:t>BLOQUEADO</a:t>
              </a:r>
              <a:endParaRPr lang="es-AR" b="1" dirty="0">
                <a:solidFill>
                  <a:srgbClr val="FF0000"/>
                </a:solidFill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H="1" flipV="1">
              <a:off x="40247" y="5375918"/>
              <a:ext cx="1865291" cy="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Right Brace 14"/>
            <p:cNvSpPr/>
            <p:nvPr/>
          </p:nvSpPr>
          <p:spPr>
            <a:xfrm>
              <a:off x="2495247" y="5194074"/>
              <a:ext cx="180305" cy="257508"/>
            </a:xfrm>
            <a:prstGeom prst="righ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664818" y="5138162"/>
              <a:ext cx="881703" cy="5115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5ms</a:t>
              </a:r>
              <a:endParaRPr lang="es-AR" dirty="0"/>
            </a:p>
          </p:txBody>
        </p:sp>
        <p:sp>
          <p:nvSpPr>
            <p:cNvPr id="17" name="Down Arrow 16"/>
            <p:cNvSpPr/>
            <p:nvPr/>
          </p:nvSpPr>
          <p:spPr>
            <a:xfrm>
              <a:off x="7487992" y="990473"/>
              <a:ext cx="1077533" cy="5460641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flipV="1">
              <a:off x="6146443" y="1774006"/>
              <a:ext cx="1564783" cy="128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V="1">
              <a:off x="8385221" y="2031514"/>
              <a:ext cx="1880316" cy="128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6083622" y="526961"/>
              <a:ext cx="4493654" cy="5115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Thread con E/S </a:t>
              </a:r>
              <a:r>
                <a:rPr lang="en-US" b="1" dirty="0" err="1" smtClean="0"/>
                <a:t>asincrónica</a:t>
              </a:r>
              <a:endParaRPr lang="es-AR" b="1" dirty="0"/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 flipH="1" flipV="1">
              <a:off x="8400247" y="5260955"/>
              <a:ext cx="1865291" cy="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Right Brace 21"/>
            <p:cNvSpPr/>
            <p:nvPr/>
          </p:nvSpPr>
          <p:spPr>
            <a:xfrm>
              <a:off x="8385220" y="1774006"/>
              <a:ext cx="180305" cy="257508"/>
            </a:xfrm>
            <a:prstGeom prst="righ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662116" y="1460513"/>
              <a:ext cx="1081552" cy="5115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5ms</a:t>
              </a:r>
              <a:endParaRPr lang="es-AR" dirty="0"/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H="1" flipV="1">
              <a:off x="5875450" y="5464870"/>
              <a:ext cx="1865291" cy="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Right Brace 24"/>
            <p:cNvSpPr/>
            <p:nvPr/>
          </p:nvSpPr>
          <p:spPr>
            <a:xfrm>
              <a:off x="8330450" y="5283026"/>
              <a:ext cx="180305" cy="257508"/>
            </a:xfrm>
            <a:prstGeom prst="righ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8564416" y="5141256"/>
              <a:ext cx="922990" cy="5115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5ms</a:t>
              </a:r>
              <a:endParaRPr lang="es-AR" dirty="0"/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 flipV="1">
              <a:off x="6146442" y="2156561"/>
              <a:ext cx="1564783" cy="12880"/>
            </a:xfrm>
            <a:prstGeom prst="straightConnector1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V="1">
              <a:off x="8385220" y="2414069"/>
              <a:ext cx="1880316" cy="12879"/>
            </a:xfrm>
            <a:prstGeom prst="straightConnector1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Right Brace 28"/>
            <p:cNvSpPr/>
            <p:nvPr/>
          </p:nvSpPr>
          <p:spPr>
            <a:xfrm>
              <a:off x="8385219" y="2156561"/>
              <a:ext cx="180305" cy="257508"/>
            </a:xfrm>
            <a:prstGeom prst="rightBrac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683579" y="1950396"/>
              <a:ext cx="927145" cy="51152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5ms</a:t>
              </a:r>
              <a:endParaRPr lang="es-AR" dirty="0"/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 flipV="1">
              <a:off x="6146442" y="2563979"/>
              <a:ext cx="1564783" cy="12880"/>
            </a:xfrm>
            <a:prstGeom prst="straightConnector1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flipV="1">
              <a:off x="8385220" y="2821487"/>
              <a:ext cx="1880316" cy="12879"/>
            </a:xfrm>
            <a:prstGeom prst="straightConnector1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Right Brace 32"/>
            <p:cNvSpPr/>
            <p:nvPr/>
          </p:nvSpPr>
          <p:spPr>
            <a:xfrm>
              <a:off x="8385219" y="2563979"/>
              <a:ext cx="180305" cy="257508"/>
            </a:xfrm>
            <a:prstGeom prst="rightBrace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705044" y="2336350"/>
              <a:ext cx="1081553" cy="51152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5ms</a:t>
              </a:r>
              <a:endParaRPr lang="es-AR" dirty="0"/>
            </a:p>
          </p:txBody>
        </p:sp>
        <p:cxnSp>
          <p:nvCxnSpPr>
            <p:cNvPr id="35" name="Straight Arrow Connector 34"/>
            <p:cNvCxnSpPr/>
            <p:nvPr/>
          </p:nvCxnSpPr>
          <p:spPr>
            <a:xfrm flipH="1" flipV="1">
              <a:off x="8400247" y="5569410"/>
              <a:ext cx="1865291" cy="2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 flipH="1" flipV="1">
              <a:off x="5875450" y="5773325"/>
              <a:ext cx="1865291" cy="2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Right Brace 36"/>
            <p:cNvSpPr/>
            <p:nvPr/>
          </p:nvSpPr>
          <p:spPr>
            <a:xfrm>
              <a:off x="8330450" y="5591481"/>
              <a:ext cx="180305" cy="257508"/>
            </a:xfrm>
            <a:prstGeom prst="rightBrace">
              <a:avLst/>
            </a:prstGeom>
            <a:ln>
              <a:solidFill>
                <a:srgbClr val="00B0F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AR">
                <a:solidFill>
                  <a:srgbClr val="00B0F0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8500022" y="5642893"/>
              <a:ext cx="922990" cy="5115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5ms</a:t>
              </a:r>
              <a:endParaRPr lang="es-AR" dirty="0"/>
            </a:p>
          </p:txBody>
        </p:sp>
        <p:sp>
          <p:nvSpPr>
            <p:cNvPr id="39" name="Right Brace 38"/>
            <p:cNvSpPr/>
            <p:nvPr/>
          </p:nvSpPr>
          <p:spPr>
            <a:xfrm>
              <a:off x="8404402" y="2078234"/>
              <a:ext cx="538764" cy="3138577"/>
            </a:xfrm>
            <a:prstGeom prst="rightBrac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9015073" y="3452183"/>
              <a:ext cx="1250463" cy="5115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</a:t>
              </a:r>
              <a:r>
                <a:rPr lang="en-US" dirty="0" smtClean="0"/>
                <a:t>90ms</a:t>
              </a:r>
              <a:endParaRPr lang="es-AR" dirty="0"/>
            </a:p>
          </p:txBody>
        </p:sp>
        <p:cxnSp>
          <p:nvCxnSpPr>
            <p:cNvPr id="41" name="Straight Connector 40"/>
            <p:cNvCxnSpPr/>
            <p:nvPr/>
          </p:nvCxnSpPr>
          <p:spPr>
            <a:xfrm flipH="1">
              <a:off x="5079107" y="0"/>
              <a:ext cx="60637" cy="672277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88888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Modelo</a:t>
            </a:r>
            <a:r>
              <a:rPr lang="en-US" dirty="0" smtClean="0"/>
              <a:t> de </a:t>
            </a:r>
            <a:r>
              <a:rPr lang="en-US" dirty="0" err="1" smtClean="0"/>
              <a:t>Datos</a:t>
            </a:r>
            <a:endParaRPr lang="es-AR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2616" y="1389949"/>
            <a:ext cx="8255431" cy="4068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050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Carga</a:t>
            </a:r>
            <a:r>
              <a:rPr lang="en-US" dirty="0" smtClean="0"/>
              <a:t> </a:t>
            </a:r>
            <a:r>
              <a:rPr lang="en-US" dirty="0" err="1" smtClean="0"/>
              <a:t>Inicial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800" dirty="0" err="1" smtClean="0"/>
              <a:t>Utilizar</a:t>
            </a:r>
            <a:r>
              <a:rPr lang="en-US" sz="2800" dirty="0" smtClean="0"/>
              <a:t> </a:t>
            </a:r>
            <a:r>
              <a:rPr lang="en-US" sz="2800" dirty="0" err="1" smtClean="0"/>
              <a:t>datos</a:t>
            </a:r>
            <a:r>
              <a:rPr lang="en-US" sz="2800" dirty="0" smtClean="0"/>
              <a:t> de </a:t>
            </a:r>
            <a:r>
              <a:rPr lang="en-US" sz="2800" dirty="0" err="1" smtClean="0"/>
              <a:t>Intenet</a:t>
            </a:r>
            <a:endParaRPr lang="en-US" sz="2800" dirty="0" smtClean="0"/>
          </a:p>
          <a:p>
            <a:pPr lvl="1"/>
            <a:r>
              <a:rPr lang="en-US" sz="2400" dirty="0" smtClean="0"/>
              <a:t>Web Crawling</a:t>
            </a:r>
            <a:endParaRPr lang="en-US" sz="2400" dirty="0"/>
          </a:p>
          <a:p>
            <a:r>
              <a:rPr lang="en-US" sz="2800" dirty="0" err="1" smtClean="0"/>
              <a:t>Ejemplo</a:t>
            </a:r>
            <a:r>
              <a:rPr lang="en-US" sz="2800" dirty="0" smtClean="0"/>
              <a:t> McDonalds</a:t>
            </a:r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5007" y="2425939"/>
            <a:ext cx="5756898" cy="3558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585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Seguridad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/>
              <a:t>Autenticación</a:t>
            </a:r>
            <a:r>
              <a:rPr lang="en-US" sz="2800" dirty="0" smtClean="0"/>
              <a:t> </a:t>
            </a:r>
            <a:r>
              <a:rPr lang="en-US" sz="2800" dirty="0" err="1" smtClean="0"/>
              <a:t>básica</a:t>
            </a:r>
            <a:endParaRPr lang="en-US" sz="2800" dirty="0" smtClean="0"/>
          </a:p>
          <a:p>
            <a:pPr lvl="1"/>
            <a:r>
              <a:rPr lang="en-US" sz="2400" dirty="0" err="1" smtClean="0"/>
              <a:t>Todos</a:t>
            </a:r>
            <a:r>
              <a:rPr lang="en-US" sz="2400" dirty="0" smtClean="0"/>
              <a:t> </a:t>
            </a:r>
            <a:r>
              <a:rPr lang="en-US" sz="2400" dirty="0" err="1" smtClean="0"/>
              <a:t>las</a:t>
            </a:r>
            <a:r>
              <a:rPr lang="en-US" sz="2400" dirty="0" smtClean="0"/>
              <a:t> </a:t>
            </a:r>
            <a:r>
              <a:rPr lang="en-US" sz="2400" dirty="0" err="1" smtClean="0"/>
              <a:t>llamadas</a:t>
            </a:r>
            <a:r>
              <a:rPr lang="en-US" sz="2400" dirty="0" smtClean="0"/>
              <a:t> se </a:t>
            </a:r>
            <a:r>
              <a:rPr lang="en-US" sz="2400" dirty="0" err="1" smtClean="0"/>
              <a:t>autentican</a:t>
            </a:r>
            <a:r>
              <a:rPr lang="en-US" sz="2400" dirty="0" smtClean="0"/>
              <a:t> con </a:t>
            </a:r>
            <a:r>
              <a:rPr lang="en-US" sz="2400" dirty="0" err="1" smtClean="0"/>
              <a:t>credenciales</a:t>
            </a:r>
            <a:endParaRPr lang="en-US" sz="2400" dirty="0" smtClean="0"/>
          </a:p>
          <a:p>
            <a:r>
              <a:rPr lang="en-US" sz="2800" dirty="0" smtClean="0"/>
              <a:t>HTTPS</a:t>
            </a:r>
          </a:p>
          <a:p>
            <a:r>
              <a:rPr lang="en-US" sz="2800" dirty="0" err="1" smtClean="0"/>
              <a:t>Futuro</a:t>
            </a:r>
            <a:r>
              <a:rPr lang="en-US" sz="2800" dirty="0" smtClean="0"/>
              <a:t>: </a:t>
            </a:r>
            <a:r>
              <a:rPr lang="en-US" sz="2800" dirty="0" err="1" smtClean="0"/>
              <a:t>Protocolo</a:t>
            </a:r>
            <a:r>
              <a:rPr lang="en-US" sz="2800" dirty="0" smtClean="0"/>
              <a:t> </a:t>
            </a:r>
            <a:r>
              <a:rPr lang="en-US" sz="2800" dirty="0" err="1" smtClean="0"/>
              <a:t>OAuth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4205179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Protección</a:t>
            </a:r>
            <a:r>
              <a:rPr lang="en-US" dirty="0" smtClean="0"/>
              <a:t> de los </a:t>
            </a:r>
            <a:r>
              <a:rPr lang="en-US" dirty="0" err="1" smtClean="0"/>
              <a:t>datos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Limitar</a:t>
            </a:r>
            <a:r>
              <a:rPr lang="en-US" sz="2800" dirty="0"/>
              <a:t> la </a:t>
            </a:r>
            <a:r>
              <a:rPr lang="en-US" sz="2800" dirty="0" err="1"/>
              <a:t>cantidad</a:t>
            </a:r>
            <a:r>
              <a:rPr lang="en-US" sz="2800" dirty="0"/>
              <a:t> de </a:t>
            </a:r>
            <a:r>
              <a:rPr lang="en-US" sz="2800" dirty="0" smtClean="0"/>
              <a:t>requests </a:t>
            </a:r>
            <a:r>
              <a:rPr lang="en-US" sz="2800" dirty="0" err="1" smtClean="0"/>
              <a:t>por</a:t>
            </a:r>
            <a:r>
              <a:rPr lang="en-US" sz="2800" dirty="0" smtClean="0"/>
              <a:t> </a:t>
            </a:r>
            <a:r>
              <a:rPr lang="en-US" sz="2800" dirty="0" err="1" smtClean="0"/>
              <a:t>periodo</a:t>
            </a:r>
            <a:endParaRPr lang="en-US" sz="2800" dirty="0" smtClean="0"/>
          </a:p>
          <a:p>
            <a:pPr lvl="1"/>
            <a:r>
              <a:rPr lang="en-US" sz="2600" dirty="0" smtClean="0"/>
              <a:t>De </a:t>
            </a:r>
            <a:r>
              <a:rPr lang="en-US" sz="2600" dirty="0" err="1" smtClean="0"/>
              <a:t>una</a:t>
            </a:r>
            <a:r>
              <a:rPr lang="en-US" sz="2600" dirty="0" smtClean="0"/>
              <a:t> </a:t>
            </a:r>
            <a:r>
              <a:rPr lang="en-US" sz="2600" dirty="0" err="1" smtClean="0"/>
              <a:t>dirección</a:t>
            </a:r>
            <a:r>
              <a:rPr lang="en-US" sz="2600" dirty="0" smtClean="0"/>
              <a:t> IP</a:t>
            </a:r>
          </a:p>
          <a:p>
            <a:pPr lvl="1"/>
            <a:r>
              <a:rPr lang="en-US" sz="2600" dirty="0" smtClean="0"/>
              <a:t>De un </a:t>
            </a:r>
            <a:r>
              <a:rPr lang="en-US" sz="2600" dirty="0" err="1" smtClean="0"/>
              <a:t>usuario</a:t>
            </a:r>
            <a:endParaRPr lang="es-AR" sz="2600" dirty="0"/>
          </a:p>
        </p:txBody>
      </p:sp>
    </p:spTree>
    <p:extLst>
      <p:ext uri="{BB962C8B-B14F-4D97-AF65-F5344CB8AC3E}">
        <p14:creationId xmlns:p14="http://schemas.microsoft.com/office/powerpoint/2010/main" val="1616692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Social Toilet</a:t>
            </a:r>
            <a:endParaRPr lang="es-A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dirty="0" smtClean="0"/>
              <a:t>Demo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158244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Preguntas</a:t>
            </a:r>
            <a:r>
              <a:rPr lang="en-US" dirty="0"/>
              <a:t>?</a:t>
            </a:r>
            <a:endParaRPr lang="es-A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338651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/>
              <a:t>Plataformas</a:t>
            </a:r>
            <a:endParaRPr lang="en-US" sz="2800" dirty="0" smtClean="0"/>
          </a:p>
          <a:p>
            <a:r>
              <a:rPr lang="en-US" sz="2800" dirty="0" err="1" smtClean="0"/>
              <a:t>Ambiente</a:t>
            </a:r>
            <a:r>
              <a:rPr lang="en-US" sz="2800" dirty="0" smtClean="0"/>
              <a:t> </a:t>
            </a:r>
            <a:r>
              <a:rPr lang="en-US" sz="2800" dirty="0" err="1" smtClean="0"/>
              <a:t>Desarrollo</a:t>
            </a:r>
            <a:endParaRPr lang="en-US" sz="2800" dirty="0" smtClean="0"/>
          </a:p>
          <a:p>
            <a:r>
              <a:rPr lang="en-US" sz="2800" dirty="0" err="1" smtClean="0"/>
              <a:t>Arquitectura</a:t>
            </a:r>
            <a:endParaRPr lang="en-US" sz="2800" dirty="0" smtClean="0"/>
          </a:p>
          <a:p>
            <a:r>
              <a:rPr lang="en-US" sz="2800" dirty="0" err="1" smtClean="0"/>
              <a:t>Carga</a:t>
            </a:r>
            <a:r>
              <a:rPr lang="en-US" sz="2800" dirty="0" smtClean="0"/>
              <a:t> </a:t>
            </a:r>
            <a:r>
              <a:rPr lang="en-US" sz="2800" dirty="0" err="1" smtClean="0"/>
              <a:t>Inicial</a:t>
            </a:r>
            <a:r>
              <a:rPr lang="en-US" sz="2800" dirty="0" smtClean="0"/>
              <a:t> y </a:t>
            </a:r>
            <a:r>
              <a:rPr lang="en-US" sz="2800" dirty="0" err="1" smtClean="0"/>
              <a:t>Protección</a:t>
            </a:r>
            <a:r>
              <a:rPr lang="en-US" sz="2800" dirty="0" smtClean="0"/>
              <a:t> de </a:t>
            </a:r>
            <a:r>
              <a:rPr lang="en-US" sz="2800" dirty="0" err="1" smtClean="0"/>
              <a:t>Datos</a:t>
            </a:r>
            <a:endParaRPr lang="es-AR" sz="2800" dirty="0"/>
          </a:p>
        </p:txBody>
      </p:sp>
    </p:spTree>
    <p:extLst>
      <p:ext uri="{BB962C8B-B14F-4D97-AF65-F5344CB8AC3E}">
        <p14:creationId xmlns:p14="http://schemas.microsoft.com/office/powerpoint/2010/main" val="2368218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Plataformas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Mobiles</a:t>
            </a:r>
            <a:endParaRPr lang="es-AR" dirty="0"/>
          </a:p>
        </p:txBody>
      </p:sp>
      <p:pic>
        <p:nvPicPr>
          <p:cNvPr id="1026" name="Picture 2" descr="http://cdn4.diymediahome.org/wp-content/uploads/android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576" y="1442432"/>
            <a:ext cx="1199459" cy="1411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48891" y="3789181"/>
            <a:ext cx="1803851" cy="180385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77808" y="4241801"/>
            <a:ext cx="4992289" cy="898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897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HerramientasDesarrollo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err="1" smtClean="0"/>
              <a:t>Servidor</a:t>
            </a:r>
            <a:endParaRPr lang="en-US" sz="2800" dirty="0" smtClean="0"/>
          </a:p>
          <a:p>
            <a:r>
              <a:rPr lang="en-US" sz="2800" dirty="0" smtClean="0"/>
              <a:t>Visual Studio Express Web Edition</a:t>
            </a:r>
          </a:p>
          <a:p>
            <a:r>
              <a:rPr lang="en-US" sz="2800" dirty="0" err="1" smtClean="0"/>
              <a:t>LocalDB</a:t>
            </a:r>
            <a:endParaRPr lang="en-US" sz="2800" dirty="0" smtClean="0"/>
          </a:p>
          <a:p>
            <a:r>
              <a:rPr lang="en-US" sz="2800" dirty="0" smtClean="0"/>
              <a:t>SQL Server Management Studio</a:t>
            </a:r>
          </a:p>
          <a:p>
            <a:pPr marL="0" indent="0">
              <a:buNone/>
            </a:pPr>
            <a:r>
              <a:rPr lang="en-US" sz="2800" dirty="0" err="1" smtClean="0"/>
              <a:t>Cliente</a:t>
            </a:r>
            <a:endParaRPr lang="en-US" sz="2800" dirty="0" smtClean="0"/>
          </a:p>
          <a:p>
            <a:r>
              <a:rPr lang="en-US" sz="2800" dirty="0" smtClean="0"/>
              <a:t>Android Developer Tools</a:t>
            </a:r>
          </a:p>
          <a:p>
            <a:r>
              <a:rPr lang="en-US" sz="2800" dirty="0" err="1" smtClean="0"/>
              <a:t>Xcode</a:t>
            </a:r>
            <a:r>
              <a:rPr lang="en-US" sz="2800" dirty="0" smtClean="0"/>
              <a:t> </a:t>
            </a:r>
            <a:r>
              <a:rPr lang="en-US" sz="2800" dirty="0"/>
              <a:t>(IPhone)</a:t>
            </a:r>
          </a:p>
          <a:p>
            <a:r>
              <a:rPr lang="en-US" sz="2800" dirty="0" smtClean="0"/>
              <a:t>Visual </a:t>
            </a:r>
            <a:r>
              <a:rPr lang="en-US" sz="2800" dirty="0"/>
              <a:t>Studio Express </a:t>
            </a:r>
            <a:r>
              <a:rPr lang="en-US" sz="2800" dirty="0" smtClean="0"/>
              <a:t>Windows </a:t>
            </a:r>
            <a:r>
              <a:rPr lang="en-US" sz="2800" dirty="0"/>
              <a:t>Phone </a:t>
            </a:r>
            <a:r>
              <a:rPr lang="en-US" sz="2800" dirty="0" smtClean="0"/>
              <a:t>Edition</a:t>
            </a:r>
          </a:p>
        </p:txBody>
      </p:sp>
    </p:spTree>
    <p:extLst>
      <p:ext uri="{BB962C8B-B14F-4D97-AF65-F5344CB8AC3E}">
        <p14:creationId xmlns:p14="http://schemas.microsoft.com/office/powerpoint/2010/main" val="1688946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Licencias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Google Play – USD 25</a:t>
            </a:r>
          </a:p>
          <a:p>
            <a:r>
              <a:rPr lang="en-US" sz="2800" dirty="0" smtClean="0"/>
              <a:t>App Store – USD 99/year</a:t>
            </a:r>
          </a:p>
          <a:p>
            <a:r>
              <a:rPr lang="en-US" sz="2800" dirty="0" smtClean="0"/>
              <a:t>Windows Phone Store – USD 19/year</a:t>
            </a:r>
            <a:endParaRPr lang="es-AR" sz="2800" dirty="0"/>
          </a:p>
        </p:txBody>
      </p:sp>
    </p:spTree>
    <p:extLst>
      <p:ext uri="{BB962C8B-B14F-4D97-AF65-F5344CB8AC3E}">
        <p14:creationId xmlns:p14="http://schemas.microsoft.com/office/powerpoint/2010/main" val="4144815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Tecnologías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Google Maps Android API</a:t>
            </a:r>
          </a:p>
          <a:p>
            <a:r>
              <a:rPr lang="en-US" sz="2800" dirty="0" smtClean="0"/>
              <a:t>Google Mobile Ads SDK</a:t>
            </a:r>
          </a:p>
          <a:p>
            <a:r>
              <a:rPr lang="en-US" sz="2800" dirty="0" smtClean="0"/>
              <a:t>Entity Framework 6 (ORM)</a:t>
            </a:r>
          </a:p>
          <a:p>
            <a:r>
              <a:rPr lang="en-US" sz="2800" dirty="0" err="1" smtClean="0"/>
              <a:t>ASP.Net</a:t>
            </a:r>
            <a:r>
              <a:rPr lang="en-US" sz="2800" dirty="0" smtClean="0"/>
              <a:t> Web API</a:t>
            </a:r>
            <a:endParaRPr lang="es-AR" sz="2800" dirty="0"/>
          </a:p>
        </p:txBody>
      </p:sp>
    </p:spTree>
    <p:extLst>
      <p:ext uri="{BB962C8B-B14F-4D97-AF65-F5344CB8AC3E}">
        <p14:creationId xmlns:p14="http://schemas.microsoft.com/office/powerpoint/2010/main" val="2087750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Vista de </a:t>
            </a:r>
            <a:r>
              <a:rPr lang="en-US" dirty="0" err="1" smtClean="0"/>
              <a:t>Despliegue</a:t>
            </a:r>
            <a:endParaRPr lang="es-AR" dirty="0"/>
          </a:p>
        </p:txBody>
      </p:sp>
      <p:grpSp>
        <p:nvGrpSpPr>
          <p:cNvPr id="4" name="Group 120"/>
          <p:cNvGrpSpPr/>
          <p:nvPr/>
        </p:nvGrpSpPr>
        <p:grpSpPr>
          <a:xfrm>
            <a:off x="2950312" y="1092791"/>
            <a:ext cx="2707468" cy="1069708"/>
            <a:chOff x="5471830" y="1066800"/>
            <a:chExt cx="1737741" cy="691597"/>
          </a:xfrm>
        </p:grpSpPr>
        <p:pic>
          <p:nvPicPr>
            <p:cNvPr id="5" name="Picture 4"/>
            <p:cNvPicPr>
              <a:picLocks noChangeAspect="1" noChangeArrowheads="1"/>
            </p:cNvPicPr>
            <p:nvPr/>
          </p:nvPicPr>
          <p:blipFill rotWithShape="1">
            <a:blip r:embed="rId3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 t="22568"/>
            <a:stretch/>
          </p:blipFill>
          <p:spPr bwMode="auto">
            <a:xfrm>
              <a:off x="6207006" y="1066800"/>
              <a:ext cx="267389" cy="4329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6" name="TextBox 5"/>
            <p:cNvSpPr txBox="1"/>
            <p:nvPr/>
          </p:nvSpPr>
          <p:spPr>
            <a:xfrm>
              <a:off x="5471830" y="1499714"/>
              <a:ext cx="1737741" cy="2586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Windows Phone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136292" y="3532043"/>
            <a:ext cx="2319106" cy="400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Android</a:t>
            </a:r>
          </a:p>
        </p:txBody>
      </p:sp>
      <p:pic>
        <p:nvPicPr>
          <p:cNvPr id="10" name="Picture 12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4095745" y="2804876"/>
            <a:ext cx="371717" cy="7772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3136292" y="5101642"/>
            <a:ext cx="2319106" cy="400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IPhone</a:t>
            </a: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4136240" y="4543027"/>
            <a:ext cx="319209" cy="55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" name="Picture 11"/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6950518" y="3005328"/>
            <a:ext cx="786510" cy="576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TextBox 16"/>
          <p:cNvSpPr txBox="1"/>
          <p:nvPr/>
        </p:nvSpPr>
        <p:spPr>
          <a:xfrm>
            <a:off x="6184220" y="3582102"/>
            <a:ext cx="2319106" cy="400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REST API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6305386" y="2466254"/>
            <a:ext cx="2076773" cy="2076773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0" name="TextBox 19"/>
          <p:cNvSpPr txBox="1"/>
          <p:nvPr/>
        </p:nvSpPr>
        <p:spPr>
          <a:xfrm>
            <a:off x="6184220" y="4142916"/>
            <a:ext cx="2319106" cy="400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IIS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869905" y="3582102"/>
            <a:ext cx="2319106" cy="400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Database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8991071" y="2466254"/>
            <a:ext cx="2076773" cy="2076773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3" name="TextBox 22"/>
          <p:cNvSpPr txBox="1"/>
          <p:nvPr/>
        </p:nvSpPr>
        <p:spPr>
          <a:xfrm>
            <a:off x="8869905" y="4142916"/>
            <a:ext cx="2319106" cy="400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SQL Server</a:t>
            </a:r>
          </a:p>
        </p:txBody>
      </p:sp>
      <p:pic>
        <p:nvPicPr>
          <p:cNvPr id="26" name="Picture 12"/>
          <p:cNvPicPr>
            <a:picLocks noChangeAspect="1" noChangeArrowheads="1"/>
          </p:cNvPicPr>
          <p:nvPr/>
        </p:nvPicPr>
        <p:blipFill>
          <a:blip r:embed="rId6" cstate="print"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9754624" y="2937909"/>
            <a:ext cx="549665" cy="697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28" name="Straight Arrow Connector 27"/>
          <p:cNvCxnSpPr>
            <a:stCxn id="16" idx="3"/>
            <a:endCxn id="26" idx="1"/>
          </p:cNvCxnSpPr>
          <p:nvPr/>
        </p:nvCxnSpPr>
        <p:spPr>
          <a:xfrm flipV="1">
            <a:off x="7737028" y="3286477"/>
            <a:ext cx="2017596" cy="723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5" idx="3"/>
            <a:endCxn id="16" idx="1"/>
          </p:cNvCxnSpPr>
          <p:nvPr/>
        </p:nvCxnSpPr>
        <p:spPr>
          <a:xfrm>
            <a:off x="4512347" y="1427590"/>
            <a:ext cx="2438171" cy="186612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0" idx="3"/>
          </p:cNvCxnSpPr>
          <p:nvPr/>
        </p:nvCxnSpPr>
        <p:spPr>
          <a:xfrm>
            <a:off x="4467462" y="3193489"/>
            <a:ext cx="2361889" cy="9298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4" idx="3"/>
            <a:endCxn id="16" idx="1"/>
          </p:cNvCxnSpPr>
          <p:nvPr/>
        </p:nvCxnSpPr>
        <p:spPr>
          <a:xfrm flipV="1">
            <a:off x="4455449" y="3293715"/>
            <a:ext cx="2495069" cy="152862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7" name="Picture 2"/>
          <p:cNvPicPr>
            <a:picLocks noChangeAspect="1" noChangeArrowheads="1"/>
          </p:cNvPicPr>
          <p:nvPr/>
        </p:nvPicPr>
        <p:blipFill>
          <a:blip r:embed="rId7" cstate="print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5602772" y="1602536"/>
            <a:ext cx="428628" cy="586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7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5113203" y="2562978"/>
            <a:ext cx="428628" cy="586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5401841" y="4345072"/>
            <a:ext cx="428628" cy="586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2" name="Cloud 31"/>
          <p:cNvSpPr/>
          <p:nvPr/>
        </p:nvSpPr>
        <p:spPr>
          <a:xfrm>
            <a:off x="5663654" y="1762388"/>
            <a:ext cx="5929078" cy="3339254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30829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Vista </a:t>
            </a:r>
            <a:r>
              <a:rPr lang="en-US" dirty="0" err="1" smtClean="0"/>
              <a:t>Lógica</a:t>
            </a:r>
            <a:endParaRPr lang="es-AR" dirty="0"/>
          </a:p>
        </p:txBody>
      </p:sp>
      <p:grpSp>
        <p:nvGrpSpPr>
          <p:cNvPr id="12" name="Group 11"/>
          <p:cNvGrpSpPr/>
          <p:nvPr/>
        </p:nvGrpSpPr>
        <p:grpSpPr>
          <a:xfrm>
            <a:off x="5080565" y="725775"/>
            <a:ext cx="4510008" cy="2426233"/>
            <a:chOff x="4525504" y="746926"/>
            <a:chExt cx="5564290" cy="3196472"/>
          </a:xfrm>
        </p:grpSpPr>
        <p:sp>
          <p:nvSpPr>
            <p:cNvPr id="4" name="Rectangle 3"/>
            <p:cNvSpPr/>
            <p:nvPr/>
          </p:nvSpPr>
          <p:spPr>
            <a:xfrm>
              <a:off x="4525504" y="746926"/>
              <a:ext cx="5564290" cy="319647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8306843" y="2165011"/>
              <a:ext cx="1607363" cy="606788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dirty="0" smtClean="0"/>
                <a:t>REST API </a:t>
              </a:r>
              <a:r>
                <a:rPr lang="es-AR" dirty="0" err="1" smtClean="0"/>
                <a:t>Services</a:t>
              </a:r>
              <a:endParaRPr lang="es-AR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4701094" y="2148931"/>
              <a:ext cx="1575179" cy="606788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dirty="0" err="1" smtClean="0"/>
                <a:t>Model</a:t>
              </a:r>
              <a:endParaRPr lang="es-AR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4701094" y="939959"/>
              <a:ext cx="5213112" cy="606788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dirty="0" smtClean="0"/>
                <a:t>View</a:t>
              </a:r>
              <a:endParaRPr lang="es-AR" dirty="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4701094" y="1546747"/>
              <a:ext cx="5213112" cy="606788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dirty="0" err="1" smtClean="0"/>
                <a:t>Controller</a:t>
              </a:r>
              <a:endParaRPr lang="es-AR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4701094" y="2783275"/>
              <a:ext cx="5213113" cy="606788"/>
            </a:xfrm>
            <a:prstGeom prst="round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0000">
                  <a:schemeClr val="accent2">
                    <a:lumMod val="75000"/>
                  </a:schemeClr>
                </a:gs>
                <a:gs pos="100000">
                  <a:schemeClr val="accent2"/>
                </a:gs>
              </a:gsLst>
            </a:gra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dirty="0" smtClean="0"/>
                <a:t>Mobile </a:t>
              </a:r>
              <a:r>
                <a:rPr lang="es-AR" dirty="0" err="1" smtClean="0"/>
                <a:t>Platform</a:t>
              </a:r>
              <a:r>
                <a:rPr lang="es-AR" dirty="0" smtClean="0"/>
                <a:t> Framework &amp; </a:t>
              </a:r>
              <a:r>
                <a:rPr lang="es-AR" dirty="0" err="1" smtClean="0"/>
                <a:t>Libraries</a:t>
              </a:r>
              <a:endParaRPr lang="es-AR" dirty="0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6292364" y="2165011"/>
              <a:ext cx="2030571" cy="606788"/>
            </a:xfrm>
            <a:prstGeom prst="roundRect">
              <a:avLst/>
            </a:prstGeom>
            <a:gradFill>
              <a:gsLst>
                <a:gs pos="0">
                  <a:srgbClr val="FC9280"/>
                </a:gs>
                <a:gs pos="50000">
                  <a:srgbClr val="EE5140"/>
                </a:gs>
                <a:gs pos="100000">
                  <a:srgbClr val="FC2610"/>
                </a:gs>
              </a:gsLst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dirty="0" err="1" smtClean="0"/>
                <a:t>Other</a:t>
              </a:r>
              <a:r>
                <a:rPr lang="es-AR" dirty="0" smtClean="0"/>
                <a:t> </a:t>
              </a:r>
              <a:r>
                <a:rPr lang="es-AR" dirty="0" err="1" smtClean="0"/>
                <a:t>Services</a:t>
              </a:r>
              <a:endParaRPr lang="es-AR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650060" y="3456817"/>
              <a:ext cx="1328661" cy="4865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b="1" dirty="0" smtClean="0"/>
                <a:t>Cliente</a:t>
              </a:r>
              <a:endParaRPr lang="es-AR" b="1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5080565" y="3450123"/>
            <a:ext cx="4491633" cy="2495088"/>
            <a:chOff x="2073498" y="1594023"/>
            <a:chExt cx="7517076" cy="4175711"/>
          </a:xfrm>
        </p:grpSpPr>
        <p:sp>
          <p:nvSpPr>
            <p:cNvPr id="13" name="Rectangle 12"/>
            <p:cNvSpPr/>
            <p:nvPr/>
          </p:nvSpPr>
          <p:spPr>
            <a:xfrm>
              <a:off x="2073498" y="1609858"/>
              <a:ext cx="7517076" cy="415987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2336797" y="2189408"/>
              <a:ext cx="7042652" cy="819740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dirty="0" smtClean="0"/>
                <a:t>REST API</a:t>
              </a:r>
              <a:endParaRPr lang="es-AR" dirty="0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2336797" y="3817528"/>
              <a:ext cx="7042652" cy="81974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dirty="0" smtClean="0"/>
                <a:t>Business </a:t>
              </a:r>
              <a:r>
                <a:rPr lang="es-AR" dirty="0" err="1" smtClean="0"/>
                <a:t>Layer</a:t>
              </a:r>
              <a:endParaRPr lang="es-AR" dirty="0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2336796" y="4648628"/>
              <a:ext cx="7042653" cy="819740"/>
            </a:xfrm>
            <a:prstGeom prst="round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0000">
                  <a:schemeClr val="accent2">
                    <a:lumMod val="75000"/>
                  </a:schemeClr>
                </a:gs>
                <a:gs pos="100000">
                  <a:schemeClr val="accent2"/>
                </a:gs>
              </a:gsLst>
            </a:gra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dirty="0" err="1" smtClean="0"/>
                <a:t>Persistence</a:t>
              </a:r>
              <a:r>
                <a:rPr lang="es-AR" dirty="0" smtClean="0"/>
                <a:t> </a:t>
              </a:r>
              <a:r>
                <a:rPr lang="es-AR" dirty="0" err="1" smtClean="0"/>
                <a:t>Layer</a:t>
              </a:r>
              <a:endParaRPr lang="es-AR" dirty="0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2336796" y="3020508"/>
              <a:ext cx="7042653" cy="819740"/>
            </a:xfrm>
            <a:prstGeom prst="roundRect">
              <a:avLst/>
            </a:prstGeom>
            <a:gradFill>
              <a:gsLst>
                <a:gs pos="0">
                  <a:srgbClr val="FC9280"/>
                </a:gs>
                <a:gs pos="50000">
                  <a:srgbClr val="EE5140"/>
                </a:gs>
                <a:gs pos="100000">
                  <a:srgbClr val="FC2610"/>
                </a:gs>
              </a:gsLst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dirty="0" err="1"/>
                <a:t>Presentation</a:t>
              </a:r>
              <a:r>
                <a:rPr lang="es-AR" dirty="0"/>
                <a:t> </a:t>
              </a:r>
              <a:r>
                <a:rPr lang="es-AR" dirty="0" err="1"/>
                <a:t>Layer</a:t>
              </a:r>
              <a:r>
                <a:rPr lang="es-AR" dirty="0"/>
                <a:t> (</a:t>
              </a:r>
              <a:r>
                <a:rPr lang="es-AR" dirty="0" err="1"/>
                <a:t>Model</a:t>
              </a:r>
              <a:r>
                <a:rPr lang="es-AR" dirty="0"/>
                <a:t> &lt;-&gt; </a:t>
              </a:r>
              <a:r>
                <a:rPr lang="es-AR" dirty="0" err="1"/>
                <a:t>DTOs</a:t>
              </a:r>
              <a:r>
                <a:rPr lang="es-AR" dirty="0"/>
                <a:t>)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280929" y="1594023"/>
              <a:ext cx="1961935" cy="6181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b="1" dirty="0" smtClean="0"/>
                <a:t>Servidor</a:t>
              </a:r>
              <a:endParaRPr lang="es-AR" b="1" dirty="0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2631636" y="3957264"/>
              <a:ext cx="1760219" cy="540268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dirty="0" err="1" smtClean="0"/>
                <a:t>Model</a:t>
              </a:r>
              <a:endParaRPr lang="es-AR" dirty="0"/>
            </a:p>
          </p:txBody>
        </p:sp>
      </p:grpSp>
    </p:spTree>
    <p:extLst>
      <p:ext uri="{BB962C8B-B14F-4D97-AF65-F5344CB8AC3E}">
        <p14:creationId xmlns:p14="http://schemas.microsoft.com/office/powerpoint/2010/main" val="3845624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Infraestructura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/>
              <a:t>Windows Azure</a:t>
            </a:r>
          </a:p>
          <a:p>
            <a:r>
              <a:rPr lang="en-US" sz="2800" dirty="0" smtClean="0"/>
              <a:t>Azure Web Sites </a:t>
            </a:r>
          </a:p>
          <a:p>
            <a:r>
              <a:rPr lang="en-US" sz="2800" dirty="0" smtClean="0"/>
              <a:t>Azure Storage Blobs (</a:t>
            </a:r>
            <a:r>
              <a:rPr lang="en-US" sz="2800" dirty="0" err="1" smtClean="0"/>
              <a:t>fotos</a:t>
            </a:r>
            <a:r>
              <a:rPr lang="en-US" sz="2800" dirty="0" smtClean="0"/>
              <a:t>)</a:t>
            </a:r>
          </a:p>
          <a:p>
            <a:r>
              <a:rPr lang="en-US" sz="2800" dirty="0" smtClean="0"/>
              <a:t>SQL Azure (</a:t>
            </a:r>
            <a:r>
              <a:rPr lang="en-US" sz="2800" dirty="0" err="1" smtClean="0"/>
              <a:t>demás</a:t>
            </a:r>
            <a:r>
              <a:rPr lang="en-US" sz="2800" dirty="0" smtClean="0"/>
              <a:t> </a:t>
            </a:r>
            <a:r>
              <a:rPr lang="en-US" sz="2800" dirty="0" err="1" smtClean="0"/>
              <a:t>datos</a:t>
            </a:r>
            <a:r>
              <a:rPr lang="en-US" sz="2800" dirty="0" smtClean="0"/>
              <a:t>)</a:t>
            </a:r>
          </a:p>
          <a:p>
            <a:pPr marL="0" indent="0">
              <a:buNone/>
            </a:pPr>
            <a:r>
              <a:rPr lang="en-US" sz="3600" dirty="0" err="1" smtClean="0"/>
              <a:t>Beneficios</a:t>
            </a:r>
            <a:endParaRPr lang="en-US" sz="3600" dirty="0" smtClean="0"/>
          </a:p>
          <a:p>
            <a:r>
              <a:rPr lang="en-US" sz="2800" dirty="0" err="1" smtClean="0"/>
              <a:t>Escalabilidad</a:t>
            </a:r>
            <a:r>
              <a:rPr lang="en-US" sz="2800" dirty="0" smtClean="0"/>
              <a:t> on-demand</a:t>
            </a:r>
          </a:p>
          <a:p>
            <a:r>
              <a:rPr lang="en-US" sz="2800" dirty="0" smtClean="0"/>
              <a:t>Load-balancing</a:t>
            </a:r>
          </a:p>
          <a:p>
            <a:r>
              <a:rPr lang="en-US" sz="2800" dirty="0" smtClean="0"/>
              <a:t>CDN</a:t>
            </a:r>
          </a:p>
          <a:p>
            <a:r>
              <a:rPr lang="en-US" sz="2800" dirty="0" smtClean="0"/>
              <a:t>No </a:t>
            </a:r>
            <a:r>
              <a:rPr lang="en-US" sz="2800" dirty="0" err="1" smtClean="0"/>
              <a:t>necesita</a:t>
            </a:r>
            <a:r>
              <a:rPr lang="en-US" sz="2800" dirty="0" smtClean="0"/>
              <a:t> personal IT </a:t>
            </a:r>
            <a:r>
              <a:rPr lang="en-US" sz="2800" dirty="0" err="1" smtClean="0"/>
              <a:t>dedicado</a:t>
            </a:r>
            <a:endParaRPr lang="es-AR" sz="2800" dirty="0"/>
          </a:p>
        </p:txBody>
      </p:sp>
    </p:spTree>
    <p:extLst>
      <p:ext uri="{BB962C8B-B14F-4D97-AF65-F5344CB8AC3E}">
        <p14:creationId xmlns:p14="http://schemas.microsoft.com/office/powerpoint/2010/main" val="1268582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TC103457475[[fn=Frame]]</Template>
  <TotalTime>575</TotalTime>
  <Words>391</Words>
  <Application>Microsoft Office PowerPoint</Application>
  <PresentationFormat>Widescreen</PresentationFormat>
  <Paragraphs>115</Paragraphs>
  <Slides>18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Calibri</vt:lpstr>
      <vt:lpstr>Corbel</vt:lpstr>
      <vt:lpstr>Wingdings 2</vt:lpstr>
      <vt:lpstr>Frame</vt:lpstr>
      <vt:lpstr>Social Toilet</vt:lpstr>
      <vt:lpstr>Agenda</vt:lpstr>
      <vt:lpstr>Plataformas Mobiles</vt:lpstr>
      <vt:lpstr>HerramientasDesarrollo</vt:lpstr>
      <vt:lpstr>Licencias</vt:lpstr>
      <vt:lpstr>Tecnologías</vt:lpstr>
      <vt:lpstr>Vista de Despliegue</vt:lpstr>
      <vt:lpstr>Vista Lógica</vt:lpstr>
      <vt:lpstr>Infraestructura</vt:lpstr>
      <vt:lpstr>Beneficios API REST</vt:lpstr>
      <vt:lpstr>Escalabilidad a Futuro</vt:lpstr>
      <vt:lpstr>E/S asincrónica</vt:lpstr>
      <vt:lpstr>Modelo de Datos</vt:lpstr>
      <vt:lpstr>Carga Inicial</vt:lpstr>
      <vt:lpstr>Seguridad</vt:lpstr>
      <vt:lpstr>Protección de los datos</vt:lpstr>
      <vt:lpstr>Social Toilet</vt:lpstr>
      <vt:lpstr>Preguntas?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 Toilet</dc:title>
  <dc:creator>Damian</dc:creator>
  <cp:lastModifiedBy>Damian</cp:lastModifiedBy>
  <cp:revision>133</cp:revision>
  <dcterms:created xsi:type="dcterms:W3CDTF">2013-08-03T18:46:13Z</dcterms:created>
  <dcterms:modified xsi:type="dcterms:W3CDTF">2013-08-07T03:07:30Z</dcterms:modified>
</cp:coreProperties>
</file>