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charts/chart2.xml" ContentType="application/vnd.openxmlformats-officedocument.drawingml.chart+xml"/>
  <Override PartName="/ppt/notesSlides/notesSlide16.xml" ContentType="application/vnd.openxmlformats-officedocument.presentationml.notesSlide+xml"/>
  <Override PartName="/ppt/charts/chart3.xml" ContentType="application/vnd.openxmlformats-officedocument.drawingml.chart+xml"/>
  <Override PartName="/ppt/notesSlides/notesSlide17.xml" ContentType="application/vnd.openxmlformats-officedocument.presentationml.notesSlide+xml"/>
  <Override PartName="/ppt/charts/chart4.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41"/>
  </p:notes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56" r:id="rId23"/>
    <p:sldId id="268" r:id="rId24"/>
    <p:sldId id="257" r:id="rId25"/>
    <p:sldId id="258" r:id="rId26"/>
    <p:sldId id="274" r:id="rId27"/>
    <p:sldId id="269" r:id="rId28"/>
    <p:sldId id="259" r:id="rId29"/>
    <p:sldId id="267" r:id="rId30"/>
    <p:sldId id="262" r:id="rId31"/>
    <p:sldId id="260" r:id="rId32"/>
    <p:sldId id="266" r:id="rId33"/>
    <p:sldId id="273" r:id="rId34"/>
    <p:sldId id="263" r:id="rId35"/>
    <p:sldId id="265" r:id="rId36"/>
    <p:sldId id="261" r:id="rId37"/>
    <p:sldId id="264" r:id="rId38"/>
    <p:sldId id="271" r:id="rId39"/>
    <p:sldId id="27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3303" autoAdjust="0"/>
  </p:normalViewPr>
  <p:slideViewPr>
    <p:cSldViewPr snapToGrid="0">
      <p:cViewPr varScale="1">
        <p:scale>
          <a:sx n="62" d="100"/>
          <a:sy n="62" d="100"/>
        </p:scale>
        <p:origin x="10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5"/>
    </mc:Choice>
    <mc:Fallback>
      <c:style val="25"/>
    </mc:Fallback>
  </mc:AlternateContent>
  <c:chart>
    <c:title>
      <c:layout/>
      <c:overlay val="0"/>
    </c:title>
    <c:autoTitleDeleted val="0"/>
    <c:plotArea>
      <c:layout>
        <c:manualLayout>
          <c:layoutTarget val="inner"/>
          <c:xMode val="edge"/>
          <c:yMode val="edge"/>
          <c:x val="0.18722462817147859"/>
          <c:y val="0.15313684747739875"/>
          <c:w val="0.76813648293963255"/>
          <c:h val="0.65870878633842933"/>
        </c:manualLayout>
      </c:layout>
      <c:scatterChart>
        <c:scatterStyle val="lineMarker"/>
        <c:varyColors val="0"/>
        <c:ser>
          <c:idx val="1"/>
          <c:order val="0"/>
          <c:tx>
            <c:strRef>
              <c:f>Sheet1!$B$14</c:f>
              <c:strCache>
                <c:ptCount val="1"/>
                <c:pt idx="0">
                  <c:v>Cantidad Usuarios</c:v>
                </c:pt>
              </c:strCache>
            </c:strRef>
          </c:tx>
          <c:spPr>
            <a:ln w="66675">
              <a:noFill/>
            </a:ln>
          </c:spPr>
          <c:marker>
            <c:symbol val="diamond"/>
            <c:size val="12"/>
            <c:spPr>
              <a:solidFill>
                <a:schemeClr val="accent1"/>
              </a:solidFill>
            </c:spPr>
          </c:marker>
          <c:dLbls>
            <c:dLbl>
              <c:idx val="23"/>
              <c:layout>
                <c:manualLayout>
                  <c:x val="-2.4106678205345605E-2"/>
                  <c:y val="-0.10516343594673058"/>
                </c:manualLayout>
              </c:layout>
              <c:spPr/>
              <c:txPr>
                <a:bodyPr/>
                <a:lstStyle/>
                <a:p>
                  <a:pPr>
                    <a:defRPr sz="1600" b="1"/>
                  </a:pPr>
                  <a:endParaRPr lang="es-AR"/>
                </a:p>
              </c:txPr>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600"/>
                </a:pPr>
                <a:endParaRPr lang="es-AR"/>
              </a:p>
            </c:txPr>
            <c:dLblPos val="r"/>
            <c:showLegendKey val="0"/>
            <c:showVal val="0"/>
            <c:showCatName val="0"/>
            <c:showSerName val="0"/>
            <c:showPercent val="0"/>
            <c:showBubbleSize val="0"/>
            <c:extLst>
              <c:ext xmlns:c15="http://schemas.microsoft.com/office/drawing/2012/chart" uri="{CE6537A1-D6FC-4f65-9D91-7224C49458BB}">
                <c15:showLeaderLines val="0"/>
              </c:ext>
            </c:extLst>
          </c:dLbls>
          <c:yVal>
            <c:numRef>
              <c:f>Sheet1!$B$15:$B$38</c:f>
              <c:numCache>
                <c:formatCode>0</c:formatCode>
                <c:ptCount val="24"/>
                <c:pt idx="0">
                  <c:v>100</c:v>
                </c:pt>
                <c:pt idx="1">
                  <c:v>500</c:v>
                </c:pt>
                <c:pt idx="2">
                  <c:v>1000</c:v>
                </c:pt>
                <c:pt idx="3">
                  <c:v>4000</c:v>
                </c:pt>
                <c:pt idx="4">
                  <c:v>10000</c:v>
                </c:pt>
                <c:pt idx="5">
                  <c:v>17000</c:v>
                </c:pt>
                <c:pt idx="6">
                  <c:v>30000</c:v>
                </c:pt>
                <c:pt idx="7">
                  <c:v>50000</c:v>
                </c:pt>
                <c:pt idx="8">
                  <c:v>70000</c:v>
                </c:pt>
                <c:pt idx="9">
                  <c:v>98000</c:v>
                </c:pt>
                <c:pt idx="10">
                  <c:v>117600</c:v>
                </c:pt>
                <c:pt idx="11">
                  <c:v>129360.00000000001</c:v>
                </c:pt>
                <c:pt idx="12">
                  <c:v>130653.60000000002</c:v>
                </c:pt>
                <c:pt idx="13">
                  <c:v>131960.13600000003</c:v>
                </c:pt>
                <c:pt idx="14">
                  <c:v>132619.93667999998</c:v>
                </c:pt>
                <c:pt idx="15">
                  <c:v>137924.73414720001</c:v>
                </c:pt>
                <c:pt idx="16">
                  <c:v>142062.47617161606</c:v>
                </c:pt>
                <c:pt idx="17">
                  <c:v>144903.72569504831</c:v>
                </c:pt>
                <c:pt idx="18">
                  <c:v>149250.83746589976</c:v>
                </c:pt>
                <c:pt idx="19">
                  <c:v>146640.59182079998</c:v>
                </c:pt>
                <c:pt idx="20">
                  <c:v>152750.61648</c:v>
                </c:pt>
                <c:pt idx="21">
                  <c:v>155867.976</c:v>
                </c:pt>
                <c:pt idx="22">
                  <c:v>158241.60000000001</c:v>
                </c:pt>
                <c:pt idx="23">
                  <c:v>159840</c:v>
                </c:pt>
              </c:numCache>
            </c:numRef>
          </c:yVal>
          <c:smooth val="0"/>
        </c:ser>
        <c:dLbls>
          <c:showLegendKey val="0"/>
          <c:showVal val="0"/>
          <c:showCatName val="0"/>
          <c:showSerName val="0"/>
          <c:showPercent val="0"/>
          <c:showBubbleSize val="0"/>
        </c:dLbls>
        <c:axId val="304533040"/>
        <c:axId val="304532480"/>
      </c:scatterChart>
      <c:valAx>
        <c:axId val="304533040"/>
        <c:scaling>
          <c:orientation val="minMax"/>
          <c:max val="24"/>
          <c:min val="0"/>
        </c:scaling>
        <c:delete val="0"/>
        <c:axPos val="b"/>
        <c:majorGridlines/>
        <c:title>
          <c:tx>
            <c:rich>
              <a:bodyPr/>
              <a:lstStyle/>
              <a:p>
                <a:pPr>
                  <a:defRPr sz="1400"/>
                </a:pPr>
                <a:r>
                  <a:rPr lang="es-AR" sz="1400"/>
                  <a:t>Meses</a:t>
                </a:r>
              </a:p>
            </c:rich>
          </c:tx>
          <c:layout/>
          <c:overlay val="0"/>
        </c:title>
        <c:majorTickMark val="none"/>
        <c:minorTickMark val="none"/>
        <c:tickLblPos val="nextTo"/>
        <c:crossAx val="304532480"/>
        <c:crosses val="autoZero"/>
        <c:crossBetween val="midCat"/>
        <c:majorUnit val="3"/>
      </c:valAx>
      <c:valAx>
        <c:axId val="304532480"/>
        <c:scaling>
          <c:orientation val="minMax"/>
        </c:scaling>
        <c:delete val="0"/>
        <c:axPos val="l"/>
        <c:majorGridlines/>
        <c:title>
          <c:tx>
            <c:rich>
              <a:bodyPr rot="-5400000" vert="horz"/>
              <a:lstStyle/>
              <a:p>
                <a:pPr>
                  <a:defRPr sz="1200" b="0"/>
                </a:pPr>
                <a:r>
                  <a:rPr lang="es-AR" sz="1200" b="0"/>
                  <a:t>Cantidad</a:t>
                </a:r>
              </a:p>
            </c:rich>
          </c:tx>
          <c:layout/>
          <c:overlay val="0"/>
        </c:title>
        <c:numFmt formatCode="0" sourceLinked="1"/>
        <c:majorTickMark val="none"/>
        <c:minorTickMark val="none"/>
        <c:tickLblPos val="nextTo"/>
        <c:crossAx val="304533040"/>
        <c:crosses val="autoZero"/>
        <c:crossBetween val="midCat"/>
      </c:valAx>
    </c:plotArea>
    <c:legend>
      <c:legendPos val="b"/>
      <c:layout>
        <c:manualLayout>
          <c:xMode val="edge"/>
          <c:yMode val="edge"/>
          <c:x val="5.8500218722659675E-2"/>
          <c:y val="0.89263602286185761"/>
          <c:w val="0.28299934383202102"/>
          <c:h val="7.7401435370898539E-2"/>
        </c:manualLayout>
      </c:layout>
      <c:overlay val="0"/>
      <c:txPr>
        <a:bodyPr/>
        <a:lstStyle/>
        <a:p>
          <a:pPr>
            <a:defRPr sz="1400"/>
          </a:pPr>
          <a:endParaRPr lang="es-A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Ingresos por mes</a:t>
            </a:r>
          </a:p>
        </c:rich>
      </c:tx>
      <c:layout>
        <c:manualLayout>
          <c:xMode val="edge"/>
          <c:yMode val="edge"/>
          <c:x val="0.40515266841644793"/>
          <c:y val="1.3888888888888888E-2"/>
        </c:manualLayout>
      </c:layout>
      <c:overlay val="1"/>
    </c:title>
    <c:autoTitleDeleted val="0"/>
    <c:plotArea>
      <c:layout>
        <c:manualLayout>
          <c:layoutTarget val="inner"/>
          <c:xMode val="edge"/>
          <c:yMode val="edge"/>
          <c:x val="0.10015507436570428"/>
          <c:y val="0.13010425780110821"/>
          <c:w val="0.86928937007874019"/>
          <c:h val="0.64242089530475355"/>
        </c:manualLayout>
      </c:layout>
      <c:barChart>
        <c:barDir val="col"/>
        <c:grouping val="clustered"/>
        <c:varyColors val="0"/>
        <c:ser>
          <c:idx val="0"/>
          <c:order val="0"/>
          <c:tx>
            <c:strRef>
              <c:f>Sheet1!$B$39</c:f>
              <c:strCache>
                <c:ptCount val="1"/>
                <c:pt idx="0">
                  <c:v>Ingreso por versión paga (USD)</c:v>
                </c:pt>
              </c:strCache>
            </c:strRef>
          </c:tx>
          <c:invertIfNegative val="0"/>
          <c:cat>
            <c:numRef>
              <c:f>Sheet1!$A$40:$A$51</c:f>
              <c:numCache>
                <c:formatCode>General</c:formatCode>
                <c:ptCount val="12"/>
                <c:pt idx="0">
                  <c:v>1</c:v>
                </c:pt>
                <c:pt idx="1">
                  <c:v>3</c:v>
                </c:pt>
                <c:pt idx="2">
                  <c:v>5</c:v>
                </c:pt>
                <c:pt idx="3">
                  <c:v>7</c:v>
                </c:pt>
                <c:pt idx="4">
                  <c:v>9</c:v>
                </c:pt>
                <c:pt idx="5">
                  <c:v>11</c:v>
                </c:pt>
                <c:pt idx="6">
                  <c:v>13</c:v>
                </c:pt>
                <c:pt idx="7">
                  <c:v>15</c:v>
                </c:pt>
                <c:pt idx="8">
                  <c:v>17</c:v>
                </c:pt>
                <c:pt idx="9">
                  <c:v>19</c:v>
                </c:pt>
                <c:pt idx="10">
                  <c:v>21</c:v>
                </c:pt>
                <c:pt idx="11">
                  <c:v>23</c:v>
                </c:pt>
              </c:numCache>
            </c:numRef>
          </c:cat>
          <c:val>
            <c:numRef>
              <c:f>Sheet1!$B$40:$B$51</c:f>
              <c:numCache>
                <c:formatCode>0</c:formatCode>
                <c:ptCount val="12"/>
                <c:pt idx="0">
                  <c:v>10</c:v>
                </c:pt>
                <c:pt idx="1">
                  <c:v>50</c:v>
                </c:pt>
                <c:pt idx="2">
                  <c:v>600</c:v>
                </c:pt>
                <c:pt idx="3">
                  <c:v>1300</c:v>
                </c:pt>
                <c:pt idx="4">
                  <c:v>2000</c:v>
                </c:pt>
                <c:pt idx="5">
                  <c:v>1960</c:v>
                </c:pt>
                <c:pt idx="6">
                  <c:v>129.36000000000058</c:v>
                </c:pt>
                <c:pt idx="7">
                  <c:v>65.980067999998582</c:v>
                </c:pt>
                <c:pt idx="8">
                  <c:v>413.77420244160169</c:v>
                </c:pt>
                <c:pt idx="9">
                  <c:v>434.71117708514504</c:v>
                </c:pt>
                <c:pt idx="10">
                  <c:v>611.0024659200019</c:v>
                </c:pt>
                <c:pt idx="11">
                  <c:v>237.36240000000109</c:v>
                </c:pt>
              </c:numCache>
            </c:numRef>
          </c:val>
        </c:ser>
        <c:ser>
          <c:idx val="1"/>
          <c:order val="1"/>
          <c:tx>
            <c:strRef>
              <c:f>Sheet1!$C$39</c:f>
              <c:strCache>
                <c:ptCount val="1"/>
                <c:pt idx="0">
                  <c:v>Ingreso Total (USD)</c:v>
                </c:pt>
              </c:strCache>
            </c:strRef>
          </c:tx>
          <c:spPr>
            <a:solidFill>
              <a:schemeClr val="accent4">
                <a:lumMod val="75000"/>
              </a:schemeClr>
            </a:solidFill>
          </c:spPr>
          <c:invertIfNegative val="0"/>
          <c:dLbls>
            <c:dLbl>
              <c:idx val="11"/>
              <c:layout>
                <c:manualLayout>
                  <c:x val="-1.2597806592918247E-2"/>
                  <c:y val="-4.3453303900210787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Sheet1!$A$40:$A$51</c:f>
              <c:numCache>
                <c:formatCode>General</c:formatCode>
                <c:ptCount val="12"/>
                <c:pt idx="0">
                  <c:v>1</c:v>
                </c:pt>
                <c:pt idx="1">
                  <c:v>3</c:v>
                </c:pt>
                <c:pt idx="2">
                  <c:v>5</c:v>
                </c:pt>
                <c:pt idx="3">
                  <c:v>7</c:v>
                </c:pt>
                <c:pt idx="4">
                  <c:v>9</c:v>
                </c:pt>
                <c:pt idx="5">
                  <c:v>11</c:v>
                </c:pt>
                <c:pt idx="6">
                  <c:v>13</c:v>
                </c:pt>
                <c:pt idx="7">
                  <c:v>15</c:v>
                </c:pt>
                <c:pt idx="8">
                  <c:v>17</c:v>
                </c:pt>
                <c:pt idx="9">
                  <c:v>19</c:v>
                </c:pt>
                <c:pt idx="10">
                  <c:v>21</c:v>
                </c:pt>
                <c:pt idx="11">
                  <c:v>23</c:v>
                </c:pt>
              </c:numCache>
            </c:numRef>
          </c:cat>
          <c:val>
            <c:numRef>
              <c:f>Sheet1!$C$40:$C$51</c:f>
              <c:numCache>
                <c:formatCode>0</c:formatCode>
                <c:ptCount val="12"/>
                <c:pt idx="0">
                  <c:v>13.276</c:v>
                </c:pt>
                <c:pt idx="1">
                  <c:v>82.759999999999991</c:v>
                </c:pt>
                <c:pt idx="2">
                  <c:v>927.6</c:v>
                </c:pt>
                <c:pt idx="3">
                  <c:v>2282.8000000000002</c:v>
                </c:pt>
                <c:pt idx="4">
                  <c:v>4293.2000000000007</c:v>
                </c:pt>
                <c:pt idx="5">
                  <c:v>5812.5759999999991</c:v>
                </c:pt>
                <c:pt idx="6">
                  <c:v>4409.5719360000012</c:v>
                </c:pt>
                <c:pt idx="7">
                  <c:v>4410.6091936367993</c:v>
                </c:pt>
                <c:pt idx="8">
                  <c:v>5067.7409218237435</c:v>
                </c:pt>
                <c:pt idx="9">
                  <c:v>5324.1686124680227</c:v>
                </c:pt>
                <c:pt idx="10">
                  <c:v>5615.1126618048011</c:v>
                </c:pt>
                <c:pt idx="11">
                  <c:v>5421.3572160000012</c:v>
                </c:pt>
              </c:numCache>
            </c:numRef>
          </c:val>
        </c:ser>
        <c:ser>
          <c:idx val="2"/>
          <c:order val="2"/>
          <c:tx>
            <c:strRef>
              <c:f>Sheet1!$D$39</c:f>
              <c:strCache>
                <c:ptCount val="1"/>
                <c:pt idx="0">
                  <c:v>Cantidad Usuarios (cientos)</c:v>
                </c:pt>
              </c:strCache>
            </c:strRef>
          </c:tx>
          <c:spPr>
            <a:solidFill>
              <a:srgbClr val="00A400"/>
            </a:solidFill>
          </c:spPr>
          <c:invertIfNegative val="0"/>
          <c:cat>
            <c:numRef>
              <c:f>Sheet1!$A$40:$A$51</c:f>
              <c:numCache>
                <c:formatCode>General</c:formatCode>
                <c:ptCount val="12"/>
                <c:pt idx="0">
                  <c:v>1</c:v>
                </c:pt>
                <c:pt idx="1">
                  <c:v>3</c:v>
                </c:pt>
                <c:pt idx="2">
                  <c:v>5</c:v>
                </c:pt>
                <c:pt idx="3">
                  <c:v>7</c:v>
                </c:pt>
                <c:pt idx="4">
                  <c:v>9</c:v>
                </c:pt>
                <c:pt idx="5">
                  <c:v>11</c:v>
                </c:pt>
                <c:pt idx="6">
                  <c:v>13</c:v>
                </c:pt>
                <c:pt idx="7">
                  <c:v>15</c:v>
                </c:pt>
                <c:pt idx="8">
                  <c:v>17</c:v>
                </c:pt>
                <c:pt idx="9">
                  <c:v>19</c:v>
                </c:pt>
                <c:pt idx="10">
                  <c:v>21</c:v>
                </c:pt>
                <c:pt idx="11">
                  <c:v>23</c:v>
                </c:pt>
              </c:numCache>
            </c:numRef>
          </c:cat>
          <c:val>
            <c:numRef>
              <c:f>Sheet1!$D$40:$D$51</c:f>
              <c:numCache>
                <c:formatCode>0</c:formatCode>
                <c:ptCount val="12"/>
                <c:pt idx="0">
                  <c:v>1</c:v>
                </c:pt>
                <c:pt idx="1">
                  <c:v>10</c:v>
                </c:pt>
                <c:pt idx="2">
                  <c:v>100</c:v>
                </c:pt>
                <c:pt idx="3">
                  <c:v>300</c:v>
                </c:pt>
                <c:pt idx="4">
                  <c:v>700</c:v>
                </c:pt>
                <c:pt idx="5">
                  <c:v>1176</c:v>
                </c:pt>
                <c:pt idx="6">
                  <c:v>1306.5360000000003</c:v>
                </c:pt>
                <c:pt idx="7">
                  <c:v>1326.1993668000002</c:v>
                </c:pt>
                <c:pt idx="8">
                  <c:v>1420.6247617161603</c:v>
                </c:pt>
                <c:pt idx="9">
                  <c:v>1492.508374658998</c:v>
                </c:pt>
                <c:pt idx="10">
                  <c:v>1527.5061648000001</c:v>
                </c:pt>
                <c:pt idx="11">
                  <c:v>1582.4160000000002</c:v>
                </c:pt>
              </c:numCache>
            </c:numRef>
          </c:val>
        </c:ser>
        <c:dLbls>
          <c:showLegendKey val="0"/>
          <c:showVal val="0"/>
          <c:showCatName val="0"/>
          <c:showSerName val="0"/>
          <c:showPercent val="0"/>
          <c:showBubbleSize val="0"/>
        </c:dLbls>
        <c:gapWidth val="150"/>
        <c:axId val="304581840"/>
        <c:axId val="306245344"/>
      </c:barChart>
      <c:catAx>
        <c:axId val="304581840"/>
        <c:scaling>
          <c:orientation val="minMax"/>
        </c:scaling>
        <c:delete val="0"/>
        <c:axPos val="b"/>
        <c:numFmt formatCode="General" sourceLinked="1"/>
        <c:majorTickMark val="out"/>
        <c:minorTickMark val="none"/>
        <c:tickLblPos val="nextTo"/>
        <c:crossAx val="306245344"/>
        <c:crosses val="autoZero"/>
        <c:auto val="1"/>
        <c:lblAlgn val="ctr"/>
        <c:lblOffset val="100"/>
        <c:tickLblSkip val="1"/>
        <c:tickMarkSkip val="2"/>
        <c:noMultiLvlLbl val="0"/>
      </c:catAx>
      <c:valAx>
        <c:axId val="306245344"/>
        <c:scaling>
          <c:orientation val="minMax"/>
        </c:scaling>
        <c:delete val="0"/>
        <c:axPos val="l"/>
        <c:majorGridlines/>
        <c:numFmt formatCode="0" sourceLinked="1"/>
        <c:majorTickMark val="out"/>
        <c:minorTickMark val="none"/>
        <c:tickLblPos val="nextTo"/>
        <c:crossAx val="304581840"/>
        <c:crosses val="autoZero"/>
        <c:crossBetween val="between"/>
      </c:valAx>
    </c:plotArea>
    <c:legend>
      <c:legendPos val="b"/>
      <c:layout>
        <c:manualLayout>
          <c:xMode val="edge"/>
          <c:yMode val="edge"/>
          <c:x val="3.6596793477973351E-2"/>
          <c:y val="0.886880176396171"/>
          <c:w val="0.94990222647219091"/>
          <c:h val="9.6051827574713936E-2"/>
        </c:manualLayout>
      </c:layout>
      <c:overlay val="0"/>
      <c:txPr>
        <a:bodyPr/>
        <a:lstStyle/>
        <a:p>
          <a:pPr>
            <a:defRPr sz="1600"/>
          </a:pPr>
          <a:endParaRPr lang="es-AR"/>
        </a:p>
      </c:txPr>
    </c:legend>
    <c:plotVisOnly val="1"/>
    <c:dispBlanksAs val="gap"/>
    <c:showDLblsOverMax val="0"/>
  </c:chart>
  <c:txPr>
    <a:bodyPr/>
    <a:lstStyle/>
    <a:p>
      <a:pPr>
        <a:defRPr sz="1800"/>
      </a:pPr>
      <a:endParaRPr lang="es-A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5"/>
    </mc:Choice>
    <mc:Fallback>
      <c:style val="25"/>
    </mc:Fallback>
  </mc:AlternateContent>
  <c:chart>
    <c:title>
      <c:layout/>
      <c:overlay val="0"/>
    </c:title>
    <c:autoTitleDeleted val="0"/>
    <c:plotArea>
      <c:layout>
        <c:manualLayout>
          <c:layoutTarget val="inner"/>
          <c:xMode val="edge"/>
          <c:yMode val="edge"/>
          <c:x val="0.18722462817147859"/>
          <c:y val="0.15313684747739875"/>
          <c:w val="0.76813648293963255"/>
          <c:h val="0.70451894233974"/>
        </c:manualLayout>
      </c:layout>
      <c:scatterChart>
        <c:scatterStyle val="lineMarker"/>
        <c:varyColors val="0"/>
        <c:ser>
          <c:idx val="1"/>
          <c:order val="0"/>
          <c:tx>
            <c:strRef>
              <c:f>Sheet2!$B$14</c:f>
              <c:strCache>
                <c:ptCount val="1"/>
                <c:pt idx="0">
                  <c:v>Cantidad Usuarios</c:v>
                </c:pt>
              </c:strCache>
            </c:strRef>
          </c:tx>
          <c:spPr>
            <a:ln w="66675">
              <a:noFill/>
            </a:ln>
          </c:spPr>
          <c:marker>
            <c:symbol val="diamond"/>
            <c:size val="12"/>
            <c:spPr>
              <a:solidFill>
                <a:schemeClr val="accent1"/>
              </a:solidFill>
            </c:spPr>
          </c:marker>
          <c:dLbls>
            <c:dLbl>
              <c:idx val="23"/>
              <c:layout>
                <c:manualLayout>
                  <c:x val="-2.8748040341196653E-2"/>
                  <c:y val="-7.9197331732788506E-2"/>
                </c:manualLayout>
              </c:layout>
              <c:spPr/>
              <c:txPr>
                <a:bodyPr/>
                <a:lstStyle/>
                <a:p>
                  <a:pPr>
                    <a:defRPr sz="1800" b="1"/>
                  </a:pPr>
                  <a:endParaRPr lang="es-AR"/>
                </a:p>
              </c:txPr>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dLblPos val="r"/>
            <c:showLegendKey val="0"/>
            <c:showVal val="0"/>
            <c:showCatName val="0"/>
            <c:showSerName val="0"/>
            <c:showPercent val="0"/>
            <c:showBubbleSize val="0"/>
            <c:extLst>
              <c:ext xmlns:c15="http://schemas.microsoft.com/office/drawing/2012/chart" uri="{CE6537A1-D6FC-4f65-9D91-7224C49458BB}">
                <c15:showLeaderLines val="0"/>
              </c:ext>
            </c:extLst>
          </c:dLbls>
          <c:yVal>
            <c:numRef>
              <c:f>Sheet2!$B$15:$B$38</c:f>
              <c:numCache>
                <c:formatCode>0</c:formatCode>
                <c:ptCount val="24"/>
                <c:pt idx="0">
                  <c:v>20000</c:v>
                </c:pt>
                <c:pt idx="1">
                  <c:v>29411.764705882357</c:v>
                </c:pt>
                <c:pt idx="2">
                  <c:v>44117.647058823532</c:v>
                </c:pt>
                <c:pt idx="3">
                  <c:v>58823.529411764699</c:v>
                </c:pt>
                <c:pt idx="4">
                  <c:v>88235.294117647063</c:v>
                </c:pt>
                <c:pt idx="5">
                  <c:v>111764.70588235294</c:v>
                </c:pt>
                <c:pt idx="6">
                  <c:v>141176.4705882353</c:v>
                </c:pt>
                <c:pt idx="7">
                  <c:v>176470.5882352941</c:v>
                </c:pt>
                <c:pt idx="8">
                  <c:v>205882.3529411765</c:v>
                </c:pt>
                <c:pt idx="9">
                  <c:v>235294.11764705885</c:v>
                </c:pt>
                <c:pt idx="10">
                  <c:v>500000</c:v>
                </c:pt>
                <c:pt idx="11" formatCode="General">
                  <c:v>750000</c:v>
                </c:pt>
                <c:pt idx="12" formatCode="General">
                  <c:v>1000000</c:v>
                </c:pt>
                <c:pt idx="13" formatCode="General">
                  <c:v>1500000</c:v>
                </c:pt>
                <c:pt idx="14" formatCode="General">
                  <c:v>1900000</c:v>
                </c:pt>
                <c:pt idx="15" formatCode="General">
                  <c:v>2400000</c:v>
                </c:pt>
                <c:pt idx="16" formatCode="General">
                  <c:v>3000000</c:v>
                </c:pt>
                <c:pt idx="17" formatCode="General">
                  <c:v>3500000</c:v>
                </c:pt>
                <c:pt idx="18" formatCode="General">
                  <c:v>4000000</c:v>
                </c:pt>
                <c:pt idx="19" formatCode="General">
                  <c:v>4500000</c:v>
                </c:pt>
                <c:pt idx="20" formatCode="General">
                  <c:v>5250000</c:v>
                </c:pt>
                <c:pt idx="21" formatCode="General">
                  <c:v>6000000</c:v>
                </c:pt>
                <c:pt idx="22" formatCode="General">
                  <c:v>6750000</c:v>
                </c:pt>
                <c:pt idx="23" formatCode="General">
                  <c:v>7500000</c:v>
                </c:pt>
              </c:numCache>
            </c:numRef>
          </c:yVal>
          <c:smooth val="0"/>
        </c:ser>
        <c:dLbls>
          <c:showLegendKey val="0"/>
          <c:showVal val="0"/>
          <c:showCatName val="0"/>
          <c:showSerName val="0"/>
          <c:showPercent val="0"/>
          <c:showBubbleSize val="0"/>
        </c:dLbls>
        <c:axId val="307435568"/>
        <c:axId val="307436128"/>
      </c:scatterChart>
      <c:valAx>
        <c:axId val="307435568"/>
        <c:scaling>
          <c:orientation val="minMax"/>
          <c:max val="24"/>
          <c:min val="0"/>
        </c:scaling>
        <c:delete val="0"/>
        <c:axPos val="b"/>
        <c:majorGridlines/>
        <c:title>
          <c:tx>
            <c:rich>
              <a:bodyPr/>
              <a:lstStyle/>
              <a:p>
                <a:pPr>
                  <a:defRPr sz="1200" b="0"/>
                </a:pPr>
                <a:r>
                  <a:rPr lang="es-AR" sz="1200" b="0"/>
                  <a:t>Meses</a:t>
                </a:r>
              </a:p>
            </c:rich>
          </c:tx>
          <c:layout/>
          <c:overlay val="0"/>
        </c:title>
        <c:majorTickMark val="none"/>
        <c:minorTickMark val="none"/>
        <c:tickLblPos val="nextTo"/>
        <c:crossAx val="307436128"/>
        <c:crosses val="autoZero"/>
        <c:crossBetween val="midCat"/>
        <c:majorUnit val="3"/>
      </c:valAx>
      <c:valAx>
        <c:axId val="307436128"/>
        <c:scaling>
          <c:orientation val="minMax"/>
        </c:scaling>
        <c:delete val="0"/>
        <c:axPos val="l"/>
        <c:majorGridlines/>
        <c:title>
          <c:tx>
            <c:rich>
              <a:bodyPr rot="-5400000" vert="horz"/>
              <a:lstStyle/>
              <a:p>
                <a:pPr>
                  <a:defRPr sz="1200" b="0"/>
                </a:pPr>
                <a:r>
                  <a:rPr lang="es-AR" sz="1200" b="0"/>
                  <a:t>Cantidad</a:t>
                </a:r>
              </a:p>
            </c:rich>
          </c:tx>
          <c:layout/>
          <c:overlay val="0"/>
        </c:title>
        <c:numFmt formatCode="0" sourceLinked="1"/>
        <c:majorTickMark val="none"/>
        <c:minorTickMark val="none"/>
        <c:tickLblPos val="nextTo"/>
        <c:crossAx val="307435568"/>
        <c:crosses val="autoZero"/>
        <c:crossBetween val="midCat"/>
      </c:valAx>
    </c:plotArea>
    <c:legend>
      <c:legendPos val="b"/>
      <c:layout>
        <c:manualLayout>
          <c:xMode val="edge"/>
          <c:yMode val="edge"/>
          <c:x val="5.8500218722659668E-2"/>
          <c:y val="0.8926360228618575"/>
          <c:w val="0.28299934383202102"/>
          <c:h val="7.7401435370898539E-2"/>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en-US"/>
              <a:t>Ingresos por mes</a:t>
            </a:r>
          </a:p>
        </c:rich>
      </c:tx>
      <c:layout>
        <c:manualLayout>
          <c:xMode val="edge"/>
          <c:yMode val="edge"/>
          <c:x val="0.35575293677458569"/>
          <c:y val="1.3888847185147596E-2"/>
        </c:manualLayout>
      </c:layout>
      <c:overlay val="1"/>
    </c:title>
    <c:autoTitleDeleted val="0"/>
    <c:plotArea>
      <c:layout>
        <c:manualLayout>
          <c:layoutTarget val="inner"/>
          <c:xMode val="edge"/>
          <c:yMode val="edge"/>
          <c:x val="0.13114858246912539"/>
          <c:y val="0.14399314668999708"/>
          <c:w val="0.86567392895042317"/>
          <c:h val="0.63147990866511905"/>
        </c:manualLayout>
      </c:layout>
      <c:barChart>
        <c:barDir val="col"/>
        <c:grouping val="clustered"/>
        <c:varyColors val="0"/>
        <c:ser>
          <c:idx val="0"/>
          <c:order val="0"/>
          <c:tx>
            <c:strRef>
              <c:f>Sheet2!$D$43</c:f>
              <c:strCache>
                <c:ptCount val="1"/>
                <c:pt idx="0">
                  <c:v>Ingreso por versión paga (USD)</c:v>
                </c:pt>
              </c:strCache>
            </c:strRef>
          </c:tx>
          <c:invertIfNegative val="0"/>
          <c:cat>
            <c:numRef>
              <c:f>Sheet2!$A$44:$A$55</c:f>
              <c:numCache>
                <c:formatCode>General</c:formatCode>
                <c:ptCount val="12"/>
                <c:pt idx="0">
                  <c:v>1</c:v>
                </c:pt>
                <c:pt idx="1">
                  <c:v>3</c:v>
                </c:pt>
                <c:pt idx="2">
                  <c:v>5</c:v>
                </c:pt>
                <c:pt idx="3">
                  <c:v>7</c:v>
                </c:pt>
                <c:pt idx="4">
                  <c:v>9</c:v>
                </c:pt>
                <c:pt idx="5">
                  <c:v>11</c:v>
                </c:pt>
                <c:pt idx="6">
                  <c:v>13</c:v>
                </c:pt>
                <c:pt idx="7">
                  <c:v>15</c:v>
                </c:pt>
                <c:pt idx="8">
                  <c:v>17</c:v>
                </c:pt>
                <c:pt idx="9">
                  <c:v>19</c:v>
                </c:pt>
                <c:pt idx="10">
                  <c:v>21</c:v>
                </c:pt>
                <c:pt idx="11">
                  <c:v>23</c:v>
                </c:pt>
              </c:numCache>
            </c:numRef>
          </c:cat>
          <c:val>
            <c:numRef>
              <c:f>Sheet2!$D$44:$D$55</c:f>
              <c:numCache>
                <c:formatCode>General</c:formatCode>
                <c:ptCount val="12"/>
                <c:pt idx="0">
                  <c:v>2000</c:v>
                </c:pt>
                <c:pt idx="1">
                  <c:v>1470.588235294118</c:v>
                </c:pt>
                <c:pt idx="2">
                  <c:v>2941.176470588236</c:v>
                </c:pt>
                <c:pt idx="3">
                  <c:v>2941.1764705882365</c:v>
                </c:pt>
                <c:pt idx="4">
                  <c:v>2941.1764705882351</c:v>
                </c:pt>
                <c:pt idx="5">
                  <c:v>26470.588235294123</c:v>
                </c:pt>
                <c:pt idx="6">
                  <c:v>25000</c:v>
                </c:pt>
                <c:pt idx="7">
                  <c:v>40000</c:v>
                </c:pt>
                <c:pt idx="8">
                  <c:v>60000</c:v>
                </c:pt>
                <c:pt idx="9">
                  <c:v>50000</c:v>
                </c:pt>
                <c:pt idx="10">
                  <c:v>75000</c:v>
                </c:pt>
                <c:pt idx="11">
                  <c:v>75000</c:v>
                </c:pt>
              </c:numCache>
            </c:numRef>
          </c:val>
        </c:ser>
        <c:ser>
          <c:idx val="1"/>
          <c:order val="1"/>
          <c:tx>
            <c:strRef>
              <c:f>Sheet2!$E$43</c:f>
              <c:strCache>
                <c:ptCount val="1"/>
                <c:pt idx="0">
                  <c:v>Total (USD)</c:v>
                </c:pt>
              </c:strCache>
            </c:strRef>
          </c:tx>
          <c:spPr>
            <a:solidFill>
              <a:schemeClr val="accent6">
                <a:lumMod val="75000"/>
              </a:schemeClr>
            </a:solidFill>
          </c:spPr>
          <c:invertIfNegative val="0"/>
          <c:dLbls>
            <c:dLbl>
              <c:idx val="11"/>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Sheet2!$A$44:$A$55</c:f>
              <c:numCache>
                <c:formatCode>General</c:formatCode>
                <c:ptCount val="12"/>
                <c:pt idx="0">
                  <c:v>1</c:v>
                </c:pt>
                <c:pt idx="1">
                  <c:v>3</c:v>
                </c:pt>
                <c:pt idx="2">
                  <c:v>5</c:v>
                </c:pt>
                <c:pt idx="3">
                  <c:v>7</c:v>
                </c:pt>
                <c:pt idx="4">
                  <c:v>9</c:v>
                </c:pt>
                <c:pt idx="5">
                  <c:v>11</c:v>
                </c:pt>
                <c:pt idx="6">
                  <c:v>13</c:v>
                </c:pt>
                <c:pt idx="7">
                  <c:v>15</c:v>
                </c:pt>
                <c:pt idx="8">
                  <c:v>17</c:v>
                </c:pt>
                <c:pt idx="9">
                  <c:v>19</c:v>
                </c:pt>
                <c:pt idx="10">
                  <c:v>21</c:v>
                </c:pt>
                <c:pt idx="11">
                  <c:v>23</c:v>
                </c:pt>
              </c:numCache>
            </c:numRef>
          </c:cat>
          <c:val>
            <c:numRef>
              <c:f>Sheet2!$E$44:$E$55</c:f>
              <c:numCache>
                <c:formatCode>General</c:formatCode>
                <c:ptCount val="12"/>
                <c:pt idx="0">
                  <c:v>2655.2</c:v>
                </c:pt>
                <c:pt idx="1">
                  <c:v>2915.882352941177</c:v>
                </c:pt>
                <c:pt idx="2">
                  <c:v>5831.7647058823541</c:v>
                </c:pt>
                <c:pt idx="3">
                  <c:v>7566.1176470588234</c:v>
                </c:pt>
                <c:pt idx="4">
                  <c:v>9685.8823529411748</c:v>
                </c:pt>
                <c:pt idx="5">
                  <c:v>42850.588235294126</c:v>
                </c:pt>
                <c:pt idx="6">
                  <c:v>57760</c:v>
                </c:pt>
                <c:pt idx="7">
                  <c:v>102244</c:v>
                </c:pt>
                <c:pt idx="8">
                  <c:v>158280</c:v>
                </c:pt>
                <c:pt idx="9">
                  <c:v>181040</c:v>
                </c:pt>
                <c:pt idx="10">
                  <c:v>246990</c:v>
                </c:pt>
                <c:pt idx="11">
                  <c:v>296130</c:v>
                </c:pt>
              </c:numCache>
            </c:numRef>
          </c:val>
        </c:ser>
        <c:ser>
          <c:idx val="2"/>
          <c:order val="2"/>
          <c:tx>
            <c:strRef>
              <c:f>Sheet2!$F$43</c:f>
              <c:strCache>
                <c:ptCount val="1"/>
                <c:pt idx="0">
                  <c:v>Cantidad Usuarios (cientos)</c:v>
                </c:pt>
              </c:strCache>
            </c:strRef>
          </c:tx>
          <c:spPr>
            <a:solidFill>
              <a:srgbClr val="008000"/>
            </a:solidFill>
          </c:spPr>
          <c:invertIfNegative val="0"/>
          <c:cat>
            <c:numRef>
              <c:f>Sheet2!$A$44:$A$55</c:f>
              <c:numCache>
                <c:formatCode>General</c:formatCode>
                <c:ptCount val="12"/>
                <c:pt idx="0">
                  <c:v>1</c:v>
                </c:pt>
                <c:pt idx="1">
                  <c:v>3</c:v>
                </c:pt>
                <c:pt idx="2">
                  <c:v>5</c:v>
                </c:pt>
                <c:pt idx="3">
                  <c:v>7</c:v>
                </c:pt>
                <c:pt idx="4">
                  <c:v>9</c:v>
                </c:pt>
                <c:pt idx="5">
                  <c:v>11</c:v>
                </c:pt>
                <c:pt idx="6">
                  <c:v>13</c:v>
                </c:pt>
                <c:pt idx="7">
                  <c:v>15</c:v>
                </c:pt>
                <c:pt idx="8">
                  <c:v>17</c:v>
                </c:pt>
                <c:pt idx="9">
                  <c:v>19</c:v>
                </c:pt>
                <c:pt idx="10">
                  <c:v>21</c:v>
                </c:pt>
                <c:pt idx="11">
                  <c:v>23</c:v>
                </c:pt>
              </c:numCache>
            </c:numRef>
          </c:cat>
          <c:val>
            <c:numRef>
              <c:f>Sheet2!$F$44:$F$55</c:f>
              <c:numCache>
                <c:formatCode>General</c:formatCode>
                <c:ptCount val="12"/>
                <c:pt idx="0">
                  <c:v>200</c:v>
                </c:pt>
                <c:pt idx="1">
                  <c:v>441.1764705882353</c:v>
                </c:pt>
                <c:pt idx="2">
                  <c:v>882.35294117647061</c:v>
                </c:pt>
                <c:pt idx="3">
                  <c:v>1411.7647058823529</c:v>
                </c:pt>
                <c:pt idx="4">
                  <c:v>2058.8235294117649</c:v>
                </c:pt>
                <c:pt idx="5">
                  <c:v>5000</c:v>
                </c:pt>
                <c:pt idx="6">
                  <c:v>10000</c:v>
                </c:pt>
                <c:pt idx="7">
                  <c:v>19000</c:v>
                </c:pt>
                <c:pt idx="8">
                  <c:v>30000</c:v>
                </c:pt>
                <c:pt idx="9">
                  <c:v>40000</c:v>
                </c:pt>
                <c:pt idx="10">
                  <c:v>52500</c:v>
                </c:pt>
                <c:pt idx="11">
                  <c:v>67500</c:v>
                </c:pt>
              </c:numCache>
            </c:numRef>
          </c:val>
        </c:ser>
        <c:dLbls>
          <c:showLegendKey val="0"/>
          <c:showVal val="0"/>
          <c:showCatName val="0"/>
          <c:showSerName val="0"/>
          <c:showPercent val="0"/>
          <c:showBubbleSize val="0"/>
        </c:dLbls>
        <c:gapWidth val="150"/>
        <c:axId val="306942496"/>
        <c:axId val="306943056"/>
      </c:barChart>
      <c:catAx>
        <c:axId val="306942496"/>
        <c:scaling>
          <c:orientation val="minMax"/>
        </c:scaling>
        <c:delete val="0"/>
        <c:axPos val="b"/>
        <c:numFmt formatCode="General" sourceLinked="1"/>
        <c:majorTickMark val="out"/>
        <c:minorTickMark val="none"/>
        <c:tickLblPos val="nextTo"/>
        <c:crossAx val="306943056"/>
        <c:crosses val="autoZero"/>
        <c:auto val="1"/>
        <c:lblAlgn val="ctr"/>
        <c:lblOffset val="100"/>
        <c:noMultiLvlLbl val="0"/>
      </c:catAx>
      <c:valAx>
        <c:axId val="306943056"/>
        <c:scaling>
          <c:orientation val="minMax"/>
        </c:scaling>
        <c:delete val="0"/>
        <c:axPos val="l"/>
        <c:majorGridlines/>
        <c:numFmt formatCode="General" sourceLinked="1"/>
        <c:majorTickMark val="out"/>
        <c:minorTickMark val="none"/>
        <c:tickLblPos val="nextTo"/>
        <c:crossAx val="306942496"/>
        <c:crosses val="autoZero"/>
        <c:crossBetween val="between"/>
      </c:valAx>
    </c:plotArea>
    <c:legend>
      <c:legendPos val="b"/>
      <c:layout>
        <c:manualLayout>
          <c:xMode val="edge"/>
          <c:yMode val="edge"/>
          <c:x val="0"/>
          <c:y val="0.86270069091422275"/>
          <c:w val="1"/>
          <c:h val="0.13365406846686703"/>
        </c:manualLayout>
      </c:layout>
      <c:overlay val="0"/>
      <c:txPr>
        <a:bodyPr/>
        <a:lstStyle/>
        <a:p>
          <a:pPr>
            <a:defRPr sz="1600"/>
          </a:pPr>
          <a:endParaRPr lang="es-AR"/>
        </a:p>
      </c:txPr>
    </c:legend>
    <c:plotVisOnly val="1"/>
    <c:dispBlanksAs val="gap"/>
    <c:showDLblsOverMax val="0"/>
  </c:chart>
  <c:txPr>
    <a:bodyPr/>
    <a:lstStyle/>
    <a:p>
      <a:pPr>
        <a:defRPr sz="1800"/>
      </a:pPr>
      <a:endParaRPr lang="es-A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649DD-B598-43D4-B7B6-A2D926AF3759}" type="doc">
      <dgm:prSet loTypeId="urn:microsoft.com/office/officeart/2005/8/layout/radial6" loCatId="cycle" qsTypeId="urn:microsoft.com/office/officeart/2005/8/quickstyle/3d1" qsCatId="3D" csTypeId="urn:microsoft.com/office/officeart/2005/8/colors/accent1_2" csCatId="accent1" phldr="1"/>
      <dgm:spPr/>
      <dgm:t>
        <a:bodyPr/>
        <a:lstStyle/>
        <a:p>
          <a:endParaRPr lang="es-AR"/>
        </a:p>
      </dgm:t>
    </dgm:pt>
    <dgm:pt modelId="{082FF8DF-B147-4DDE-9247-CB6585E2EA0F}">
      <dgm:prSet phldrT="[Text]" custT="1"/>
      <dgm:spPr/>
      <dgm:t>
        <a:bodyPr/>
        <a:lstStyle/>
        <a:p>
          <a:r>
            <a:rPr lang="es-AR" sz="2400" b="1" dirty="0" smtClean="0"/>
            <a:t>Social </a:t>
          </a:r>
          <a:r>
            <a:rPr lang="es-AR" sz="2400" b="1" dirty="0" err="1" smtClean="0"/>
            <a:t>Hub</a:t>
          </a:r>
          <a:endParaRPr lang="es-AR" sz="2400" b="1" dirty="0"/>
        </a:p>
      </dgm:t>
    </dgm:pt>
    <dgm:pt modelId="{44D2CE48-5817-44D0-B40A-1DEA511216B4}" type="parTrans" cxnId="{79E7798C-02E7-4BE9-ADBE-B3C8378D5204}">
      <dgm:prSet/>
      <dgm:spPr/>
      <dgm:t>
        <a:bodyPr/>
        <a:lstStyle/>
        <a:p>
          <a:endParaRPr lang="es-AR"/>
        </a:p>
      </dgm:t>
    </dgm:pt>
    <dgm:pt modelId="{98F5F99B-A5CB-4FE2-A315-C7164E6AC3E7}" type="sibTrans" cxnId="{79E7798C-02E7-4BE9-ADBE-B3C8378D5204}">
      <dgm:prSet/>
      <dgm:spPr/>
      <dgm:t>
        <a:bodyPr/>
        <a:lstStyle/>
        <a:p>
          <a:endParaRPr lang="es-AR"/>
        </a:p>
      </dgm:t>
    </dgm:pt>
    <dgm:pt modelId="{9E68E75E-8941-40FE-8548-8408D491A3A8}">
      <dgm:prSet phldrT="[Text]" custT="1"/>
      <dgm:spPr/>
      <dgm:t>
        <a:bodyPr/>
        <a:lstStyle/>
        <a:p>
          <a:r>
            <a:rPr lang="es-AR" sz="1600" i="1" dirty="0" smtClean="0"/>
            <a:t>Misión</a:t>
          </a:r>
          <a:endParaRPr lang="es-AR" sz="1600" i="1" dirty="0"/>
        </a:p>
      </dgm:t>
    </dgm:pt>
    <dgm:pt modelId="{8D7631A7-E2A1-4AE9-8541-A5B16DE55FBE}" type="parTrans" cxnId="{D6702F3F-8408-4FF3-A0E4-24E488F85E78}">
      <dgm:prSet/>
      <dgm:spPr/>
      <dgm:t>
        <a:bodyPr/>
        <a:lstStyle/>
        <a:p>
          <a:endParaRPr lang="es-AR"/>
        </a:p>
      </dgm:t>
    </dgm:pt>
    <dgm:pt modelId="{379807C7-EB5A-43BD-A3E9-ECC098C6B711}" type="sibTrans" cxnId="{D6702F3F-8408-4FF3-A0E4-24E488F85E78}">
      <dgm:prSet/>
      <dgm:spPr/>
      <dgm:t>
        <a:bodyPr/>
        <a:lstStyle/>
        <a:p>
          <a:endParaRPr lang="es-AR"/>
        </a:p>
      </dgm:t>
    </dgm:pt>
    <dgm:pt modelId="{3FD2D44A-684D-45E7-826B-B648AAA3106A}">
      <dgm:prSet phldrT="[Text]" custT="1"/>
      <dgm:spPr/>
      <dgm:t>
        <a:bodyPr/>
        <a:lstStyle/>
        <a:p>
          <a:r>
            <a:rPr lang="es-AR" sz="1600" i="1" dirty="0" smtClean="0"/>
            <a:t>Servicios</a:t>
          </a:r>
          <a:endParaRPr lang="es-AR" sz="1600" i="1" dirty="0"/>
        </a:p>
      </dgm:t>
    </dgm:pt>
    <dgm:pt modelId="{52427C78-89A1-4670-A400-40664FB29119}" type="parTrans" cxnId="{A8259824-6AD0-47C0-B403-563BB86D512B}">
      <dgm:prSet/>
      <dgm:spPr/>
      <dgm:t>
        <a:bodyPr/>
        <a:lstStyle/>
        <a:p>
          <a:endParaRPr lang="es-AR"/>
        </a:p>
      </dgm:t>
    </dgm:pt>
    <dgm:pt modelId="{D1E10180-6C59-421D-9CCD-2C9799EEB69E}" type="sibTrans" cxnId="{A8259824-6AD0-47C0-B403-563BB86D512B}">
      <dgm:prSet/>
      <dgm:spPr/>
      <dgm:t>
        <a:bodyPr/>
        <a:lstStyle/>
        <a:p>
          <a:endParaRPr lang="es-AR"/>
        </a:p>
      </dgm:t>
    </dgm:pt>
    <dgm:pt modelId="{3592013A-2FF2-4238-80D3-3689013CE15F}">
      <dgm:prSet phldrT="[Text]" custT="1"/>
      <dgm:spPr/>
      <dgm:t>
        <a:bodyPr/>
        <a:lstStyle/>
        <a:p>
          <a:r>
            <a:rPr lang="es-AR" sz="1600" i="1" dirty="0" smtClean="0"/>
            <a:t>Competencia</a:t>
          </a:r>
          <a:endParaRPr lang="es-AR" sz="1600" i="1" dirty="0"/>
        </a:p>
      </dgm:t>
    </dgm:pt>
    <dgm:pt modelId="{3C3B20C8-1891-46EE-8FE9-91434D28162E}" type="parTrans" cxnId="{6E6DB395-E651-4D74-B488-D42ABD16E7CF}">
      <dgm:prSet/>
      <dgm:spPr/>
      <dgm:t>
        <a:bodyPr/>
        <a:lstStyle/>
        <a:p>
          <a:endParaRPr lang="es-AR"/>
        </a:p>
      </dgm:t>
    </dgm:pt>
    <dgm:pt modelId="{8FEB9AD6-0650-41A0-9BD2-9D149A223DBC}" type="sibTrans" cxnId="{6E6DB395-E651-4D74-B488-D42ABD16E7CF}">
      <dgm:prSet/>
      <dgm:spPr/>
      <dgm:t>
        <a:bodyPr/>
        <a:lstStyle/>
        <a:p>
          <a:endParaRPr lang="es-AR"/>
        </a:p>
      </dgm:t>
    </dgm:pt>
    <dgm:pt modelId="{DB8AF8DA-0082-4149-9705-C589E1FCAF5F}">
      <dgm:prSet phldrT="[Text]" custT="1"/>
      <dgm:spPr/>
      <dgm:t>
        <a:bodyPr/>
        <a:lstStyle/>
        <a:p>
          <a:r>
            <a:rPr lang="es-AR" sz="1600" i="1" dirty="0" smtClean="0"/>
            <a:t>Cliente</a:t>
          </a:r>
          <a:endParaRPr lang="es-AR" sz="1600" i="1" dirty="0"/>
        </a:p>
      </dgm:t>
    </dgm:pt>
    <dgm:pt modelId="{A76BC176-51A9-4BE5-98BB-35770CF4683B}" type="parTrans" cxnId="{23B3B77E-4D45-4AC1-9346-2F85791324B1}">
      <dgm:prSet/>
      <dgm:spPr/>
      <dgm:t>
        <a:bodyPr/>
        <a:lstStyle/>
        <a:p>
          <a:endParaRPr lang="es-AR"/>
        </a:p>
      </dgm:t>
    </dgm:pt>
    <dgm:pt modelId="{EB159B32-DC86-4BD4-9D45-70DE6C9BCD1A}" type="sibTrans" cxnId="{23B3B77E-4D45-4AC1-9346-2F85791324B1}">
      <dgm:prSet/>
      <dgm:spPr/>
      <dgm:t>
        <a:bodyPr/>
        <a:lstStyle/>
        <a:p>
          <a:endParaRPr lang="es-AR"/>
        </a:p>
      </dgm:t>
    </dgm:pt>
    <dgm:pt modelId="{D85A4788-AE6B-49C2-ACAD-758AA0CBD79E}" type="pres">
      <dgm:prSet presAssocID="{772649DD-B598-43D4-B7B6-A2D926AF3759}" presName="Name0" presStyleCnt="0">
        <dgm:presLayoutVars>
          <dgm:chMax val="1"/>
          <dgm:dir/>
          <dgm:animLvl val="ctr"/>
          <dgm:resizeHandles val="exact"/>
        </dgm:presLayoutVars>
      </dgm:prSet>
      <dgm:spPr/>
      <dgm:t>
        <a:bodyPr/>
        <a:lstStyle/>
        <a:p>
          <a:endParaRPr lang="es-AR"/>
        </a:p>
      </dgm:t>
    </dgm:pt>
    <dgm:pt modelId="{A63447A5-6641-4BB9-A414-A3B3E206E6FE}" type="pres">
      <dgm:prSet presAssocID="{082FF8DF-B147-4DDE-9247-CB6585E2EA0F}" presName="centerShape" presStyleLbl="node0" presStyleIdx="0" presStyleCnt="1" custScaleX="111940" custScaleY="111697"/>
      <dgm:spPr/>
      <dgm:t>
        <a:bodyPr/>
        <a:lstStyle/>
        <a:p>
          <a:endParaRPr lang="es-AR"/>
        </a:p>
      </dgm:t>
    </dgm:pt>
    <dgm:pt modelId="{A9714FE3-177C-4C1A-A1E8-EB70A20569DE}" type="pres">
      <dgm:prSet presAssocID="{9E68E75E-8941-40FE-8548-8408D491A3A8}" presName="node" presStyleLbl="node1" presStyleIdx="0" presStyleCnt="4" custScaleX="137226" custScaleY="128677">
        <dgm:presLayoutVars>
          <dgm:bulletEnabled val="1"/>
        </dgm:presLayoutVars>
      </dgm:prSet>
      <dgm:spPr/>
      <dgm:t>
        <a:bodyPr/>
        <a:lstStyle/>
        <a:p>
          <a:endParaRPr lang="es-AR"/>
        </a:p>
      </dgm:t>
    </dgm:pt>
    <dgm:pt modelId="{751E9161-7E75-489A-A733-74D0AFFB6281}" type="pres">
      <dgm:prSet presAssocID="{9E68E75E-8941-40FE-8548-8408D491A3A8}" presName="dummy" presStyleCnt="0"/>
      <dgm:spPr/>
    </dgm:pt>
    <dgm:pt modelId="{004C43EE-D1A0-4DB4-BBC4-4E56911D8B6B}" type="pres">
      <dgm:prSet presAssocID="{379807C7-EB5A-43BD-A3E9-ECC098C6B711}" presName="sibTrans" presStyleLbl="sibTrans2D1" presStyleIdx="0" presStyleCnt="4"/>
      <dgm:spPr/>
      <dgm:t>
        <a:bodyPr/>
        <a:lstStyle/>
        <a:p>
          <a:endParaRPr lang="es-AR"/>
        </a:p>
      </dgm:t>
    </dgm:pt>
    <dgm:pt modelId="{3776B3C6-9026-455D-937C-B52BA0039752}" type="pres">
      <dgm:prSet presAssocID="{3FD2D44A-684D-45E7-826B-B648AAA3106A}" presName="node" presStyleLbl="node1" presStyleIdx="1" presStyleCnt="4" custScaleX="137226" custScaleY="128677">
        <dgm:presLayoutVars>
          <dgm:bulletEnabled val="1"/>
        </dgm:presLayoutVars>
      </dgm:prSet>
      <dgm:spPr/>
      <dgm:t>
        <a:bodyPr/>
        <a:lstStyle/>
        <a:p>
          <a:endParaRPr lang="es-AR"/>
        </a:p>
      </dgm:t>
    </dgm:pt>
    <dgm:pt modelId="{9CB2FB6F-A118-42AF-AC62-B740CBCFAE72}" type="pres">
      <dgm:prSet presAssocID="{3FD2D44A-684D-45E7-826B-B648AAA3106A}" presName="dummy" presStyleCnt="0"/>
      <dgm:spPr/>
    </dgm:pt>
    <dgm:pt modelId="{5D121F0A-88BE-4E98-B239-D03BEB5EDFEB}" type="pres">
      <dgm:prSet presAssocID="{D1E10180-6C59-421D-9CCD-2C9799EEB69E}" presName="sibTrans" presStyleLbl="sibTrans2D1" presStyleIdx="1" presStyleCnt="4"/>
      <dgm:spPr/>
      <dgm:t>
        <a:bodyPr/>
        <a:lstStyle/>
        <a:p>
          <a:endParaRPr lang="es-AR"/>
        </a:p>
      </dgm:t>
    </dgm:pt>
    <dgm:pt modelId="{55BCF3A4-82F9-42F6-BB23-1102156DC042}" type="pres">
      <dgm:prSet presAssocID="{3592013A-2FF2-4238-80D3-3689013CE15F}" presName="node" presStyleLbl="node1" presStyleIdx="2" presStyleCnt="4" custScaleX="137226" custScaleY="128677">
        <dgm:presLayoutVars>
          <dgm:bulletEnabled val="1"/>
        </dgm:presLayoutVars>
      </dgm:prSet>
      <dgm:spPr/>
      <dgm:t>
        <a:bodyPr/>
        <a:lstStyle/>
        <a:p>
          <a:endParaRPr lang="es-AR"/>
        </a:p>
      </dgm:t>
    </dgm:pt>
    <dgm:pt modelId="{156D73D4-5F2B-4003-A3DE-557EAED0C114}" type="pres">
      <dgm:prSet presAssocID="{3592013A-2FF2-4238-80D3-3689013CE15F}" presName="dummy" presStyleCnt="0"/>
      <dgm:spPr/>
    </dgm:pt>
    <dgm:pt modelId="{8B8E55C4-BBC3-41EE-8841-8DE317B865BE}" type="pres">
      <dgm:prSet presAssocID="{8FEB9AD6-0650-41A0-9BD2-9D149A223DBC}" presName="sibTrans" presStyleLbl="sibTrans2D1" presStyleIdx="2" presStyleCnt="4"/>
      <dgm:spPr/>
      <dgm:t>
        <a:bodyPr/>
        <a:lstStyle/>
        <a:p>
          <a:endParaRPr lang="es-AR"/>
        </a:p>
      </dgm:t>
    </dgm:pt>
    <dgm:pt modelId="{7F95EE7A-F4E0-4E2B-B07E-ECE2FA37DE8D}" type="pres">
      <dgm:prSet presAssocID="{DB8AF8DA-0082-4149-9705-C589E1FCAF5F}" presName="node" presStyleLbl="node1" presStyleIdx="3" presStyleCnt="4" custScaleX="137226" custScaleY="128677">
        <dgm:presLayoutVars>
          <dgm:bulletEnabled val="1"/>
        </dgm:presLayoutVars>
      </dgm:prSet>
      <dgm:spPr/>
      <dgm:t>
        <a:bodyPr/>
        <a:lstStyle/>
        <a:p>
          <a:endParaRPr lang="es-AR"/>
        </a:p>
      </dgm:t>
    </dgm:pt>
    <dgm:pt modelId="{713B0AE2-2934-4708-8319-06FEF43B7E91}" type="pres">
      <dgm:prSet presAssocID="{DB8AF8DA-0082-4149-9705-C589E1FCAF5F}" presName="dummy" presStyleCnt="0"/>
      <dgm:spPr/>
    </dgm:pt>
    <dgm:pt modelId="{81FD3495-2DA5-45BE-9D1D-1EB9A185A797}" type="pres">
      <dgm:prSet presAssocID="{EB159B32-DC86-4BD4-9D45-70DE6C9BCD1A}" presName="sibTrans" presStyleLbl="sibTrans2D1" presStyleIdx="3" presStyleCnt="4"/>
      <dgm:spPr/>
      <dgm:t>
        <a:bodyPr/>
        <a:lstStyle/>
        <a:p>
          <a:endParaRPr lang="es-AR"/>
        </a:p>
      </dgm:t>
    </dgm:pt>
  </dgm:ptLst>
  <dgm:cxnLst>
    <dgm:cxn modelId="{7C58C4AD-1A95-4AE5-9762-9B0044719326}" type="presOf" srcId="{EB159B32-DC86-4BD4-9D45-70DE6C9BCD1A}" destId="{81FD3495-2DA5-45BE-9D1D-1EB9A185A797}" srcOrd="0" destOrd="0" presId="urn:microsoft.com/office/officeart/2005/8/layout/radial6"/>
    <dgm:cxn modelId="{FE7E93F2-4F4B-47DA-8CF8-6A67049CE261}" type="presOf" srcId="{9E68E75E-8941-40FE-8548-8408D491A3A8}" destId="{A9714FE3-177C-4C1A-A1E8-EB70A20569DE}" srcOrd="0" destOrd="0" presId="urn:microsoft.com/office/officeart/2005/8/layout/radial6"/>
    <dgm:cxn modelId="{63AD00C7-5D47-45D1-83D3-27CD40A0E7AE}" type="presOf" srcId="{3FD2D44A-684D-45E7-826B-B648AAA3106A}" destId="{3776B3C6-9026-455D-937C-B52BA0039752}" srcOrd="0" destOrd="0" presId="urn:microsoft.com/office/officeart/2005/8/layout/radial6"/>
    <dgm:cxn modelId="{E860819A-3038-4FED-A985-BCE58502FB5F}" type="presOf" srcId="{3592013A-2FF2-4238-80D3-3689013CE15F}" destId="{55BCF3A4-82F9-42F6-BB23-1102156DC042}" srcOrd="0" destOrd="0" presId="urn:microsoft.com/office/officeart/2005/8/layout/radial6"/>
    <dgm:cxn modelId="{A3B4E2EE-7489-4B87-A258-10AAA93F26AF}" type="presOf" srcId="{D1E10180-6C59-421D-9CCD-2C9799EEB69E}" destId="{5D121F0A-88BE-4E98-B239-D03BEB5EDFEB}" srcOrd="0" destOrd="0" presId="urn:microsoft.com/office/officeart/2005/8/layout/radial6"/>
    <dgm:cxn modelId="{48F1C094-A85C-4407-A937-6C88F4BC17D2}" type="presOf" srcId="{082FF8DF-B147-4DDE-9247-CB6585E2EA0F}" destId="{A63447A5-6641-4BB9-A414-A3B3E206E6FE}" srcOrd="0" destOrd="0" presId="urn:microsoft.com/office/officeart/2005/8/layout/radial6"/>
    <dgm:cxn modelId="{23B3B77E-4D45-4AC1-9346-2F85791324B1}" srcId="{082FF8DF-B147-4DDE-9247-CB6585E2EA0F}" destId="{DB8AF8DA-0082-4149-9705-C589E1FCAF5F}" srcOrd="3" destOrd="0" parTransId="{A76BC176-51A9-4BE5-98BB-35770CF4683B}" sibTransId="{EB159B32-DC86-4BD4-9D45-70DE6C9BCD1A}"/>
    <dgm:cxn modelId="{CDBC6B34-1D04-4AAE-88EB-99BA6ECD040F}" type="presOf" srcId="{8FEB9AD6-0650-41A0-9BD2-9D149A223DBC}" destId="{8B8E55C4-BBC3-41EE-8841-8DE317B865BE}" srcOrd="0" destOrd="0" presId="urn:microsoft.com/office/officeart/2005/8/layout/radial6"/>
    <dgm:cxn modelId="{C1F43B6E-4A59-48F6-BEE6-52DC1908CE3A}" type="presOf" srcId="{379807C7-EB5A-43BD-A3E9-ECC098C6B711}" destId="{004C43EE-D1A0-4DB4-BBC4-4E56911D8B6B}" srcOrd="0" destOrd="0" presId="urn:microsoft.com/office/officeart/2005/8/layout/radial6"/>
    <dgm:cxn modelId="{79E7798C-02E7-4BE9-ADBE-B3C8378D5204}" srcId="{772649DD-B598-43D4-B7B6-A2D926AF3759}" destId="{082FF8DF-B147-4DDE-9247-CB6585E2EA0F}" srcOrd="0" destOrd="0" parTransId="{44D2CE48-5817-44D0-B40A-1DEA511216B4}" sibTransId="{98F5F99B-A5CB-4FE2-A315-C7164E6AC3E7}"/>
    <dgm:cxn modelId="{71A051F5-3AAD-452C-95A4-D1C26EFE9C14}" type="presOf" srcId="{DB8AF8DA-0082-4149-9705-C589E1FCAF5F}" destId="{7F95EE7A-F4E0-4E2B-B07E-ECE2FA37DE8D}" srcOrd="0" destOrd="0" presId="urn:microsoft.com/office/officeart/2005/8/layout/radial6"/>
    <dgm:cxn modelId="{6E6DB395-E651-4D74-B488-D42ABD16E7CF}" srcId="{082FF8DF-B147-4DDE-9247-CB6585E2EA0F}" destId="{3592013A-2FF2-4238-80D3-3689013CE15F}" srcOrd="2" destOrd="0" parTransId="{3C3B20C8-1891-46EE-8FE9-91434D28162E}" sibTransId="{8FEB9AD6-0650-41A0-9BD2-9D149A223DBC}"/>
    <dgm:cxn modelId="{D6702F3F-8408-4FF3-A0E4-24E488F85E78}" srcId="{082FF8DF-B147-4DDE-9247-CB6585E2EA0F}" destId="{9E68E75E-8941-40FE-8548-8408D491A3A8}" srcOrd="0" destOrd="0" parTransId="{8D7631A7-E2A1-4AE9-8541-A5B16DE55FBE}" sibTransId="{379807C7-EB5A-43BD-A3E9-ECC098C6B711}"/>
    <dgm:cxn modelId="{EC18F681-468C-457E-91C8-44A8B77C8592}" type="presOf" srcId="{772649DD-B598-43D4-B7B6-A2D926AF3759}" destId="{D85A4788-AE6B-49C2-ACAD-758AA0CBD79E}" srcOrd="0" destOrd="0" presId="urn:microsoft.com/office/officeart/2005/8/layout/radial6"/>
    <dgm:cxn modelId="{A8259824-6AD0-47C0-B403-563BB86D512B}" srcId="{082FF8DF-B147-4DDE-9247-CB6585E2EA0F}" destId="{3FD2D44A-684D-45E7-826B-B648AAA3106A}" srcOrd="1" destOrd="0" parTransId="{52427C78-89A1-4670-A400-40664FB29119}" sibTransId="{D1E10180-6C59-421D-9CCD-2C9799EEB69E}"/>
    <dgm:cxn modelId="{FBF110A1-122D-4CB3-B9DF-1A969D0F6882}" type="presParOf" srcId="{D85A4788-AE6B-49C2-ACAD-758AA0CBD79E}" destId="{A63447A5-6641-4BB9-A414-A3B3E206E6FE}" srcOrd="0" destOrd="0" presId="urn:microsoft.com/office/officeart/2005/8/layout/radial6"/>
    <dgm:cxn modelId="{24E7A043-3269-4A79-A362-072350C80E0F}" type="presParOf" srcId="{D85A4788-AE6B-49C2-ACAD-758AA0CBD79E}" destId="{A9714FE3-177C-4C1A-A1E8-EB70A20569DE}" srcOrd="1" destOrd="0" presId="urn:microsoft.com/office/officeart/2005/8/layout/radial6"/>
    <dgm:cxn modelId="{32343869-5875-4F63-AB1D-D9B8C51119BA}" type="presParOf" srcId="{D85A4788-AE6B-49C2-ACAD-758AA0CBD79E}" destId="{751E9161-7E75-489A-A733-74D0AFFB6281}" srcOrd="2" destOrd="0" presId="urn:microsoft.com/office/officeart/2005/8/layout/radial6"/>
    <dgm:cxn modelId="{ED59C6F0-4AF3-4C9C-BBC0-221D7797236B}" type="presParOf" srcId="{D85A4788-AE6B-49C2-ACAD-758AA0CBD79E}" destId="{004C43EE-D1A0-4DB4-BBC4-4E56911D8B6B}" srcOrd="3" destOrd="0" presId="urn:microsoft.com/office/officeart/2005/8/layout/radial6"/>
    <dgm:cxn modelId="{E3ECC8A3-67FD-4772-AF1D-F1151DB43DC1}" type="presParOf" srcId="{D85A4788-AE6B-49C2-ACAD-758AA0CBD79E}" destId="{3776B3C6-9026-455D-937C-B52BA0039752}" srcOrd="4" destOrd="0" presId="urn:microsoft.com/office/officeart/2005/8/layout/radial6"/>
    <dgm:cxn modelId="{86495DDC-ABBA-41E2-9A3A-EF99DFDCFBDB}" type="presParOf" srcId="{D85A4788-AE6B-49C2-ACAD-758AA0CBD79E}" destId="{9CB2FB6F-A118-42AF-AC62-B740CBCFAE72}" srcOrd="5" destOrd="0" presId="urn:microsoft.com/office/officeart/2005/8/layout/radial6"/>
    <dgm:cxn modelId="{3B7B0894-16BE-469F-AAA0-5552BB11BD6D}" type="presParOf" srcId="{D85A4788-AE6B-49C2-ACAD-758AA0CBD79E}" destId="{5D121F0A-88BE-4E98-B239-D03BEB5EDFEB}" srcOrd="6" destOrd="0" presId="urn:microsoft.com/office/officeart/2005/8/layout/radial6"/>
    <dgm:cxn modelId="{DCC7A382-A4E5-4FAE-A839-B472D6FAFCC6}" type="presParOf" srcId="{D85A4788-AE6B-49C2-ACAD-758AA0CBD79E}" destId="{55BCF3A4-82F9-42F6-BB23-1102156DC042}" srcOrd="7" destOrd="0" presId="urn:microsoft.com/office/officeart/2005/8/layout/radial6"/>
    <dgm:cxn modelId="{AA204A28-8AAC-4423-9548-5FC6812A2850}" type="presParOf" srcId="{D85A4788-AE6B-49C2-ACAD-758AA0CBD79E}" destId="{156D73D4-5F2B-4003-A3DE-557EAED0C114}" srcOrd="8" destOrd="0" presId="urn:microsoft.com/office/officeart/2005/8/layout/radial6"/>
    <dgm:cxn modelId="{ECB50E8D-8605-46C2-921E-471AB7EA3A0E}" type="presParOf" srcId="{D85A4788-AE6B-49C2-ACAD-758AA0CBD79E}" destId="{8B8E55C4-BBC3-41EE-8841-8DE317B865BE}" srcOrd="9" destOrd="0" presId="urn:microsoft.com/office/officeart/2005/8/layout/radial6"/>
    <dgm:cxn modelId="{E224C3CB-A0B3-4FAD-A0F3-35C764F769F6}" type="presParOf" srcId="{D85A4788-AE6B-49C2-ACAD-758AA0CBD79E}" destId="{7F95EE7A-F4E0-4E2B-B07E-ECE2FA37DE8D}" srcOrd="10" destOrd="0" presId="urn:microsoft.com/office/officeart/2005/8/layout/radial6"/>
    <dgm:cxn modelId="{0F99511D-4E1A-429C-AF07-0C02B40FE4F7}" type="presParOf" srcId="{D85A4788-AE6B-49C2-ACAD-758AA0CBD79E}" destId="{713B0AE2-2934-4708-8319-06FEF43B7E91}" srcOrd="11" destOrd="0" presId="urn:microsoft.com/office/officeart/2005/8/layout/radial6"/>
    <dgm:cxn modelId="{D80F6FD8-FDDC-464C-8CBF-BA1BCB428A03}" type="presParOf" srcId="{D85A4788-AE6B-49C2-ACAD-758AA0CBD79E}" destId="{81FD3495-2DA5-45BE-9D1D-1EB9A185A79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F5BC97-6208-44D6-97AA-1844E07CA87F}" type="doc">
      <dgm:prSet loTypeId="urn:microsoft.com/office/officeart/2005/8/layout/radial6" loCatId="cycle" qsTypeId="urn:microsoft.com/office/officeart/2005/8/quickstyle/3d1" qsCatId="3D" csTypeId="urn:microsoft.com/office/officeart/2005/8/colors/accent1_2" csCatId="accent1" phldr="1"/>
      <dgm:spPr/>
      <dgm:t>
        <a:bodyPr/>
        <a:lstStyle/>
        <a:p>
          <a:endParaRPr lang="es-AR"/>
        </a:p>
      </dgm:t>
    </dgm:pt>
    <dgm:pt modelId="{56EA4515-2CA9-495C-BE30-A132591AA66E}">
      <dgm:prSet phldrT="[Text]" custT="1"/>
      <dgm:spPr/>
      <dgm:t>
        <a:bodyPr/>
        <a:lstStyle/>
        <a:p>
          <a:r>
            <a:rPr lang="es-AR" sz="2400" b="1" dirty="0" smtClean="0"/>
            <a:t>Objetivos</a:t>
          </a:r>
          <a:endParaRPr lang="es-AR" sz="2400" b="1" dirty="0"/>
        </a:p>
      </dgm:t>
    </dgm:pt>
    <dgm:pt modelId="{DDCA8145-0020-49BF-9892-D87314E535EC}" type="parTrans" cxnId="{908F880B-7BEA-4F75-8FFC-5BB3615B39FB}">
      <dgm:prSet/>
      <dgm:spPr/>
      <dgm:t>
        <a:bodyPr/>
        <a:lstStyle/>
        <a:p>
          <a:endParaRPr lang="es-AR"/>
        </a:p>
      </dgm:t>
    </dgm:pt>
    <dgm:pt modelId="{7DE6FA46-06B8-4AAA-8FDD-A6A30F4E2FD5}" type="sibTrans" cxnId="{908F880B-7BEA-4F75-8FFC-5BB3615B39FB}">
      <dgm:prSet/>
      <dgm:spPr/>
      <dgm:t>
        <a:bodyPr/>
        <a:lstStyle/>
        <a:p>
          <a:endParaRPr lang="es-AR"/>
        </a:p>
      </dgm:t>
    </dgm:pt>
    <dgm:pt modelId="{02379418-F842-4B2E-BA54-975804AE93D8}">
      <dgm:prSet phldrT="[Text]" custT="1"/>
      <dgm:spPr/>
      <dgm:t>
        <a:bodyPr/>
        <a:lstStyle/>
        <a:p>
          <a:r>
            <a:rPr lang="es-AR" sz="1600" i="1" dirty="0" smtClean="0"/>
            <a:t>Social </a:t>
          </a:r>
          <a:r>
            <a:rPr lang="es-AR" sz="1600" i="1" dirty="0" err="1" smtClean="0"/>
            <a:t>Hub</a:t>
          </a:r>
          <a:endParaRPr lang="es-AR" sz="1600" i="1" dirty="0"/>
        </a:p>
      </dgm:t>
    </dgm:pt>
    <dgm:pt modelId="{A37EF1CE-1489-4D59-AA8A-80C1C4608A69}" type="parTrans" cxnId="{04A68A85-C13C-44BB-BB4E-8468739F3F25}">
      <dgm:prSet/>
      <dgm:spPr/>
      <dgm:t>
        <a:bodyPr/>
        <a:lstStyle/>
        <a:p>
          <a:endParaRPr lang="es-AR"/>
        </a:p>
      </dgm:t>
    </dgm:pt>
    <dgm:pt modelId="{502CA5A0-64DC-4E35-B549-2559448D994A}" type="sibTrans" cxnId="{04A68A85-C13C-44BB-BB4E-8468739F3F25}">
      <dgm:prSet/>
      <dgm:spPr/>
      <dgm:t>
        <a:bodyPr/>
        <a:lstStyle/>
        <a:p>
          <a:endParaRPr lang="es-AR"/>
        </a:p>
      </dgm:t>
    </dgm:pt>
    <dgm:pt modelId="{41BBAFBE-84C6-46F7-B2AB-4770281FD017}">
      <dgm:prSet phldrT="[Text]" custT="1"/>
      <dgm:spPr/>
      <dgm:t>
        <a:bodyPr/>
        <a:lstStyle/>
        <a:p>
          <a:r>
            <a:rPr lang="es-AR" sz="1600" i="1" dirty="0" smtClean="0"/>
            <a:t>Estrategia</a:t>
          </a:r>
          <a:endParaRPr lang="es-AR" sz="1600" i="1" dirty="0"/>
        </a:p>
      </dgm:t>
    </dgm:pt>
    <dgm:pt modelId="{FED43671-5DC4-47C1-BB06-1D2A485F87FC}" type="parTrans" cxnId="{CE7ECD3E-7D71-4E46-A5ED-C3833437B6F1}">
      <dgm:prSet/>
      <dgm:spPr/>
      <dgm:t>
        <a:bodyPr/>
        <a:lstStyle/>
        <a:p>
          <a:endParaRPr lang="es-AR"/>
        </a:p>
      </dgm:t>
    </dgm:pt>
    <dgm:pt modelId="{29CBE642-026A-4A02-B1A6-AE37F07DAB53}" type="sibTrans" cxnId="{CE7ECD3E-7D71-4E46-A5ED-C3833437B6F1}">
      <dgm:prSet/>
      <dgm:spPr/>
      <dgm:t>
        <a:bodyPr/>
        <a:lstStyle/>
        <a:p>
          <a:endParaRPr lang="es-AR"/>
        </a:p>
      </dgm:t>
    </dgm:pt>
    <dgm:pt modelId="{70B0D12F-9C22-47C0-A66E-4953DF63ED4E}">
      <dgm:prSet phldrT="[Text]" custT="1"/>
      <dgm:spPr/>
      <dgm:t>
        <a:bodyPr/>
        <a:lstStyle/>
        <a:p>
          <a:r>
            <a:rPr lang="es-AR" sz="1600" i="1" dirty="0" smtClean="0"/>
            <a:t>Competencia</a:t>
          </a:r>
          <a:endParaRPr lang="es-AR" sz="1600" i="1" dirty="0"/>
        </a:p>
      </dgm:t>
    </dgm:pt>
    <dgm:pt modelId="{EA143C0F-37C7-44DC-A8A2-AADAD5BA104D}" type="parTrans" cxnId="{842C3EA4-CB8D-4F8B-B656-CCD59FC0BE14}">
      <dgm:prSet/>
      <dgm:spPr/>
      <dgm:t>
        <a:bodyPr/>
        <a:lstStyle/>
        <a:p>
          <a:endParaRPr lang="es-AR"/>
        </a:p>
      </dgm:t>
    </dgm:pt>
    <dgm:pt modelId="{3BE10202-D62B-460B-8419-488F93208378}" type="sibTrans" cxnId="{842C3EA4-CB8D-4F8B-B656-CCD59FC0BE14}">
      <dgm:prSet/>
      <dgm:spPr/>
      <dgm:t>
        <a:bodyPr/>
        <a:lstStyle/>
        <a:p>
          <a:endParaRPr lang="es-AR"/>
        </a:p>
      </dgm:t>
    </dgm:pt>
    <dgm:pt modelId="{9C404DA2-FE07-4D93-B62F-4FD903EEC971}">
      <dgm:prSet phldrT="[Text]" custT="1"/>
      <dgm:spPr/>
      <dgm:t>
        <a:bodyPr/>
        <a:lstStyle/>
        <a:p>
          <a:r>
            <a:rPr lang="es-AR" sz="1600" i="1" dirty="0" smtClean="0"/>
            <a:t>FODA</a:t>
          </a:r>
          <a:endParaRPr lang="es-AR" sz="1600" i="1" dirty="0"/>
        </a:p>
      </dgm:t>
    </dgm:pt>
    <dgm:pt modelId="{FE320DB7-F353-42E4-914C-662FBEB55A3D}" type="parTrans" cxnId="{049C6C32-D2B6-4B30-A168-B1A4CDAC28D6}">
      <dgm:prSet/>
      <dgm:spPr/>
      <dgm:t>
        <a:bodyPr/>
        <a:lstStyle/>
        <a:p>
          <a:endParaRPr lang="es-AR"/>
        </a:p>
      </dgm:t>
    </dgm:pt>
    <dgm:pt modelId="{78F67448-EECB-413F-831F-11B7E6F16FB7}" type="sibTrans" cxnId="{049C6C32-D2B6-4B30-A168-B1A4CDAC28D6}">
      <dgm:prSet/>
      <dgm:spPr/>
      <dgm:t>
        <a:bodyPr/>
        <a:lstStyle/>
        <a:p>
          <a:endParaRPr lang="es-AR"/>
        </a:p>
      </dgm:t>
    </dgm:pt>
    <dgm:pt modelId="{A0DD8D33-8BA4-4DD2-A967-1E74768AE2A6}">
      <dgm:prSet phldrT="[Text]" custT="1"/>
      <dgm:spPr/>
      <dgm:t>
        <a:bodyPr/>
        <a:lstStyle/>
        <a:p>
          <a:r>
            <a:rPr lang="es-AR" sz="1600" i="1" dirty="0" smtClean="0"/>
            <a:t>Factores críticos</a:t>
          </a:r>
          <a:endParaRPr lang="es-AR" sz="1600" i="1" dirty="0"/>
        </a:p>
      </dgm:t>
    </dgm:pt>
    <dgm:pt modelId="{0A67B6B5-60EE-41BD-8859-8899DABCFF59}" type="parTrans" cxnId="{E0D7E1DE-E206-4206-843C-DB42483EE2F8}">
      <dgm:prSet/>
      <dgm:spPr/>
      <dgm:t>
        <a:bodyPr/>
        <a:lstStyle/>
        <a:p>
          <a:endParaRPr lang="es-AR"/>
        </a:p>
      </dgm:t>
    </dgm:pt>
    <dgm:pt modelId="{F5D93448-A893-46C7-AC2C-EC7D645963A6}" type="sibTrans" cxnId="{E0D7E1DE-E206-4206-843C-DB42483EE2F8}">
      <dgm:prSet/>
      <dgm:spPr/>
      <dgm:t>
        <a:bodyPr/>
        <a:lstStyle/>
        <a:p>
          <a:endParaRPr lang="es-AR"/>
        </a:p>
      </dgm:t>
    </dgm:pt>
    <dgm:pt modelId="{DBEBD1F2-CF9B-419D-90AD-4F41633B764A}" type="pres">
      <dgm:prSet presAssocID="{D3F5BC97-6208-44D6-97AA-1844E07CA87F}" presName="Name0" presStyleCnt="0">
        <dgm:presLayoutVars>
          <dgm:chMax val="1"/>
          <dgm:dir/>
          <dgm:animLvl val="ctr"/>
          <dgm:resizeHandles val="exact"/>
        </dgm:presLayoutVars>
      </dgm:prSet>
      <dgm:spPr/>
      <dgm:t>
        <a:bodyPr/>
        <a:lstStyle/>
        <a:p>
          <a:endParaRPr lang="es-AR"/>
        </a:p>
      </dgm:t>
    </dgm:pt>
    <dgm:pt modelId="{1AF7CF37-83E9-46FC-9525-41844A59A657}" type="pres">
      <dgm:prSet presAssocID="{56EA4515-2CA9-495C-BE30-A132591AA66E}" presName="centerShape" presStyleLbl="node0" presStyleIdx="0" presStyleCnt="1" custScaleX="111940" custScaleY="111697"/>
      <dgm:spPr/>
      <dgm:t>
        <a:bodyPr/>
        <a:lstStyle/>
        <a:p>
          <a:endParaRPr lang="es-AR"/>
        </a:p>
      </dgm:t>
    </dgm:pt>
    <dgm:pt modelId="{693A2DEF-70E7-4104-9388-B4E223C69D3E}" type="pres">
      <dgm:prSet presAssocID="{02379418-F842-4B2E-BA54-975804AE93D8}" presName="node" presStyleLbl="node1" presStyleIdx="0" presStyleCnt="5" custScaleX="137226" custScaleY="128677">
        <dgm:presLayoutVars>
          <dgm:bulletEnabled val="1"/>
        </dgm:presLayoutVars>
      </dgm:prSet>
      <dgm:spPr/>
      <dgm:t>
        <a:bodyPr/>
        <a:lstStyle/>
        <a:p>
          <a:endParaRPr lang="es-AR"/>
        </a:p>
      </dgm:t>
    </dgm:pt>
    <dgm:pt modelId="{9E320203-3067-4431-A633-FAA2C5702213}" type="pres">
      <dgm:prSet presAssocID="{02379418-F842-4B2E-BA54-975804AE93D8}" presName="dummy" presStyleCnt="0"/>
      <dgm:spPr/>
    </dgm:pt>
    <dgm:pt modelId="{1349F066-F9D7-4F5D-A586-61C89A339AAD}" type="pres">
      <dgm:prSet presAssocID="{502CA5A0-64DC-4E35-B549-2559448D994A}" presName="sibTrans" presStyleLbl="sibTrans2D1" presStyleIdx="0" presStyleCnt="5"/>
      <dgm:spPr/>
      <dgm:t>
        <a:bodyPr/>
        <a:lstStyle/>
        <a:p>
          <a:endParaRPr lang="es-AR"/>
        </a:p>
      </dgm:t>
    </dgm:pt>
    <dgm:pt modelId="{2B044AC0-A8B1-4552-B494-DBABA4C558BF}" type="pres">
      <dgm:prSet presAssocID="{41BBAFBE-84C6-46F7-B2AB-4770281FD017}" presName="node" presStyleLbl="node1" presStyleIdx="1" presStyleCnt="5" custScaleX="137226" custScaleY="128677">
        <dgm:presLayoutVars>
          <dgm:bulletEnabled val="1"/>
        </dgm:presLayoutVars>
      </dgm:prSet>
      <dgm:spPr/>
      <dgm:t>
        <a:bodyPr/>
        <a:lstStyle/>
        <a:p>
          <a:endParaRPr lang="es-AR"/>
        </a:p>
      </dgm:t>
    </dgm:pt>
    <dgm:pt modelId="{C7C59AE7-0FD4-421C-AC51-F930115B7862}" type="pres">
      <dgm:prSet presAssocID="{41BBAFBE-84C6-46F7-B2AB-4770281FD017}" presName="dummy" presStyleCnt="0"/>
      <dgm:spPr/>
    </dgm:pt>
    <dgm:pt modelId="{B29F601D-C2DA-4EFC-B5A9-E061BBBE8855}" type="pres">
      <dgm:prSet presAssocID="{29CBE642-026A-4A02-B1A6-AE37F07DAB53}" presName="sibTrans" presStyleLbl="sibTrans2D1" presStyleIdx="1" presStyleCnt="5"/>
      <dgm:spPr/>
      <dgm:t>
        <a:bodyPr/>
        <a:lstStyle/>
        <a:p>
          <a:endParaRPr lang="es-AR"/>
        </a:p>
      </dgm:t>
    </dgm:pt>
    <dgm:pt modelId="{8F717820-341B-4234-B484-0D9D87E08381}" type="pres">
      <dgm:prSet presAssocID="{70B0D12F-9C22-47C0-A66E-4953DF63ED4E}" presName="node" presStyleLbl="node1" presStyleIdx="2" presStyleCnt="5" custScaleX="137226" custScaleY="128677">
        <dgm:presLayoutVars>
          <dgm:bulletEnabled val="1"/>
        </dgm:presLayoutVars>
      </dgm:prSet>
      <dgm:spPr/>
      <dgm:t>
        <a:bodyPr/>
        <a:lstStyle/>
        <a:p>
          <a:endParaRPr lang="es-AR"/>
        </a:p>
      </dgm:t>
    </dgm:pt>
    <dgm:pt modelId="{CC10B0B2-A1C7-4305-A2DD-1867A57FBF0B}" type="pres">
      <dgm:prSet presAssocID="{70B0D12F-9C22-47C0-A66E-4953DF63ED4E}" presName="dummy" presStyleCnt="0"/>
      <dgm:spPr/>
    </dgm:pt>
    <dgm:pt modelId="{8398241F-E6A5-4488-B9E2-63BE36B2BD3A}" type="pres">
      <dgm:prSet presAssocID="{3BE10202-D62B-460B-8419-488F93208378}" presName="sibTrans" presStyleLbl="sibTrans2D1" presStyleIdx="2" presStyleCnt="5"/>
      <dgm:spPr/>
      <dgm:t>
        <a:bodyPr/>
        <a:lstStyle/>
        <a:p>
          <a:endParaRPr lang="es-AR"/>
        </a:p>
      </dgm:t>
    </dgm:pt>
    <dgm:pt modelId="{88C85BE8-5FE1-4043-9FAC-EC369750F40E}" type="pres">
      <dgm:prSet presAssocID="{9C404DA2-FE07-4D93-B62F-4FD903EEC971}" presName="node" presStyleLbl="node1" presStyleIdx="3" presStyleCnt="5" custScaleX="137226" custScaleY="128677">
        <dgm:presLayoutVars>
          <dgm:bulletEnabled val="1"/>
        </dgm:presLayoutVars>
      </dgm:prSet>
      <dgm:spPr/>
      <dgm:t>
        <a:bodyPr/>
        <a:lstStyle/>
        <a:p>
          <a:endParaRPr lang="es-AR"/>
        </a:p>
      </dgm:t>
    </dgm:pt>
    <dgm:pt modelId="{B637E92E-0AB4-4383-8F89-38D00856C14D}" type="pres">
      <dgm:prSet presAssocID="{9C404DA2-FE07-4D93-B62F-4FD903EEC971}" presName="dummy" presStyleCnt="0"/>
      <dgm:spPr/>
    </dgm:pt>
    <dgm:pt modelId="{256295AC-012F-43E1-8092-4F6E00A26052}" type="pres">
      <dgm:prSet presAssocID="{78F67448-EECB-413F-831F-11B7E6F16FB7}" presName="sibTrans" presStyleLbl="sibTrans2D1" presStyleIdx="3" presStyleCnt="5"/>
      <dgm:spPr/>
      <dgm:t>
        <a:bodyPr/>
        <a:lstStyle/>
        <a:p>
          <a:endParaRPr lang="es-AR"/>
        </a:p>
      </dgm:t>
    </dgm:pt>
    <dgm:pt modelId="{4F4FE56D-C9DE-4ECD-B60A-AC3B637E3921}" type="pres">
      <dgm:prSet presAssocID="{A0DD8D33-8BA4-4DD2-A967-1E74768AE2A6}" presName="node" presStyleLbl="node1" presStyleIdx="4" presStyleCnt="5" custScaleX="138480" custScaleY="129133">
        <dgm:presLayoutVars>
          <dgm:bulletEnabled val="1"/>
        </dgm:presLayoutVars>
      </dgm:prSet>
      <dgm:spPr/>
      <dgm:t>
        <a:bodyPr/>
        <a:lstStyle/>
        <a:p>
          <a:endParaRPr lang="es-AR"/>
        </a:p>
      </dgm:t>
    </dgm:pt>
    <dgm:pt modelId="{9A6C1B1A-85F9-485F-8B93-809798A8E8AE}" type="pres">
      <dgm:prSet presAssocID="{A0DD8D33-8BA4-4DD2-A967-1E74768AE2A6}" presName="dummy" presStyleCnt="0"/>
      <dgm:spPr/>
    </dgm:pt>
    <dgm:pt modelId="{151C1687-F0E2-4135-90E8-B5DCC9B122C0}" type="pres">
      <dgm:prSet presAssocID="{F5D93448-A893-46C7-AC2C-EC7D645963A6}" presName="sibTrans" presStyleLbl="sibTrans2D1" presStyleIdx="4" presStyleCnt="5"/>
      <dgm:spPr/>
      <dgm:t>
        <a:bodyPr/>
        <a:lstStyle/>
        <a:p>
          <a:endParaRPr lang="es-AR"/>
        </a:p>
      </dgm:t>
    </dgm:pt>
  </dgm:ptLst>
  <dgm:cxnLst>
    <dgm:cxn modelId="{E0D7E1DE-E206-4206-843C-DB42483EE2F8}" srcId="{56EA4515-2CA9-495C-BE30-A132591AA66E}" destId="{A0DD8D33-8BA4-4DD2-A967-1E74768AE2A6}" srcOrd="4" destOrd="0" parTransId="{0A67B6B5-60EE-41BD-8859-8899DABCFF59}" sibTransId="{F5D93448-A893-46C7-AC2C-EC7D645963A6}"/>
    <dgm:cxn modelId="{EA0B589C-C0BC-4C60-A5E5-06C65F57DFEA}" type="presOf" srcId="{78F67448-EECB-413F-831F-11B7E6F16FB7}" destId="{256295AC-012F-43E1-8092-4F6E00A26052}" srcOrd="0" destOrd="0" presId="urn:microsoft.com/office/officeart/2005/8/layout/radial6"/>
    <dgm:cxn modelId="{F0E4C6F6-29C4-4E86-ACF6-302DAED43A4D}" type="presOf" srcId="{70B0D12F-9C22-47C0-A66E-4953DF63ED4E}" destId="{8F717820-341B-4234-B484-0D9D87E08381}" srcOrd="0" destOrd="0" presId="urn:microsoft.com/office/officeart/2005/8/layout/radial6"/>
    <dgm:cxn modelId="{CE7ECD3E-7D71-4E46-A5ED-C3833437B6F1}" srcId="{56EA4515-2CA9-495C-BE30-A132591AA66E}" destId="{41BBAFBE-84C6-46F7-B2AB-4770281FD017}" srcOrd="1" destOrd="0" parTransId="{FED43671-5DC4-47C1-BB06-1D2A485F87FC}" sibTransId="{29CBE642-026A-4A02-B1A6-AE37F07DAB53}"/>
    <dgm:cxn modelId="{74596917-24BC-4AC9-9D8A-DBE26DDE900E}" type="presOf" srcId="{D3F5BC97-6208-44D6-97AA-1844E07CA87F}" destId="{DBEBD1F2-CF9B-419D-90AD-4F41633B764A}" srcOrd="0" destOrd="0" presId="urn:microsoft.com/office/officeart/2005/8/layout/radial6"/>
    <dgm:cxn modelId="{04A68A85-C13C-44BB-BB4E-8468739F3F25}" srcId="{56EA4515-2CA9-495C-BE30-A132591AA66E}" destId="{02379418-F842-4B2E-BA54-975804AE93D8}" srcOrd="0" destOrd="0" parTransId="{A37EF1CE-1489-4D59-AA8A-80C1C4608A69}" sibTransId="{502CA5A0-64DC-4E35-B549-2559448D994A}"/>
    <dgm:cxn modelId="{B116E073-9237-49E1-BBF3-AFB2EF0F92BF}" type="presOf" srcId="{9C404DA2-FE07-4D93-B62F-4FD903EEC971}" destId="{88C85BE8-5FE1-4043-9FAC-EC369750F40E}" srcOrd="0" destOrd="0" presId="urn:microsoft.com/office/officeart/2005/8/layout/radial6"/>
    <dgm:cxn modelId="{9539A597-BEEB-4F08-98F4-917FB55F4274}" type="presOf" srcId="{41BBAFBE-84C6-46F7-B2AB-4770281FD017}" destId="{2B044AC0-A8B1-4552-B494-DBABA4C558BF}" srcOrd="0" destOrd="0" presId="urn:microsoft.com/office/officeart/2005/8/layout/radial6"/>
    <dgm:cxn modelId="{908F880B-7BEA-4F75-8FFC-5BB3615B39FB}" srcId="{D3F5BC97-6208-44D6-97AA-1844E07CA87F}" destId="{56EA4515-2CA9-495C-BE30-A132591AA66E}" srcOrd="0" destOrd="0" parTransId="{DDCA8145-0020-49BF-9892-D87314E535EC}" sibTransId="{7DE6FA46-06B8-4AAA-8FDD-A6A30F4E2FD5}"/>
    <dgm:cxn modelId="{842C3EA4-CB8D-4F8B-B656-CCD59FC0BE14}" srcId="{56EA4515-2CA9-495C-BE30-A132591AA66E}" destId="{70B0D12F-9C22-47C0-A66E-4953DF63ED4E}" srcOrd="2" destOrd="0" parTransId="{EA143C0F-37C7-44DC-A8A2-AADAD5BA104D}" sibTransId="{3BE10202-D62B-460B-8419-488F93208378}"/>
    <dgm:cxn modelId="{19C4C0AB-B1F7-43FB-BBD4-147B4523AD8B}" type="presOf" srcId="{56EA4515-2CA9-495C-BE30-A132591AA66E}" destId="{1AF7CF37-83E9-46FC-9525-41844A59A657}" srcOrd="0" destOrd="0" presId="urn:microsoft.com/office/officeart/2005/8/layout/radial6"/>
    <dgm:cxn modelId="{8F31ADFA-F961-4478-AD82-0756C148558D}" type="presOf" srcId="{02379418-F842-4B2E-BA54-975804AE93D8}" destId="{693A2DEF-70E7-4104-9388-B4E223C69D3E}" srcOrd="0" destOrd="0" presId="urn:microsoft.com/office/officeart/2005/8/layout/radial6"/>
    <dgm:cxn modelId="{34FDB237-0C5E-426A-AA3C-31A0796B3AA7}" type="presOf" srcId="{502CA5A0-64DC-4E35-B549-2559448D994A}" destId="{1349F066-F9D7-4F5D-A586-61C89A339AAD}" srcOrd="0" destOrd="0" presId="urn:microsoft.com/office/officeart/2005/8/layout/radial6"/>
    <dgm:cxn modelId="{376EDF36-499B-4D2B-92C3-5600D2C5926D}" type="presOf" srcId="{F5D93448-A893-46C7-AC2C-EC7D645963A6}" destId="{151C1687-F0E2-4135-90E8-B5DCC9B122C0}" srcOrd="0" destOrd="0" presId="urn:microsoft.com/office/officeart/2005/8/layout/radial6"/>
    <dgm:cxn modelId="{049C6C32-D2B6-4B30-A168-B1A4CDAC28D6}" srcId="{56EA4515-2CA9-495C-BE30-A132591AA66E}" destId="{9C404DA2-FE07-4D93-B62F-4FD903EEC971}" srcOrd="3" destOrd="0" parTransId="{FE320DB7-F353-42E4-914C-662FBEB55A3D}" sibTransId="{78F67448-EECB-413F-831F-11B7E6F16FB7}"/>
    <dgm:cxn modelId="{E9BF9BF5-B4FA-4A85-AF31-8907418159D6}" type="presOf" srcId="{3BE10202-D62B-460B-8419-488F93208378}" destId="{8398241F-E6A5-4488-B9E2-63BE36B2BD3A}" srcOrd="0" destOrd="0" presId="urn:microsoft.com/office/officeart/2005/8/layout/radial6"/>
    <dgm:cxn modelId="{4506B418-ECA4-48D0-8822-A45772632D4E}" type="presOf" srcId="{29CBE642-026A-4A02-B1A6-AE37F07DAB53}" destId="{B29F601D-C2DA-4EFC-B5A9-E061BBBE8855}" srcOrd="0" destOrd="0" presId="urn:microsoft.com/office/officeart/2005/8/layout/radial6"/>
    <dgm:cxn modelId="{78DD457F-A55D-491C-81C4-09A0F599641D}" type="presOf" srcId="{A0DD8D33-8BA4-4DD2-A967-1E74768AE2A6}" destId="{4F4FE56D-C9DE-4ECD-B60A-AC3B637E3921}" srcOrd="0" destOrd="0" presId="urn:microsoft.com/office/officeart/2005/8/layout/radial6"/>
    <dgm:cxn modelId="{AB52C51E-671C-4A77-87EF-6D93AF2AAB42}" type="presParOf" srcId="{DBEBD1F2-CF9B-419D-90AD-4F41633B764A}" destId="{1AF7CF37-83E9-46FC-9525-41844A59A657}" srcOrd="0" destOrd="0" presId="urn:microsoft.com/office/officeart/2005/8/layout/radial6"/>
    <dgm:cxn modelId="{04958D7E-1461-4975-BA3B-492DA04DD833}" type="presParOf" srcId="{DBEBD1F2-CF9B-419D-90AD-4F41633B764A}" destId="{693A2DEF-70E7-4104-9388-B4E223C69D3E}" srcOrd="1" destOrd="0" presId="urn:microsoft.com/office/officeart/2005/8/layout/radial6"/>
    <dgm:cxn modelId="{E3C44F93-B05C-4839-B9B8-71CFA8091A2D}" type="presParOf" srcId="{DBEBD1F2-CF9B-419D-90AD-4F41633B764A}" destId="{9E320203-3067-4431-A633-FAA2C5702213}" srcOrd="2" destOrd="0" presId="urn:microsoft.com/office/officeart/2005/8/layout/radial6"/>
    <dgm:cxn modelId="{8C918421-C2DB-471A-B4C4-038A39F3EDCB}" type="presParOf" srcId="{DBEBD1F2-CF9B-419D-90AD-4F41633B764A}" destId="{1349F066-F9D7-4F5D-A586-61C89A339AAD}" srcOrd="3" destOrd="0" presId="urn:microsoft.com/office/officeart/2005/8/layout/radial6"/>
    <dgm:cxn modelId="{0C9A41C8-9EFF-458C-8D06-698A90EC4763}" type="presParOf" srcId="{DBEBD1F2-CF9B-419D-90AD-4F41633B764A}" destId="{2B044AC0-A8B1-4552-B494-DBABA4C558BF}" srcOrd="4" destOrd="0" presId="urn:microsoft.com/office/officeart/2005/8/layout/radial6"/>
    <dgm:cxn modelId="{FFEBDFD9-8C80-45F2-9BF3-8DD02343E140}" type="presParOf" srcId="{DBEBD1F2-CF9B-419D-90AD-4F41633B764A}" destId="{C7C59AE7-0FD4-421C-AC51-F930115B7862}" srcOrd="5" destOrd="0" presId="urn:microsoft.com/office/officeart/2005/8/layout/radial6"/>
    <dgm:cxn modelId="{7C9F2549-031D-4CBA-A0F4-8AE82DAFC15E}" type="presParOf" srcId="{DBEBD1F2-CF9B-419D-90AD-4F41633B764A}" destId="{B29F601D-C2DA-4EFC-B5A9-E061BBBE8855}" srcOrd="6" destOrd="0" presId="urn:microsoft.com/office/officeart/2005/8/layout/radial6"/>
    <dgm:cxn modelId="{6216AD4D-EC11-4C76-9023-2A7D179E9829}" type="presParOf" srcId="{DBEBD1F2-CF9B-419D-90AD-4F41633B764A}" destId="{8F717820-341B-4234-B484-0D9D87E08381}" srcOrd="7" destOrd="0" presId="urn:microsoft.com/office/officeart/2005/8/layout/radial6"/>
    <dgm:cxn modelId="{900B75ED-89A1-4E94-A59D-E4FC30D8D4CD}" type="presParOf" srcId="{DBEBD1F2-CF9B-419D-90AD-4F41633B764A}" destId="{CC10B0B2-A1C7-4305-A2DD-1867A57FBF0B}" srcOrd="8" destOrd="0" presId="urn:microsoft.com/office/officeart/2005/8/layout/radial6"/>
    <dgm:cxn modelId="{2F22A8EB-40F3-4EE9-A242-B28D253465AF}" type="presParOf" srcId="{DBEBD1F2-CF9B-419D-90AD-4F41633B764A}" destId="{8398241F-E6A5-4488-B9E2-63BE36B2BD3A}" srcOrd="9" destOrd="0" presId="urn:microsoft.com/office/officeart/2005/8/layout/radial6"/>
    <dgm:cxn modelId="{01171CD0-D30E-41D9-8B40-E285027ED805}" type="presParOf" srcId="{DBEBD1F2-CF9B-419D-90AD-4F41633B764A}" destId="{88C85BE8-5FE1-4043-9FAC-EC369750F40E}" srcOrd="10" destOrd="0" presId="urn:microsoft.com/office/officeart/2005/8/layout/radial6"/>
    <dgm:cxn modelId="{0E1E7872-89C1-4FB8-A6A7-8C49B3B42BC4}" type="presParOf" srcId="{DBEBD1F2-CF9B-419D-90AD-4F41633B764A}" destId="{B637E92E-0AB4-4383-8F89-38D00856C14D}" srcOrd="11" destOrd="0" presId="urn:microsoft.com/office/officeart/2005/8/layout/radial6"/>
    <dgm:cxn modelId="{88E00D6A-51BA-4D76-BE80-596094F306A7}" type="presParOf" srcId="{DBEBD1F2-CF9B-419D-90AD-4F41633B764A}" destId="{256295AC-012F-43E1-8092-4F6E00A26052}" srcOrd="12" destOrd="0" presId="urn:microsoft.com/office/officeart/2005/8/layout/radial6"/>
    <dgm:cxn modelId="{313D1F9C-AE85-4525-86EC-ABF24BFFC3AF}" type="presParOf" srcId="{DBEBD1F2-CF9B-419D-90AD-4F41633B764A}" destId="{4F4FE56D-C9DE-4ECD-B60A-AC3B637E3921}" srcOrd="13" destOrd="0" presId="urn:microsoft.com/office/officeart/2005/8/layout/radial6"/>
    <dgm:cxn modelId="{229775CA-0421-41FE-ACF6-0D9C320BA429}" type="presParOf" srcId="{DBEBD1F2-CF9B-419D-90AD-4F41633B764A}" destId="{9A6C1B1A-85F9-485F-8B93-809798A8E8AE}" srcOrd="14" destOrd="0" presId="urn:microsoft.com/office/officeart/2005/8/layout/radial6"/>
    <dgm:cxn modelId="{201B37C6-EBC5-44C8-A9B9-9FCE6111D7FA}" type="presParOf" srcId="{DBEBD1F2-CF9B-419D-90AD-4F41633B764A}" destId="{151C1687-F0E2-4135-90E8-B5DCC9B122C0}"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D3495-2DA5-45BE-9D1D-1EB9A185A797}">
      <dsp:nvSpPr>
        <dsp:cNvPr id="0" name=""/>
        <dsp:cNvSpPr/>
      </dsp:nvSpPr>
      <dsp:spPr>
        <a:xfrm>
          <a:off x="773225" y="590662"/>
          <a:ext cx="3939949" cy="3939949"/>
        </a:xfrm>
        <a:prstGeom prst="blockArc">
          <a:avLst>
            <a:gd name="adj1" fmla="val 10800000"/>
            <a:gd name="adj2" fmla="val 16200000"/>
            <a:gd name="adj3" fmla="val 4640"/>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B8E55C4-BBC3-41EE-8841-8DE317B865BE}">
      <dsp:nvSpPr>
        <dsp:cNvPr id="0" name=""/>
        <dsp:cNvSpPr/>
      </dsp:nvSpPr>
      <dsp:spPr>
        <a:xfrm>
          <a:off x="773225" y="590662"/>
          <a:ext cx="3939949" cy="3939949"/>
        </a:xfrm>
        <a:prstGeom prst="blockArc">
          <a:avLst>
            <a:gd name="adj1" fmla="val 5400000"/>
            <a:gd name="adj2" fmla="val 10800000"/>
            <a:gd name="adj3" fmla="val 4640"/>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D121F0A-88BE-4E98-B239-D03BEB5EDFEB}">
      <dsp:nvSpPr>
        <dsp:cNvPr id="0" name=""/>
        <dsp:cNvSpPr/>
      </dsp:nvSpPr>
      <dsp:spPr>
        <a:xfrm>
          <a:off x="773225" y="590662"/>
          <a:ext cx="3939949" cy="3939949"/>
        </a:xfrm>
        <a:prstGeom prst="blockArc">
          <a:avLst>
            <a:gd name="adj1" fmla="val 0"/>
            <a:gd name="adj2" fmla="val 5400000"/>
            <a:gd name="adj3" fmla="val 4640"/>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04C43EE-D1A0-4DB4-BBC4-4E56911D8B6B}">
      <dsp:nvSpPr>
        <dsp:cNvPr id="0" name=""/>
        <dsp:cNvSpPr/>
      </dsp:nvSpPr>
      <dsp:spPr>
        <a:xfrm>
          <a:off x="773225" y="590662"/>
          <a:ext cx="3939949" cy="3939949"/>
        </a:xfrm>
        <a:prstGeom prst="blockArc">
          <a:avLst>
            <a:gd name="adj1" fmla="val 16200000"/>
            <a:gd name="adj2" fmla="val 0"/>
            <a:gd name="adj3" fmla="val 4640"/>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63447A5-6641-4BB9-A414-A3B3E206E6FE}">
      <dsp:nvSpPr>
        <dsp:cNvPr id="0" name=""/>
        <dsp:cNvSpPr/>
      </dsp:nvSpPr>
      <dsp:spPr>
        <a:xfrm>
          <a:off x="1728117" y="1547758"/>
          <a:ext cx="2030165" cy="2025758"/>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AR" sz="2400" b="1" kern="1200" dirty="0" smtClean="0"/>
            <a:t>Social </a:t>
          </a:r>
          <a:r>
            <a:rPr lang="es-AR" sz="2400" b="1" kern="1200" dirty="0" err="1" smtClean="0"/>
            <a:t>Hub</a:t>
          </a:r>
          <a:endParaRPr lang="es-AR" sz="2400" b="1" kern="1200" dirty="0"/>
        </a:p>
      </dsp:txBody>
      <dsp:txXfrm>
        <a:off x="2025428" y="1844423"/>
        <a:ext cx="1435543" cy="1432428"/>
      </dsp:txXfrm>
    </dsp:sp>
    <dsp:sp modelId="{A9714FE3-177C-4C1A-A1E8-EB70A20569DE}">
      <dsp:nvSpPr>
        <dsp:cNvPr id="0" name=""/>
        <dsp:cNvSpPr/>
      </dsp:nvSpPr>
      <dsp:spPr>
        <a:xfrm>
          <a:off x="1872134" y="-180433"/>
          <a:ext cx="1742130" cy="1633597"/>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Misión</a:t>
          </a:r>
          <a:endParaRPr lang="es-AR" sz="1600" i="1" kern="1200" dirty="0"/>
        </a:p>
      </dsp:txBody>
      <dsp:txXfrm>
        <a:off x="2127263" y="58802"/>
        <a:ext cx="1231872" cy="1155127"/>
      </dsp:txXfrm>
    </dsp:sp>
    <dsp:sp modelId="{3776B3C6-9026-455D-937C-B52BA0039752}">
      <dsp:nvSpPr>
        <dsp:cNvPr id="0" name=""/>
        <dsp:cNvSpPr/>
      </dsp:nvSpPr>
      <dsp:spPr>
        <a:xfrm>
          <a:off x="3796406" y="1743838"/>
          <a:ext cx="1742130" cy="1633597"/>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Servicios</a:t>
          </a:r>
          <a:endParaRPr lang="es-AR" sz="1600" i="1" kern="1200" dirty="0"/>
        </a:p>
      </dsp:txBody>
      <dsp:txXfrm>
        <a:off x="4051535" y="1983073"/>
        <a:ext cx="1231872" cy="1155127"/>
      </dsp:txXfrm>
    </dsp:sp>
    <dsp:sp modelId="{55BCF3A4-82F9-42F6-BB23-1102156DC042}">
      <dsp:nvSpPr>
        <dsp:cNvPr id="0" name=""/>
        <dsp:cNvSpPr/>
      </dsp:nvSpPr>
      <dsp:spPr>
        <a:xfrm>
          <a:off x="1872134" y="3668110"/>
          <a:ext cx="1742130" cy="1633597"/>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Competencia</a:t>
          </a:r>
          <a:endParaRPr lang="es-AR" sz="1600" i="1" kern="1200" dirty="0"/>
        </a:p>
      </dsp:txBody>
      <dsp:txXfrm>
        <a:off x="2127263" y="3907345"/>
        <a:ext cx="1231872" cy="1155127"/>
      </dsp:txXfrm>
    </dsp:sp>
    <dsp:sp modelId="{7F95EE7A-F4E0-4E2B-B07E-ECE2FA37DE8D}">
      <dsp:nvSpPr>
        <dsp:cNvPr id="0" name=""/>
        <dsp:cNvSpPr/>
      </dsp:nvSpPr>
      <dsp:spPr>
        <a:xfrm>
          <a:off x="-52136" y="1743838"/>
          <a:ext cx="1742130" cy="1633597"/>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Cliente</a:t>
          </a:r>
          <a:endParaRPr lang="es-AR" sz="1600" i="1" kern="1200" dirty="0"/>
        </a:p>
      </dsp:txBody>
      <dsp:txXfrm>
        <a:off x="202993" y="1983073"/>
        <a:ext cx="1231872" cy="11551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C1687-F0E2-4135-90E8-B5DCC9B122C0}">
      <dsp:nvSpPr>
        <dsp:cNvPr id="0" name=""/>
        <dsp:cNvSpPr/>
      </dsp:nvSpPr>
      <dsp:spPr>
        <a:xfrm>
          <a:off x="638915" y="648777"/>
          <a:ext cx="4217080" cy="4217080"/>
        </a:xfrm>
        <a:prstGeom prst="blockArc">
          <a:avLst>
            <a:gd name="adj1" fmla="val 11880000"/>
            <a:gd name="adj2" fmla="val 16200000"/>
            <a:gd name="adj3" fmla="val 4636"/>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56295AC-012F-43E1-8092-4F6E00A26052}">
      <dsp:nvSpPr>
        <dsp:cNvPr id="0" name=""/>
        <dsp:cNvSpPr/>
      </dsp:nvSpPr>
      <dsp:spPr>
        <a:xfrm>
          <a:off x="638915" y="648777"/>
          <a:ext cx="4217080" cy="4217080"/>
        </a:xfrm>
        <a:prstGeom prst="blockArc">
          <a:avLst>
            <a:gd name="adj1" fmla="val 7560000"/>
            <a:gd name="adj2" fmla="val 11880000"/>
            <a:gd name="adj3" fmla="val 4636"/>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398241F-E6A5-4488-B9E2-63BE36B2BD3A}">
      <dsp:nvSpPr>
        <dsp:cNvPr id="0" name=""/>
        <dsp:cNvSpPr/>
      </dsp:nvSpPr>
      <dsp:spPr>
        <a:xfrm>
          <a:off x="638915" y="648777"/>
          <a:ext cx="4217080" cy="4217080"/>
        </a:xfrm>
        <a:prstGeom prst="blockArc">
          <a:avLst>
            <a:gd name="adj1" fmla="val 3240000"/>
            <a:gd name="adj2" fmla="val 7560000"/>
            <a:gd name="adj3" fmla="val 4636"/>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29F601D-C2DA-4EFC-B5A9-E061BBBE8855}">
      <dsp:nvSpPr>
        <dsp:cNvPr id="0" name=""/>
        <dsp:cNvSpPr/>
      </dsp:nvSpPr>
      <dsp:spPr>
        <a:xfrm>
          <a:off x="638915" y="648777"/>
          <a:ext cx="4217080" cy="4217080"/>
        </a:xfrm>
        <a:prstGeom prst="blockArc">
          <a:avLst>
            <a:gd name="adj1" fmla="val 20520000"/>
            <a:gd name="adj2" fmla="val 3240000"/>
            <a:gd name="adj3" fmla="val 4636"/>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349F066-F9D7-4F5D-A586-61C89A339AAD}">
      <dsp:nvSpPr>
        <dsp:cNvPr id="0" name=""/>
        <dsp:cNvSpPr/>
      </dsp:nvSpPr>
      <dsp:spPr>
        <a:xfrm>
          <a:off x="638915" y="648777"/>
          <a:ext cx="4217080" cy="4217080"/>
        </a:xfrm>
        <a:prstGeom prst="blockArc">
          <a:avLst>
            <a:gd name="adj1" fmla="val 16200000"/>
            <a:gd name="adj2" fmla="val 20520000"/>
            <a:gd name="adj3" fmla="val 4636"/>
          </a:avLst>
        </a:prstGeom>
        <a:solidFill>
          <a:schemeClr val="accent1">
            <a:tint val="60000"/>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AF7CF37-83E9-46FC-9525-41844A59A657}">
      <dsp:nvSpPr>
        <dsp:cNvPr id="0" name=""/>
        <dsp:cNvSpPr/>
      </dsp:nvSpPr>
      <dsp:spPr>
        <a:xfrm>
          <a:off x="1661902" y="1674120"/>
          <a:ext cx="2171107" cy="2166394"/>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AR" sz="2400" b="1" kern="1200" dirty="0" smtClean="0"/>
            <a:t>Objetivos</a:t>
          </a:r>
          <a:endParaRPr lang="es-AR" sz="2400" b="1" kern="1200" dirty="0"/>
        </a:p>
      </dsp:txBody>
      <dsp:txXfrm>
        <a:off x="1979853" y="1991381"/>
        <a:ext cx="1535205" cy="1531872"/>
      </dsp:txXfrm>
    </dsp:sp>
    <dsp:sp modelId="{693A2DEF-70E7-4104-9388-B4E223C69D3E}">
      <dsp:nvSpPr>
        <dsp:cNvPr id="0" name=""/>
        <dsp:cNvSpPr/>
      </dsp:nvSpPr>
      <dsp:spPr>
        <a:xfrm>
          <a:off x="1815918" y="-175850"/>
          <a:ext cx="1863075" cy="1747008"/>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Social </a:t>
          </a:r>
          <a:r>
            <a:rPr lang="es-AR" sz="1600" i="1" kern="1200" dirty="0" err="1" smtClean="0"/>
            <a:t>Hub</a:t>
          </a:r>
          <a:endParaRPr lang="es-AR" sz="1600" i="1" kern="1200" dirty="0"/>
        </a:p>
      </dsp:txBody>
      <dsp:txXfrm>
        <a:off x="2088759" y="79993"/>
        <a:ext cx="1317393" cy="1235322"/>
      </dsp:txXfrm>
    </dsp:sp>
    <dsp:sp modelId="{2B044AC0-A8B1-4552-B494-DBABA4C558BF}">
      <dsp:nvSpPr>
        <dsp:cNvPr id="0" name=""/>
        <dsp:cNvSpPr/>
      </dsp:nvSpPr>
      <dsp:spPr>
        <a:xfrm>
          <a:off x="3774775" y="1247342"/>
          <a:ext cx="1863075" cy="1747008"/>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Estrategia</a:t>
          </a:r>
          <a:endParaRPr lang="es-AR" sz="1600" i="1" kern="1200" dirty="0"/>
        </a:p>
      </dsp:txBody>
      <dsp:txXfrm>
        <a:off x="4047616" y="1503185"/>
        <a:ext cx="1317393" cy="1235322"/>
      </dsp:txXfrm>
    </dsp:sp>
    <dsp:sp modelId="{8F717820-341B-4234-B484-0D9D87E08381}">
      <dsp:nvSpPr>
        <dsp:cNvPr id="0" name=""/>
        <dsp:cNvSpPr/>
      </dsp:nvSpPr>
      <dsp:spPr>
        <a:xfrm>
          <a:off x="3026558" y="3550117"/>
          <a:ext cx="1863075" cy="1747008"/>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Competencia</a:t>
          </a:r>
          <a:endParaRPr lang="es-AR" sz="1600" i="1" kern="1200" dirty="0"/>
        </a:p>
      </dsp:txBody>
      <dsp:txXfrm>
        <a:off x="3299399" y="3805960"/>
        <a:ext cx="1317393" cy="1235322"/>
      </dsp:txXfrm>
    </dsp:sp>
    <dsp:sp modelId="{88C85BE8-5FE1-4043-9FAC-EC369750F40E}">
      <dsp:nvSpPr>
        <dsp:cNvPr id="0" name=""/>
        <dsp:cNvSpPr/>
      </dsp:nvSpPr>
      <dsp:spPr>
        <a:xfrm>
          <a:off x="605278" y="3550117"/>
          <a:ext cx="1863075" cy="1747008"/>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FODA</a:t>
          </a:r>
          <a:endParaRPr lang="es-AR" sz="1600" i="1" kern="1200" dirty="0"/>
        </a:p>
      </dsp:txBody>
      <dsp:txXfrm>
        <a:off x="878119" y="3805960"/>
        <a:ext cx="1317393" cy="1235322"/>
      </dsp:txXfrm>
    </dsp:sp>
    <dsp:sp modelId="{4F4FE56D-C9DE-4ECD-B60A-AC3B637E3921}">
      <dsp:nvSpPr>
        <dsp:cNvPr id="0" name=""/>
        <dsp:cNvSpPr/>
      </dsp:nvSpPr>
      <dsp:spPr>
        <a:xfrm>
          <a:off x="-151451" y="1244246"/>
          <a:ext cx="1880100" cy="1753199"/>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s-AR" sz="1600" i="1" kern="1200" dirty="0" smtClean="0"/>
            <a:t>Factores críticos</a:t>
          </a:r>
          <a:endParaRPr lang="es-AR" sz="1600" i="1" kern="1200" dirty="0"/>
        </a:p>
      </dsp:txBody>
      <dsp:txXfrm>
        <a:off x="123883" y="1500996"/>
        <a:ext cx="1329432" cy="123969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F7E90-5AAD-47C2-A4D4-A6D6DA9E88C4}" type="datetimeFigureOut">
              <a:rPr lang="es-AR" smtClean="0"/>
              <a:t>08/08/2013</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4D49E-1F23-4BD5-B9E9-C7C6DEB063CD}" type="slidenum">
              <a:rPr lang="es-AR" smtClean="0"/>
              <a:t>‹#›</a:t>
            </a:fld>
            <a:endParaRPr lang="es-AR"/>
          </a:p>
        </p:txBody>
      </p:sp>
    </p:spTree>
    <p:extLst>
      <p:ext uri="{BB962C8B-B14F-4D97-AF65-F5344CB8AC3E}">
        <p14:creationId xmlns:p14="http://schemas.microsoft.com/office/powerpoint/2010/main" val="1865599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 Muchas gracias por venir. </a:t>
            </a:r>
          </a:p>
          <a:p>
            <a:r>
              <a:rPr lang="es-AR" baseline="0" dirty="0" smtClean="0"/>
              <a:t>Yo soy Alejandra </a:t>
            </a:r>
            <a:r>
              <a:rPr lang="es-AR" baseline="0" dirty="0" err="1" smtClean="0"/>
              <a:t>Stamato</a:t>
            </a:r>
            <a:r>
              <a:rPr lang="es-AR" baseline="0" dirty="0" smtClean="0"/>
              <a:t>, socia fundadora de Social </a:t>
            </a:r>
            <a:r>
              <a:rPr lang="es-AR" baseline="0" dirty="0" err="1" smtClean="0"/>
              <a:t>Hub</a:t>
            </a:r>
            <a:r>
              <a:rPr lang="es-AR" baseline="0" dirty="0" smtClean="0"/>
              <a:t>, y venimos a presentarles nuestro producto, Social </a:t>
            </a:r>
            <a:r>
              <a:rPr lang="es-AR" baseline="0" dirty="0" err="1" smtClean="0"/>
              <a:t>Toilet</a:t>
            </a:r>
            <a:r>
              <a:rPr lang="es-AR" baseline="0" dirty="0" smtClean="0"/>
              <a:t>.</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val="4082298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13</a:t>
            </a:fld>
            <a:endParaRPr lang="es-AR"/>
          </a:p>
        </p:txBody>
      </p:sp>
    </p:spTree>
    <p:extLst>
      <p:ext uri="{BB962C8B-B14F-4D97-AF65-F5344CB8AC3E}">
        <p14:creationId xmlns:p14="http://schemas.microsoft.com/office/powerpoint/2010/main" val="3703765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baseline="0" dirty="0" err="1" smtClean="0"/>
              <a:t>Nos</a:t>
            </a:r>
            <a:r>
              <a:rPr lang="en-US" baseline="0" dirty="0" smtClean="0"/>
              <a:t> </a:t>
            </a:r>
            <a:r>
              <a:rPr lang="en-US" baseline="0" dirty="0" err="1" smtClean="0"/>
              <a:t>queda</a:t>
            </a:r>
            <a:r>
              <a:rPr lang="en-US" baseline="0" dirty="0" smtClean="0"/>
              <a:t> </a:t>
            </a:r>
            <a:r>
              <a:rPr lang="en-US" baseline="0" dirty="0" err="1" smtClean="0"/>
              <a:t>por</a:t>
            </a:r>
            <a:r>
              <a:rPr lang="en-US" baseline="0" dirty="0" smtClean="0"/>
              <a:t> </a:t>
            </a:r>
            <a:r>
              <a:rPr lang="en-US" baseline="0" dirty="0" err="1" smtClean="0"/>
              <a:t>cubrir</a:t>
            </a:r>
            <a:r>
              <a:rPr lang="en-US" baseline="0" dirty="0" smtClean="0"/>
              <a:t> </a:t>
            </a:r>
            <a:r>
              <a:rPr lang="en-US" baseline="0" dirty="0" err="1" smtClean="0"/>
              <a:t>es</a:t>
            </a:r>
            <a:r>
              <a:rPr lang="en-US" baseline="0" dirty="0" smtClean="0"/>
              <a:t> el </a:t>
            </a:r>
            <a:r>
              <a:rPr lang="en-US" baseline="0" dirty="0" err="1" smtClean="0"/>
              <a:t>tema</a:t>
            </a:r>
            <a:r>
              <a:rPr lang="en-US" baseline="0" dirty="0" smtClean="0"/>
              <a:t> legal.</a:t>
            </a:r>
          </a:p>
          <a:p>
            <a:r>
              <a:rPr lang="en-US" baseline="0" dirty="0" err="1" smtClean="0"/>
              <a:t>Nos</a:t>
            </a:r>
            <a:r>
              <a:rPr lang="en-US" baseline="0" dirty="0" smtClean="0"/>
              <a:t> </a:t>
            </a:r>
            <a:r>
              <a:rPr lang="en-US" baseline="0" dirty="0" err="1" smtClean="0"/>
              <a:t>amparan</a:t>
            </a:r>
            <a:r>
              <a:rPr lang="en-US" baseline="0" dirty="0" smtClean="0"/>
              <a:t> la </a:t>
            </a:r>
            <a:r>
              <a:rPr lang="es-AR" dirty="0" smtClean="0"/>
              <a:t>ley de acceso a la </a:t>
            </a:r>
            <a:r>
              <a:rPr lang="es-AR" dirty="0" err="1" smtClean="0"/>
              <a:t>informacion</a:t>
            </a:r>
            <a:r>
              <a:rPr lang="es-AR" dirty="0" smtClean="0"/>
              <a:t> publica, en cuanto a la divulgación de datos</a:t>
            </a:r>
            <a:r>
              <a:rPr lang="es-AR" baseline="0" dirty="0" smtClean="0"/>
              <a:t> respecto de direcciones y demás.</a:t>
            </a:r>
          </a:p>
          <a:p>
            <a:r>
              <a:rPr lang="es-AR" baseline="0" dirty="0" smtClean="0"/>
              <a:t>Y en cuanto al acceso a baños de cafés y </a:t>
            </a:r>
            <a:r>
              <a:rPr lang="es-AR" baseline="0" dirty="0" err="1" smtClean="0"/>
              <a:t>restauranes</a:t>
            </a:r>
            <a:r>
              <a:rPr lang="es-AR" baseline="0" dirty="0" smtClean="0"/>
              <a:t> en CABA las resoluciones </a:t>
            </a:r>
            <a:r>
              <a:rPr lang="es-AR" b="1" dirty="0" smtClean="0">
                <a:effectLst/>
              </a:rPr>
              <a:t>Nº 46798 y </a:t>
            </a:r>
            <a:r>
              <a:rPr lang="es-AR" sz="1200" b="1" kern="1200" dirty="0" smtClean="0">
                <a:solidFill>
                  <a:schemeClr val="tx1"/>
                </a:solidFill>
                <a:effectLst/>
                <a:latin typeface="+mn-lt"/>
                <a:ea typeface="+mn-ea"/>
                <a:cs typeface="+mn-cs"/>
              </a:rPr>
              <a:t>DECRETO</a:t>
            </a:r>
            <a:r>
              <a:rPr lang="es-AR" sz="1200" kern="1200" dirty="0" smtClean="0">
                <a:solidFill>
                  <a:schemeClr val="tx1"/>
                </a:solidFill>
                <a:effectLst/>
                <a:latin typeface="+mn-lt"/>
                <a:ea typeface="+mn-ea"/>
                <a:cs typeface="+mn-cs"/>
              </a:rPr>
              <a:t> Nº </a:t>
            </a:r>
            <a:r>
              <a:rPr lang="es-AR" sz="1200" b="1" kern="1200" dirty="0" smtClean="0">
                <a:solidFill>
                  <a:schemeClr val="tx1"/>
                </a:solidFill>
                <a:effectLst/>
                <a:latin typeface="+mn-lt"/>
                <a:ea typeface="+mn-ea"/>
                <a:cs typeface="+mn-cs"/>
              </a:rPr>
              <a:t>193.</a:t>
            </a:r>
            <a:endParaRPr lang="en-US" baseline="0" dirty="0" smtClean="0"/>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14</a:t>
            </a:fld>
            <a:endParaRPr lang="es-AR"/>
          </a:p>
        </p:txBody>
      </p:sp>
    </p:spTree>
    <p:extLst>
      <p:ext uri="{BB962C8B-B14F-4D97-AF65-F5344CB8AC3E}">
        <p14:creationId xmlns:p14="http://schemas.microsoft.com/office/powerpoint/2010/main" val="1757223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“me gusta la idea, una aplicación así me vendría muy bien…. pero como inversor, realmente voy a ganar dinero con ella?”. Pues sí señores. Hemos analizados diversos crecimientos de otras compañías que poseen </a:t>
            </a:r>
            <a:r>
              <a:rPr lang="es-AR" baseline="0" dirty="0" err="1" smtClean="0"/>
              <a:t>caracteristicas</a:t>
            </a:r>
            <a:r>
              <a:rPr lang="es-AR" baseline="0" dirty="0" smtClean="0"/>
              <a:t> similares y hemos armado nuestras proyecciones </a:t>
            </a:r>
            <a:r>
              <a:rPr lang="es-AR" baseline="0" dirty="0" err="1" smtClean="0"/>
              <a:t>basandonos</a:t>
            </a:r>
            <a:r>
              <a:rPr lang="es-AR" baseline="0" dirty="0" smtClean="0"/>
              <a:t> en ellas. Sin embargo, primero vamos a hablar sobre el mercado </a:t>
            </a:r>
            <a:r>
              <a:rPr lang="es-AR" baseline="0" dirty="0" err="1" smtClean="0"/>
              <a:t>movile</a:t>
            </a:r>
            <a:r>
              <a:rPr lang="es-AR" baseline="0" dirty="0" smtClean="0"/>
              <a:t> en la actualidad</a:t>
            </a:r>
          </a:p>
          <a:p>
            <a:endParaRPr lang="es-AR" dirty="0" smtClean="0"/>
          </a:p>
          <a:p>
            <a:r>
              <a:rPr lang="es-AR" dirty="0" smtClean="0"/>
              <a:t>Nuestro elemento fundamental</a:t>
            </a:r>
            <a:r>
              <a:rPr lang="es-AR" baseline="0" dirty="0" smtClean="0"/>
              <a:t> de recaudación de ingresos y retorno de inversión son descargas pagas de la aplicación, como ya hemos mencionado previamente y el brindar un espacio de publicidad a nuestros sponsors.</a:t>
            </a:r>
          </a:p>
          <a:p>
            <a:endParaRPr lang="es-AR" baseline="0" dirty="0" smtClean="0"/>
          </a:p>
          <a:p>
            <a:r>
              <a:rPr lang="es-AR" baseline="0" dirty="0" smtClean="0"/>
              <a:t>En el primer caso, el mercado hoy cobra entre 1 a 5 </a:t>
            </a:r>
            <a:r>
              <a:rPr lang="es-AR" baseline="0" dirty="0" err="1" smtClean="0"/>
              <a:t>dolares</a:t>
            </a:r>
            <a:r>
              <a:rPr lang="es-AR" baseline="0" dirty="0" smtClean="0"/>
              <a:t> la descarga de aplicaciones para celulares.</a:t>
            </a:r>
          </a:p>
          <a:p>
            <a:r>
              <a:rPr lang="es-AR" baseline="0" dirty="0" smtClean="0"/>
              <a:t>En lo referente a las publicidades y tomando en cuenta los valores de </a:t>
            </a:r>
            <a:r>
              <a:rPr lang="es-AR" baseline="0" dirty="0" err="1" smtClean="0"/>
              <a:t>google</a:t>
            </a:r>
            <a:r>
              <a:rPr lang="es-AR" baseline="0" dirty="0" smtClean="0"/>
              <a:t> </a:t>
            </a:r>
            <a:r>
              <a:rPr lang="es-AR" baseline="0" dirty="0" err="1" smtClean="0"/>
              <a:t>adds</a:t>
            </a:r>
            <a:r>
              <a:rPr lang="es-AR" baseline="0" dirty="0" smtClean="0"/>
              <a:t>, los ingresos provienen de dos tipos distintos de publicidades: por </a:t>
            </a:r>
            <a:r>
              <a:rPr lang="es-AR" baseline="0" dirty="0" err="1" smtClean="0"/>
              <a:t>click</a:t>
            </a:r>
            <a:r>
              <a:rPr lang="es-AR" baseline="0" dirty="0" smtClean="0"/>
              <a:t> en la misma y por impresión.</a:t>
            </a:r>
          </a:p>
          <a:p>
            <a:r>
              <a:rPr lang="es-AR" baseline="0" dirty="0" smtClean="0"/>
              <a:t>En el caso por </a:t>
            </a:r>
            <a:r>
              <a:rPr lang="es-AR" baseline="0" dirty="0" err="1" smtClean="0"/>
              <a:t>click</a:t>
            </a:r>
            <a:r>
              <a:rPr lang="es-AR" baseline="0" dirty="0" smtClean="0"/>
              <a:t>, el valor del mismo oscila entre 15 a 30 centavos, dependiendo del contenido del mismo. UN factor importante a tener en cuenta al analizar esta fuente de ingreso, es la probabilidad que un usuario haga </a:t>
            </a:r>
            <a:r>
              <a:rPr lang="es-AR" baseline="0" dirty="0" err="1" smtClean="0"/>
              <a:t>click</a:t>
            </a:r>
            <a:r>
              <a:rPr lang="es-AR" baseline="0" dirty="0" smtClean="0"/>
              <a:t> al ver la publicidad. La misma varía entre 1,5 y 2,5%</a:t>
            </a:r>
          </a:p>
          <a:p>
            <a:endParaRPr lang="es-AR" baseline="0" dirty="0" smtClean="0"/>
          </a:p>
          <a:p>
            <a:r>
              <a:rPr lang="es-AR" baseline="0" dirty="0" smtClean="0"/>
              <a:t>Finalmente, tenemos la entrada por impresión. La misma se define como la cantidad de usuarios que vieron cierta publicidad. En el mercado, se paga por cada mil vistas de duración de un minuto entre 10 y 20 centavos</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15</a:t>
            </a:fld>
            <a:endParaRPr lang="es-AR"/>
          </a:p>
        </p:txBody>
      </p:sp>
    </p:spTree>
    <p:extLst>
      <p:ext uri="{BB962C8B-B14F-4D97-AF65-F5344CB8AC3E}">
        <p14:creationId xmlns:p14="http://schemas.microsoft.com/office/powerpoint/2010/main" val="3383982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En lo que se refiere a nuestras estimaciones, hemos tomado los valores mas bajos del mercado mencionados previamente, es decir, 15 centavos el </a:t>
            </a:r>
            <a:r>
              <a:rPr lang="es-AR" baseline="0" dirty="0" err="1" smtClean="0"/>
              <a:t>click</a:t>
            </a:r>
            <a:r>
              <a:rPr lang="es-AR" baseline="0" dirty="0" smtClean="0"/>
              <a:t>, 1,5% su probabilidad y 10 centavos la mil impresiones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Para realizar las proyección q mostraremos a continuación, </a:t>
            </a:r>
            <a:r>
              <a:rPr lang="es-AR" baseline="0" dirty="0" err="1" smtClean="0"/>
              <a:t>tmb</a:t>
            </a:r>
            <a:r>
              <a:rPr lang="es-AR" baseline="0" dirty="0" smtClean="0"/>
              <a:t> fue necesario realizar estimaciones de uso de la aplicación.</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err="1" smtClean="0"/>
              <a:t>Basandonos</a:t>
            </a:r>
            <a:r>
              <a:rPr lang="es-AR" baseline="0" dirty="0" smtClean="0"/>
              <a:t> es </a:t>
            </a:r>
            <a:r>
              <a:rPr lang="es-AR" baseline="0" dirty="0" err="1" smtClean="0"/>
              <a:t>estadisticas</a:t>
            </a:r>
            <a:r>
              <a:rPr lang="es-AR" baseline="0" dirty="0" smtClean="0"/>
              <a:t> de ingreso a paginas como “como viajo.com” y “albrerguestransitorios.com” (ambas paginas que se consultan cuando el usuario no esta </a:t>
            </a:r>
            <a:r>
              <a:rPr lang="es-AR" baseline="0" dirty="0" err="1" smtClean="0"/>
              <a:t>geograficamente</a:t>
            </a:r>
            <a:r>
              <a:rPr lang="es-AR" baseline="0" dirty="0" smtClean="0"/>
              <a:t> hablando de la zona) hemos determinado que el uso de la aplicación va a ser de una visita semanal aproximadamente.</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Por otro lado, en ensayos con el prototipo, se ha determinando que el usuario promedio utiliza un minuto aproximadamente en hacer uso de la aplicación (para el caso de uso </a:t>
            </a:r>
            <a:r>
              <a:rPr lang="es-AR" baseline="0" dirty="0" err="1" smtClean="0"/>
              <a:t>ppal</a:t>
            </a:r>
            <a:r>
              <a:rPr lang="es-AR" baseline="0" dirty="0" smtClean="0"/>
              <a:t>, es decir, consultar baños cercanos)  y que para la misma se visita en promedio 4 paginas.</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Finalmente, a partir de encuestas a potenciales usuarios, un 10% afirma que pagaría 1 dólar por la </a:t>
            </a:r>
            <a:r>
              <a:rPr lang="es-AR" baseline="0" dirty="0" err="1" smtClean="0"/>
              <a:t>version</a:t>
            </a:r>
            <a:r>
              <a:rPr lang="es-AR" baseline="0" dirty="0" smtClean="0"/>
              <a:t> paga, con tal de poder acceder a las fotos y no tener publicidad.</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A partir de todos estos datos, hemos realizado proyecciones a los </a:t>
            </a:r>
            <a:r>
              <a:rPr lang="es-AR" baseline="0" dirty="0" err="1" smtClean="0"/>
              <a:t>proximos</a:t>
            </a:r>
            <a:r>
              <a:rPr lang="es-AR" baseline="0" dirty="0" smtClean="0"/>
              <a:t> dos años.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16</a:t>
            </a:fld>
            <a:endParaRPr lang="es-AR"/>
          </a:p>
        </p:txBody>
      </p:sp>
    </p:spTree>
    <p:extLst>
      <p:ext uri="{BB962C8B-B14F-4D97-AF65-F5344CB8AC3E}">
        <p14:creationId xmlns:p14="http://schemas.microsoft.com/office/powerpoint/2010/main" val="1963765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un caso pesimista,</a:t>
            </a:r>
            <a:r>
              <a:rPr lang="es-AR" baseline="0" dirty="0" smtClean="0"/>
              <a:t> en el que el producto no se expanda fuera del país y que luego de 2 años se estanque en un 3% del mercado nacional de </a:t>
            </a:r>
            <a:r>
              <a:rPr lang="es-AR" baseline="0" dirty="0" err="1" smtClean="0"/>
              <a:t>android</a:t>
            </a:r>
            <a:r>
              <a:rPr lang="es-AR" baseline="0" dirty="0" smtClean="0"/>
              <a:t> </a:t>
            </a:r>
          </a:p>
          <a:p>
            <a:endParaRPr lang="es-AR" baseline="0" dirty="0" smtClean="0"/>
          </a:p>
          <a:p>
            <a:r>
              <a:rPr lang="es-AR" baseline="0" dirty="0" smtClean="0"/>
              <a:t>. En ese caso, hemos considerado solo el mercado de </a:t>
            </a:r>
            <a:r>
              <a:rPr lang="es-AR" baseline="0" dirty="0" err="1" smtClean="0"/>
              <a:t>android</a:t>
            </a:r>
            <a:r>
              <a:rPr lang="es-AR" baseline="0" dirty="0" smtClean="0"/>
              <a:t>. El 3% del mismo son 159 mil usuarios.</a:t>
            </a:r>
          </a:p>
          <a:p>
            <a:endParaRPr lang="es-AR" baseline="0" dirty="0" smtClean="0"/>
          </a:p>
          <a:p>
            <a:r>
              <a:rPr lang="es-AR" baseline="0" dirty="0" smtClean="0"/>
              <a:t>Hemos confeccionado en base a un comportamiento de crecimiento como por ejemplo yelp.com y sumbleUpon.com en sus primeros 2 años este grafico en el que se ve el crecimiento gradual de la cantidad de usuarios.</a:t>
            </a:r>
          </a:p>
          <a:p>
            <a:r>
              <a:rPr lang="es-AR" baseline="0" dirty="0" smtClean="0"/>
              <a:t>La misma tiene un comportamiento fuertemente creciente durante el primer año  y durante el segundo se termina estabilizando en 159 mil usuarios.</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17</a:t>
            </a:fld>
            <a:endParaRPr lang="es-AR"/>
          </a:p>
        </p:txBody>
      </p:sp>
    </p:spTree>
    <p:extLst>
      <p:ext uri="{BB962C8B-B14F-4D97-AF65-F5344CB8AC3E}">
        <p14:creationId xmlns:p14="http://schemas.microsoft.com/office/powerpoint/2010/main" val="2952603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baseline="0" dirty="0" smtClean="0"/>
              <a:t>En este otro grafico se puede se desprende del crecimiento de usuarios los ingresos de la empresa.</a:t>
            </a:r>
          </a:p>
          <a:p>
            <a:r>
              <a:rPr lang="es-AR" baseline="0" dirty="0" smtClean="0"/>
              <a:t>Los puntos celestes son la cantidad  de cientos de usuarios (mismos datos que le grafico anterior). La curva verde grafica los </a:t>
            </a:r>
            <a:r>
              <a:rPr lang="es-AR" baseline="0" dirty="0" err="1" smtClean="0"/>
              <a:t>ignresos</a:t>
            </a:r>
            <a:r>
              <a:rPr lang="es-AR" baseline="0" dirty="0" smtClean="0"/>
              <a:t> por publicidad, los naranja por descarga de la </a:t>
            </a:r>
            <a:r>
              <a:rPr lang="es-AR" baseline="0" dirty="0" err="1" smtClean="0"/>
              <a:t>version</a:t>
            </a:r>
            <a:r>
              <a:rPr lang="es-AR" baseline="0" dirty="0" smtClean="0"/>
              <a:t> paga y finalmente los puntos rojos son los ingresos totales por mes.</a:t>
            </a:r>
          </a:p>
          <a:p>
            <a:endParaRPr lang="es-AR" baseline="0" dirty="0" smtClean="0"/>
          </a:p>
          <a:p>
            <a:r>
              <a:rPr lang="es-AR" baseline="0" dirty="0" smtClean="0"/>
              <a:t>Como se puede ver, la </a:t>
            </a:r>
            <a:r>
              <a:rPr lang="es-AR" baseline="0" dirty="0" err="1" smtClean="0"/>
              <a:t>variacion</a:t>
            </a:r>
            <a:r>
              <a:rPr lang="es-AR" baseline="0" dirty="0" smtClean="0"/>
              <a:t> de los ingresos acompañan el crecimiento de la cantidad de usuarios, especialmente los ingresos por publicidad. Los </a:t>
            </a:r>
            <a:r>
              <a:rPr lang="es-AR" baseline="0" dirty="0" err="1" smtClean="0"/>
              <a:t>income</a:t>
            </a:r>
            <a:r>
              <a:rPr lang="es-AR" baseline="0" dirty="0" smtClean="0"/>
              <a:t> por la </a:t>
            </a:r>
            <a:r>
              <a:rPr lang="es-AR" baseline="0" dirty="0" err="1" smtClean="0"/>
              <a:t>version</a:t>
            </a:r>
            <a:r>
              <a:rPr lang="es-AR" baseline="0" dirty="0" smtClean="0"/>
              <a:t> paga poseen un crecimiento mas pronunciado mientras la aplicación este en plena expansión (casi 6k </a:t>
            </a:r>
            <a:r>
              <a:rPr lang="es-AR" baseline="0" dirty="0" err="1" smtClean="0"/>
              <a:t>dolares</a:t>
            </a:r>
            <a:r>
              <a:rPr lang="es-AR" baseline="0" dirty="0" smtClean="0"/>
              <a:t>).  </a:t>
            </a:r>
          </a:p>
          <a:p>
            <a:endParaRPr lang="es-AR" baseline="0" dirty="0" smtClean="0"/>
          </a:p>
          <a:p>
            <a:r>
              <a:rPr lang="es-AR" baseline="0" dirty="0" smtClean="0"/>
              <a:t>Finalmente, la entrada de capital se estabiliza en 5400 </a:t>
            </a:r>
            <a:r>
              <a:rPr lang="es-AR" baseline="0" dirty="0" err="1" smtClean="0"/>
              <a:t>dolares</a:t>
            </a:r>
            <a:r>
              <a:rPr lang="es-AR" baseline="0" dirty="0" smtClean="0"/>
              <a:t> por mes una vez transcurridos los dos primeros años.</a:t>
            </a:r>
          </a:p>
          <a:p>
            <a:endParaRPr lang="es-AR" baseline="0" dirty="0" smtClean="0"/>
          </a:p>
          <a:p>
            <a:r>
              <a:rPr lang="es-AR" baseline="0" dirty="0" smtClean="0"/>
              <a:t>Los gastos para mantener la aplicación son entre el 19-21%,. Para calcular los mismos, hemos tenido en cuenta el coste de almacenamiento, </a:t>
            </a:r>
            <a:r>
              <a:rPr lang="es-AR" baseline="0" dirty="0" err="1" smtClean="0"/>
              <a:t>asi</a:t>
            </a:r>
            <a:r>
              <a:rPr lang="es-AR" baseline="0" dirty="0" smtClean="0"/>
              <a:t> como de transferencia de datos. Sobre estos puntos se entrará mas en detalle en la explicación técnica.</a:t>
            </a:r>
          </a:p>
          <a:p>
            <a:endParaRPr lang="es-AR" baseline="0" dirty="0" smtClean="0"/>
          </a:p>
          <a:p>
            <a:r>
              <a:rPr lang="es-AR" baseline="0" dirty="0" smtClean="0"/>
              <a:t>Finalmente se puede concluir, que siendo un escenario pesimista,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estaría brindando un margen de ganancias.</a:t>
            </a:r>
          </a:p>
          <a:p>
            <a:r>
              <a:rPr lang="es-AR" baseline="0" dirty="0" smtClean="0"/>
              <a:t>Sin embargo, ahora nos podríamos preguntar, y si la aplicación ese expande a otros mercados y a otras </a:t>
            </a:r>
            <a:r>
              <a:rPr lang="es-AR" baseline="0" dirty="0" err="1" smtClean="0"/>
              <a:t>tecnologias</a:t>
            </a:r>
            <a:r>
              <a:rPr lang="es-AR" baseline="0" dirty="0" smtClean="0"/>
              <a:t> con una captación mayor?</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18</a:t>
            </a:fld>
            <a:endParaRPr lang="es-AR"/>
          </a:p>
        </p:txBody>
      </p:sp>
    </p:spTree>
    <p:extLst>
      <p:ext uri="{BB962C8B-B14F-4D97-AF65-F5344CB8AC3E}">
        <p14:creationId xmlns:p14="http://schemas.microsoft.com/office/powerpoint/2010/main" val="1321874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a:t>
            </a:r>
          </a:p>
          <a:p>
            <a:r>
              <a:rPr lang="es-AR" baseline="0" dirty="0" smtClean="0"/>
              <a:t>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a:t>
            </a:r>
          </a:p>
          <a:p>
            <a:r>
              <a:rPr lang="es-AR" sz="1200" b="0" i="0" kern="1200" dirty="0" smtClean="0">
                <a:solidFill>
                  <a:schemeClr val="tx1"/>
                </a:solidFill>
                <a:effectLst/>
                <a:latin typeface="+mn-lt"/>
                <a:ea typeface="+mn-ea"/>
                <a:cs typeface="+mn-cs"/>
              </a:rPr>
              <a:t>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Hemos escogido esta aplicación para realizar una analogía ya que se basa en muchos </a:t>
            </a:r>
            <a:r>
              <a:rPr lang="es-AR" sz="1200" b="0" i="0" kern="1200" baseline="0" dirty="0" err="1" smtClean="0">
                <a:solidFill>
                  <a:schemeClr val="tx1"/>
                </a:solidFill>
                <a:effectLst/>
                <a:latin typeface="+mn-lt"/>
                <a:ea typeface="+mn-ea"/>
                <a:cs typeface="+mn-cs"/>
              </a:rPr>
              <a:t>ppios</a:t>
            </a:r>
            <a:r>
              <a:rPr lang="es-AR" sz="1200" b="0" i="0" kern="1200" baseline="0" dirty="0" smtClean="0">
                <a:solidFill>
                  <a:schemeClr val="tx1"/>
                </a:solidFill>
                <a:effectLst/>
                <a:latin typeface="+mn-lt"/>
                <a:ea typeface="+mn-ea"/>
                <a:cs typeface="+mn-cs"/>
              </a:rPr>
              <a:t> comunes a nuestra aplicación, como puede ser el uso de GPS, la </a:t>
            </a:r>
            <a:r>
              <a:rPr lang="es-AR" sz="1200" b="0" i="0" kern="1200" baseline="0" dirty="0" err="1" smtClean="0">
                <a:solidFill>
                  <a:schemeClr val="tx1"/>
                </a:solidFill>
                <a:effectLst/>
                <a:latin typeface="+mn-lt"/>
                <a:ea typeface="+mn-ea"/>
                <a:cs typeface="+mn-cs"/>
              </a:rPr>
              <a:t>publicacion</a:t>
            </a:r>
            <a:r>
              <a:rPr lang="es-AR" sz="1200" b="0" i="0" kern="1200" baseline="0" dirty="0" smtClean="0">
                <a:solidFill>
                  <a:schemeClr val="tx1"/>
                </a:solidFill>
                <a:effectLst/>
                <a:latin typeface="+mn-lt"/>
                <a:ea typeface="+mn-ea"/>
                <a:cs typeface="+mn-cs"/>
              </a:rPr>
              <a:t> de </a:t>
            </a:r>
            <a:r>
              <a:rPr lang="es-AR" sz="1200" b="0" i="0" kern="1200" baseline="0" dirty="0" err="1" smtClean="0">
                <a:solidFill>
                  <a:schemeClr val="tx1"/>
                </a:solidFill>
                <a:effectLst/>
                <a:latin typeface="+mn-lt"/>
                <a:ea typeface="+mn-ea"/>
                <a:cs typeface="+mn-cs"/>
              </a:rPr>
              <a:t>informacion</a:t>
            </a:r>
            <a:r>
              <a:rPr lang="es-AR" sz="1200" b="0" i="0" kern="1200" baseline="0" dirty="0" smtClean="0">
                <a:solidFill>
                  <a:schemeClr val="tx1"/>
                </a:solidFill>
                <a:effectLst/>
                <a:latin typeface="+mn-lt"/>
                <a:ea typeface="+mn-ea"/>
                <a:cs typeface="+mn-cs"/>
              </a:rPr>
              <a:t> y sistema de recompensa de usuarios.</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Con el fin de lograr este crecimiento, se a planificado un lanzamiento inicial en </a:t>
            </a:r>
            <a:r>
              <a:rPr lang="es-AR" sz="1200" b="0" i="0" kern="1200" baseline="0" dirty="0" err="1" smtClean="0">
                <a:solidFill>
                  <a:schemeClr val="tx1"/>
                </a:solidFill>
                <a:effectLst/>
                <a:latin typeface="+mn-lt"/>
                <a:ea typeface="+mn-ea"/>
                <a:cs typeface="+mn-cs"/>
              </a:rPr>
              <a:t>android</a:t>
            </a:r>
            <a:r>
              <a:rPr lang="es-AR" sz="1200" b="0" i="0" kern="1200" baseline="0" dirty="0" smtClean="0">
                <a:solidFill>
                  <a:schemeClr val="tx1"/>
                </a:solidFill>
                <a:effectLst/>
                <a:latin typeface="+mn-lt"/>
                <a:ea typeface="+mn-ea"/>
                <a:cs typeface="+mn-cs"/>
              </a:rPr>
              <a:t>. Posteriormente, a los 3 meses, se lanzaría la aplicación a otras plataformas </a:t>
            </a:r>
            <a:r>
              <a:rPr lang="es-AR" sz="1200" b="0" i="0" kern="1200" baseline="0" dirty="0" err="1" smtClean="0">
                <a:solidFill>
                  <a:schemeClr val="tx1"/>
                </a:solidFill>
                <a:effectLst/>
                <a:latin typeface="+mn-lt"/>
                <a:ea typeface="+mn-ea"/>
                <a:cs typeface="+mn-cs"/>
              </a:rPr>
              <a:t>moviles</a:t>
            </a:r>
            <a:r>
              <a:rPr lang="es-AR" sz="1200" b="0" i="0" kern="1200" baseline="0" dirty="0" smtClean="0">
                <a:solidFill>
                  <a:schemeClr val="tx1"/>
                </a:solidFill>
                <a:effectLst/>
                <a:latin typeface="+mn-lt"/>
                <a:ea typeface="+mn-ea"/>
                <a:cs typeface="+mn-cs"/>
              </a:rPr>
              <a:t>.</a:t>
            </a:r>
          </a:p>
          <a:p>
            <a:r>
              <a:rPr lang="es-AR" sz="1200" b="0" i="0" kern="1200" baseline="0" dirty="0" smtClean="0">
                <a:solidFill>
                  <a:schemeClr val="tx1"/>
                </a:solidFill>
                <a:effectLst/>
                <a:latin typeface="+mn-lt"/>
                <a:ea typeface="+mn-ea"/>
                <a:cs typeface="+mn-cs"/>
              </a:rPr>
              <a:t>Y Finalmente a los 6 meses la </a:t>
            </a:r>
            <a:r>
              <a:rPr lang="es-AR" sz="1200" b="0" i="0" kern="1200" baseline="0" dirty="0" err="1" smtClean="0">
                <a:solidFill>
                  <a:schemeClr val="tx1"/>
                </a:solidFill>
                <a:effectLst/>
                <a:latin typeface="+mn-lt"/>
                <a:ea typeface="+mn-ea"/>
                <a:cs typeface="+mn-cs"/>
              </a:rPr>
              <a:t>expansón</a:t>
            </a:r>
            <a:r>
              <a:rPr lang="es-AR" sz="1200" b="0" i="0" kern="1200" baseline="0" dirty="0" smtClean="0">
                <a:solidFill>
                  <a:schemeClr val="tx1"/>
                </a:solidFill>
                <a:effectLst/>
                <a:latin typeface="+mn-lt"/>
                <a:ea typeface="+mn-ea"/>
                <a:cs typeface="+mn-cs"/>
              </a:rPr>
              <a:t> a otras regiones mediante la </a:t>
            </a:r>
            <a:r>
              <a:rPr lang="es-AR" sz="1200" b="0" i="0" kern="1200" baseline="0" dirty="0" err="1" smtClean="0">
                <a:solidFill>
                  <a:schemeClr val="tx1"/>
                </a:solidFill>
                <a:effectLst/>
                <a:latin typeface="+mn-lt"/>
                <a:ea typeface="+mn-ea"/>
                <a:cs typeface="+mn-cs"/>
              </a:rPr>
              <a:t>psoibilidad</a:t>
            </a:r>
            <a:r>
              <a:rPr lang="es-AR" sz="1200" b="0" i="0" kern="1200" baseline="0" dirty="0" smtClean="0">
                <a:solidFill>
                  <a:schemeClr val="tx1"/>
                </a:solidFill>
                <a:effectLst/>
                <a:latin typeface="+mn-lt"/>
                <a:ea typeface="+mn-ea"/>
                <a:cs typeface="+mn-cs"/>
              </a:rPr>
              <a:t> del multilenguaje.</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Como se puede ver, el crecimiento de usuarios es constante y alcanza a llegar a los dos años los 7.5 millones de usuarios.</a:t>
            </a:r>
          </a:p>
          <a:p>
            <a:endParaRPr lang="es-AR"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que como pueden ver afectó realmente poco el crecimiento de la aplicación (tan solo disminuyo levemente su tasa de crecimiento)</a:t>
            </a:r>
          </a:p>
          <a:p>
            <a:endParaRPr lang="es-AR"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25E230-B123-43EB-B2A3-53965331BBB3}" type="slidenum">
              <a:rPr lang="es-AR" smtClean="0"/>
              <a:pPr/>
              <a:t>19</a:t>
            </a:fld>
            <a:endParaRPr lang="es-AR"/>
          </a:p>
        </p:txBody>
      </p:sp>
    </p:spTree>
    <p:extLst>
      <p:ext uri="{BB962C8B-B14F-4D97-AF65-F5344CB8AC3E}">
        <p14:creationId xmlns:p14="http://schemas.microsoft.com/office/powerpoint/2010/main" val="2189644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0" i="0" kern="1200" baseline="0" dirty="0" smtClean="0">
                <a:solidFill>
                  <a:schemeClr val="tx1"/>
                </a:solidFill>
                <a:effectLst/>
                <a:latin typeface="+mn-lt"/>
                <a:ea typeface="+mn-ea"/>
                <a:cs typeface="+mn-cs"/>
              </a:rPr>
              <a:t>En lo referente a ingresos, los mismos serían al alcanzar los 2 años (nuevamente con las estimaciones presentadas previamente) de aproximadamente 320k </a:t>
            </a:r>
            <a:r>
              <a:rPr lang="es-AR" sz="1200" b="0" i="0" kern="1200" baseline="0" dirty="0" err="1" smtClean="0">
                <a:solidFill>
                  <a:schemeClr val="tx1"/>
                </a:solidFill>
                <a:effectLst/>
                <a:latin typeface="+mn-lt"/>
                <a:ea typeface="+mn-ea"/>
                <a:cs typeface="+mn-cs"/>
              </a:rPr>
              <a:t>usd</a:t>
            </a:r>
            <a:r>
              <a:rPr lang="es-AR" sz="1200" b="0" i="0" kern="1200" baseline="0" dirty="0" smtClean="0">
                <a:solidFill>
                  <a:schemeClr val="tx1"/>
                </a:solidFill>
                <a:effectLst/>
                <a:latin typeface="+mn-lt"/>
                <a:ea typeface="+mn-ea"/>
                <a:cs typeface="+mn-cs"/>
              </a:rPr>
              <a:t> al mes</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En lo referente a los costos, los mismos serían proporcionalmente algo más elevados (entre el 23%-25%) ya que es necesario contar con un grupo de desarrolladores para mantener la actualización de la aplicación, así como una mayor </a:t>
            </a:r>
            <a:r>
              <a:rPr lang="es-AR" sz="1200" b="0" i="0" kern="1200" baseline="0" dirty="0" err="1" smtClean="0">
                <a:solidFill>
                  <a:schemeClr val="tx1"/>
                </a:solidFill>
                <a:effectLst/>
                <a:latin typeface="+mn-lt"/>
                <a:ea typeface="+mn-ea"/>
                <a:cs typeface="+mn-cs"/>
              </a:rPr>
              <a:t>infrastructura</a:t>
            </a:r>
            <a:r>
              <a:rPr lang="es-AR" sz="1200" b="0" i="0" kern="1200" baseline="0" dirty="0" smtClean="0">
                <a:solidFill>
                  <a:schemeClr val="tx1"/>
                </a:solidFill>
                <a:effectLst/>
                <a:latin typeface="+mn-lt"/>
                <a:ea typeface="+mn-ea"/>
                <a:cs typeface="+mn-cs"/>
              </a:rPr>
              <a:t> de servidores para dar respuesta a esta cantidad de usuarios.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totales de aproximadamente 240k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Como pueden ver, un negocio interesante</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30 millones de usuarios.</a:t>
            </a:r>
          </a:p>
          <a:p>
            <a:r>
              <a:rPr lang="es-AR" sz="1200" b="0" i="0" kern="1200" baseline="0" dirty="0" smtClean="0">
                <a:solidFill>
                  <a:schemeClr val="tx1"/>
                </a:solidFill>
                <a:effectLst/>
                <a:latin typeface="+mn-lt"/>
                <a:ea typeface="+mn-ea"/>
                <a:cs typeface="+mn-cs"/>
              </a:rPr>
              <a:t>En base a nuestras estimación y considerando que </a:t>
            </a:r>
            <a:r>
              <a:rPr lang="es-AR" sz="1200" b="0" i="0" kern="1200" baseline="0" dirty="0" err="1" smtClean="0">
                <a:solidFill>
                  <a:schemeClr val="tx1"/>
                </a:solidFill>
                <a:effectLst/>
                <a:latin typeface="+mn-lt"/>
                <a:ea typeface="+mn-ea"/>
                <a:cs typeface="+mn-cs"/>
              </a:rPr>
              <a:t>alzanzamos</a:t>
            </a:r>
            <a:r>
              <a:rPr lang="es-AR" sz="1200" b="0" i="0" kern="1200" baseline="0" dirty="0" smtClean="0">
                <a:solidFill>
                  <a:schemeClr val="tx1"/>
                </a:solidFill>
                <a:effectLst/>
                <a:latin typeface="+mn-lt"/>
                <a:ea typeface="+mn-ea"/>
                <a:cs typeface="+mn-cs"/>
              </a:rPr>
              <a:t> un crecimiento similar, tendríamos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a:p>
            <a:endParaRPr lang="es-AR"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25E230-B123-43EB-B2A3-53965331BBB3}" type="slidenum">
              <a:rPr lang="es-AR" smtClean="0"/>
              <a:pPr/>
              <a:t>20</a:t>
            </a:fld>
            <a:endParaRPr lang="es-AR"/>
          </a:p>
        </p:txBody>
      </p:sp>
    </p:spTree>
    <p:extLst>
      <p:ext uri="{BB962C8B-B14F-4D97-AF65-F5344CB8AC3E}">
        <p14:creationId xmlns:p14="http://schemas.microsoft.com/office/powerpoint/2010/main" val="3940840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b="0" i="0" kern="1200" baseline="0" dirty="0" smtClean="0">
                <a:solidFill>
                  <a:schemeClr val="tx1"/>
                </a:solidFill>
                <a:effectLst/>
                <a:latin typeface="+mn-lt"/>
                <a:ea typeface="+mn-ea"/>
                <a:cs typeface="+mn-cs"/>
              </a:rPr>
              <a:t>Con este agradable numero, damos por finalizada la </a:t>
            </a:r>
            <a:r>
              <a:rPr lang="es-AR" sz="1200" b="0" i="0" kern="1200" baseline="0" dirty="0" err="1" smtClean="0">
                <a:solidFill>
                  <a:schemeClr val="tx1"/>
                </a:solidFill>
                <a:effectLst/>
                <a:latin typeface="+mn-lt"/>
                <a:ea typeface="+mn-ea"/>
                <a:cs typeface="+mn-cs"/>
              </a:rPr>
              <a:t>presentacion</a:t>
            </a:r>
            <a:r>
              <a:rPr lang="es-AR" sz="1200" b="0" i="0" kern="1200" baseline="0" dirty="0" smtClean="0">
                <a:solidFill>
                  <a:schemeClr val="tx1"/>
                </a:solidFill>
                <a:effectLst/>
                <a:latin typeface="+mn-lt"/>
                <a:ea typeface="+mn-ea"/>
                <a:cs typeface="+mn-cs"/>
              </a:rPr>
              <a:t> comercial.</a:t>
            </a:r>
          </a:p>
          <a:p>
            <a:r>
              <a:rPr lang="es-AR" dirty="0" smtClean="0"/>
              <a:t>Alguna</a:t>
            </a:r>
            <a:r>
              <a:rPr lang="es-AR" baseline="0" dirty="0" smtClean="0"/>
              <a:t> consulta?</a:t>
            </a:r>
          </a:p>
          <a:p>
            <a:endParaRPr lang="es-AR" baseline="0" dirty="0" smtClean="0"/>
          </a:p>
          <a:p>
            <a:r>
              <a:rPr lang="es-AR" baseline="0" dirty="0" smtClean="0"/>
              <a:t>En tal caso los invitamos a acercarse a la mesa de aperitivos. Por favor, ante cualquier pregunta que les </a:t>
            </a:r>
            <a:r>
              <a:rPr lang="es-AR" baseline="0" dirty="0" err="1" smtClean="0"/>
              <a:t>surga</a:t>
            </a:r>
            <a:r>
              <a:rPr lang="es-AR" baseline="0" dirty="0" smtClean="0"/>
              <a:t>, no duden en acercarse y </a:t>
            </a:r>
            <a:r>
              <a:rPr lang="es-AR" baseline="0" dirty="0" err="1" smtClean="0"/>
              <a:t>plantearmela</a:t>
            </a:r>
            <a:r>
              <a:rPr lang="es-AR" baseline="0" dirty="0" smtClean="0"/>
              <a:t> a mi o a alguno de mis compañeros.</a:t>
            </a:r>
          </a:p>
          <a:p>
            <a:r>
              <a:rPr lang="es-AR" baseline="0" dirty="0" smtClean="0"/>
              <a:t>Muchas gracias por su </a:t>
            </a:r>
            <a:r>
              <a:rPr lang="es-AR" baseline="0" dirty="0" err="1" smtClean="0"/>
              <a:t>atencion</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21</a:t>
            </a:fld>
            <a:endParaRPr lang="es-AR"/>
          </a:p>
        </p:txBody>
      </p:sp>
    </p:spTree>
    <p:extLst>
      <p:ext uri="{BB962C8B-B14F-4D97-AF65-F5344CB8AC3E}">
        <p14:creationId xmlns:p14="http://schemas.microsoft.com/office/powerpoint/2010/main" val="589115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 version actual </a:t>
            </a:r>
            <a:r>
              <a:rPr lang="en-US" dirty="0" err="1" smtClean="0"/>
              <a:t>esta</a:t>
            </a:r>
            <a:r>
              <a:rPr lang="en-US" baseline="0" dirty="0" smtClean="0"/>
              <a:t> </a:t>
            </a:r>
            <a:r>
              <a:rPr lang="en-US" baseline="0" dirty="0" err="1" smtClean="0"/>
              <a:t>desarrollada</a:t>
            </a:r>
            <a:r>
              <a:rPr lang="en-US" baseline="0" dirty="0" smtClean="0"/>
              <a:t> en Android. </a:t>
            </a:r>
            <a:r>
              <a:rPr lang="en-US" baseline="0" dirty="0" err="1" smtClean="0"/>
              <a:t>Existirán</a:t>
            </a:r>
            <a:r>
              <a:rPr lang="en-US" baseline="0" dirty="0" smtClean="0"/>
              <a:t> versions para Windows Phone y </a:t>
            </a:r>
            <a:r>
              <a:rPr lang="en-US" baseline="0" dirty="0" err="1" smtClean="0"/>
              <a:t>Iphone</a:t>
            </a:r>
            <a:r>
              <a:rPr lang="en-US" baseline="0" dirty="0" smtClean="0"/>
              <a:t>. </a:t>
            </a:r>
          </a:p>
          <a:p>
            <a:r>
              <a:rPr lang="en-US" baseline="0" dirty="0" err="1" smtClean="0"/>
              <a:t>Tenemos</a:t>
            </a:r>
            <a:r>
              <a:rPr lang="en-US" baseline="0" dirty="0" smtClean="0"/>
              <a:t> </a:t>
            </a:r>
            <a:r>
              <a:rPr lang="en-US" baseline="0" dirty="0" err="1" smtClean="0"/>
              <a:t>gente</a:t>
            </a:r>
            <a:r>
              <a:rPr lang="en-US" baseline="0" dirty="0" smtClean="0"/>
              <a:t> en el </a:t>
            </a:r>
            <a:r>
              <a:rPr lang="en-US" baseline="0" dirty="0" err="1" smtClean="0"/>
              <a:t>equipo</a:t>
            </a:r>
            <a:r>
              <a:rPr lang="en-US" baseline="0" dirty="0" smtClean="0"/>
              <a:t> con </a:t>
            </a:r>
            <a:r>
              <a:rPr lang="en-US" baseline="0" dirty="0" err="1" smtClean="0"/>
              <a:t>experiencia</a:t>
            </a:r>
            <a:r>
              <a:rPr lang="en-US" baseline="0" dirty="0" smtClean="0"/>
              <a:t> </a:t>
            </a:r>
            <a:r>
              <a:rPr lang="en-US" baseline="0" dirty="0" err="1" smtClean="0"/>
              <a:t>eso</a:t>
            </a:r>
            <a:r>
              <a:rPr lang="en-US" baseline="0" dirty="0" smtClean="0"/>
              <a:t>.</a:t>
            </a:r>
            <a:r>
              <a:rPr lang="es-AR" baseline="0" dirty="0" smtClean="0"/>
              <a:t> Hablar un poco de la experiencia.</a:t>
            </a:r>
            <a:endParaRPr lang="en-US" baseline="0" dirty="0" smtClean="0"/>
          </a:p>
        </p:txBody>
      </p:sp>
      <p:sp>
        <p:nvSpPr>
          <p:cNvPr id="4" name="Slide Number Placeholder 3"/>
          <p:cNvSpPr>
            <a:spLocks noGrp="1"/>
          </p:cNvSpPr>
          <p:nvPr>
            <p:ph type="sldNum" sz="quarter" idx="10"/>
          </p:nvPr>
        </p:nvSpPr>
        <p:spPr/>
        <p:txBody>
          <a:bodyPr/>
          <a:lstStyle/>
          <a:p>
            <a:fld id="{9204D49E-1F23-4BD5-B9E9-C7C6DEB063CD}" type="slidenum">
              <a:rPr lang="es-AR" smtClean="0"/>
              <a:t>24</a:t>
            </a:fld>
            <a:endParaRPr lang="es-AR"/>
          </a:p>
        </p:txBody>
      </p:sp>
    </p:spTree>
    <p:extLst>
      <p:ext uri="{BB962C8B-B14F-4D97-AF65-F5344CB8AC3E}">
        <p14:creationId xmlns:p14="http://schemas.microsoft.com/office/powerpoint/2010/main" val="192602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val="2823257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Recalcar</a:t>
            </a:r>
            <a:r>
              <a:rPr lang="en-US" baseline="0" dirty="0" smtClean="0"/>
              <a:t> </a:t>
            </a:r>
            <a:r>
              <a:rPr lang="en-US" baseline="0" dirty="0" err="1" smtClean="0"/>
              <a:t>que</a:t>
            </a:r>
            <a:r>
              <a:rPr lang="en-US" baseline="0" dirty="0" smtClean="0"/>
              <a:t> son </a:t>
            </a:r>
            <a:r>
              <a:rPr lang="en-US" baseline="0" dirty="0" err="1" smtClean="0"/>
              <a:t>todos</a:t>
            </a:r>
            <a:r>
              <a:rPr lang="en-US" baseline="0" dirty="0" smtClean="0"/>
              <a:t> </a:t>
            </a:r>
            <a:r>
              <a:rPr lang="en-US" baseline="0" dirty="0" err="1" smtClean="0"/>
              <a:t>productos</a:t>
            </a:r>
            <a:r>
              <a:rPr lang="en-US" baseline="0" dirty="0" smtClean="0"/>
              <a:t> </a:t>
            </a:r>
            <a:r>
              <a:rPr lang="en-US" baseline="0" dirty="0" err="1" smtClean="0"/>
              <a:t>que</a:t>
            </a:r>
            <a:r>
              <a:rPr lang="en-US" baseline="0" dirty="0" smtClean="0"/>
              <a:t> no </a:t>
            </a:r>
            <a:r>
              <a:rPr lang="en-US" baseline="0" dirty="0" err="1" smtClean="0"/>
              <a:t>requieren</a:t>
            </a:r>
            <a:r>
              <a:rPr lang="en-US" baseline="0" dirty="0" smtClean="0"/>
              <a:t> </a:t>
            </a:r>
            <a:r>
              <a:rPr lang="en-US" baseline="0" dirty="0" err="1" smtClean="0"/>
              <a:t>licencia</a:t>
            </a:r>
            <a:r>
              <a:rPr lang="en-US" baseline="0" dirty="0" smtClean="0"/>
              <a:t>.</a:t>
            </a:r>
            <a:endParaRPr lang="es-AR" dirty="0"/>
          </a:p>
        </p:txBody>
      </p:sp>
      <p:sp>
        <p:nvSpPr>
          <p:cNvPr id="4" name="Slide Number Placeholder 3"/>
          <p:cNvSpPr>
            <a:spLocks noGrp="1"/>
          </p:cNvSpPr>
          <p:nvPr>
            <p:ph type="sldNum" sz="quarter" idx="10"/>
          </p:nvPr>
        </p:nvSpPr>
        <p:spPr/>
        <p:txBody>
          <a:bodyPr/>
          <a:lstStyle/>
          <a:p>
            <a:fld id="{9204D49E-1F23-4BD5-B9E9-C7C6DEB063CD}" type="slidenum">
              <a:rPr lang="es-AR" smtClean="0"/>
              <a:t>25</a:t>
            </a:fld>
            <a:endParaRPr lang="es-AR"/>
          </a:p>
        </p:txBody>
      </p:sp>
    </p:spTree>
    <p:extLst>
      <p:ext uri="{BB962C8B-B14F-4D97-AF65-F5344CB8AC3E}">
        <p14:creationId xmlns:p14="http://schemas.microsoft.com/office/powerpoint/2010/main" val="1169182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9204D49E-1F23-4BD5-B9E9-C7C6DEB063CD}" type="slidenum">
              <a:rPr lang="es-AR" smtClean="0"/>
              <a:t>26</a:t>
            </a:fld>
            <a:endParaRPr lang="es-AR"/>
          </a:p>
        </p:txBody>
      </p:sp>
    </p:spTree>
    <p:extLst>
      <p:ext uri="{BB962C8B-B14F-4D97-AF65-F5344CB8AC3E}">
        <p14:creationId xmlns:p14="http://schemas.microsoft.com/office/powerpoint/2010/main" val="218875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9204D49E-1F23-4BD5-B9E9-C7C6DEB063CD}" type="slidenum">
              <a:rPr lang="es-AR" smtClean="0"/>
              <a:t>28</a:t>
            </a:fld>
            <a:endParaRPr lang="es-AR"/>
          </a:p>
        </p:txBody>
      </p:sp>
    </p:spTree>
    <p:extLst>
      <p:ext uri="{BB962C8B-B14F-4D97-AF65-F5344CB8AC3E}">
        <p14:creationId xmlns:p14="http://schemas.microsoft.com/office/powerpoint/2010/main" val="1785299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Es</a:t>
            </a:r>
            <a:r>
              <a:rPr lang="en-US" baseline="0" dirty="0" smtClean="0"/>
              <a:t> </a:t>
            </a:r>
            <a:r>
              <a:rPr lang="en-US" baseline="0" dirty="0" err="1" smtClean="0"/>
              <a:t>importante</a:t>
            </a:r>
            <a:r>
              <a:rPr lang="en-US" baseline="0" dirty="0" smtClean="0"/>
              <a:t> lo de no </a:t>
            </a:r>
            <a:r>
              <a:rPr lang="en-US" baseline="0" dirty="0" err="1" smtClean="0"/>
              <a:t>necesitar</a:t>
            </a:r>
            <a:r>
              <a:rPr lang="en-US" baseline="0" dirty="0" smtClean="0"/>
              <a:t> personal de IT </a:t>
            </a:r>
            <a:r>
              <a:rPr lang="en-US" baseline="0" dirty="0" err="1" smtClean="0"/>
              <a:t>dedicado</a:t>
            </a:r>
            <a:r>
              <a:rPr lang="en-US" baseline="0" dirty="0" smtClean="0"/>
              <a:t> </a:t>
            </a:r>
            <a:r>
              <a:rPr lang="en-US" baseline="0" dirty="0" err="1" smtClean="0"/>
              <a:t>asi</a:t>
            </a:r>
            <a:r>
              <a:rPr lang="en-US" baseline="0" dirty="0" smtClean="0"/>
              <a:t> </a:t>
            </a:r>
            <a:r>
              <a:rPr lang="en-US" baseline="0" dirty="0" err="1" smtClean="0"/>
              <a:t>nos</a:t>
            </a:r>
            <a:r>
              <a:rPr lang="en-US" baseline="0" dirty="0" smtClean="0"/>
              <a:t> </a:t>
            </a:r>
            <a:r>
              <a:rPr lang="en-US" baseline="0" dirty="0" err="1" smtClean="0"/>
              <a:t>podemos</a:t>
            </a:r>
            <a:r>
              <a:rPr lang="en-US" baseline="0" dirty="0" smtClean="0"/>
              <a:t> </a:t>
            </a:r>
            <a:r>
              <a:rPr lang="en-US" baseline="0" dirty="0" err="1" smtClean="0"/>
              <a:t>dedicar</a:t>
            </a:r>
            <a:r>
              <a:rPr lang="en-US" baseline="0" dirty="0" smtClean="0"/>
              <a:t> a </a:t>
            </a:r>
            <a:r>
              <a:rPr lang="en-US" baseline="0" dirty="0" err="1" smtClean="0"/>
              <a:t>nuestro</a:t>
            </a:r>
            <a:r>
              <a:rPr lang="en-US" baseline="0" dirty="0" smtClean="0"/>
              <a:t> core business. </a:t>
            </a:r>
            <a:r>
              <a:rPr lang="en-US" baseline="0" dirty="0" err="1" smtClean="0"/>
              <a:t>Eventualmente</a:t>
            </a:r>
            <a:r>
              <a:rPr lang="en-US" baseline="0" dirty="0" smtClean="0"/>
              <a:t>, </a:t>
            </a:r>
            <a:r>
              <a:rPr lang="en-US" baseline="0" dirty="0" err="1" smtClean="0"/>
              <a:t>vamos</a:t>
            </a:r>
            <a:r>
              <a:rPr lang="en-US" baseline="0" dirty="0" smtClean="0"/>
              <a:t> a </a:t>
            </a:r>
            <a:r>
              <a:rPr lang="en-US" baseline="0" dirty="0" err="1" smtClean="0"/>
              <a:t>necesitar</a:t>
            </a:r>
            <a:r>
              <a:rPr lang="en-US" baseline="0" dirty="0" smtClean="0"/>
              <a:t> </a:t>
            </a:r>
            <a:r>
              <a:rPr lang="en-US" baseline="0" dirty="0" err="1" smtClean="0"/>
              <a:t>gente</a:t>
            </a:r>
            <a:r>
              <a:rPr lang="en-US" baseline="0" dirty="0" smtClean="0"/>
              <a:t> con </a:t>
            </a:r>
            <a:r>
              <a:rPr lang="en-US" baseline="0" dirty="0" err="1" smtClean="0"/>
              <a:t>dedicación</a:t>
            </a:r>
            <a:r>
              <a:rPr lang="en-US" baseline="0" dirty="0" smtClean="0"/>
              <a:t> </a:t>
            </a:r>
            <a:r>
              <a:rPr lang="en-US" baseline="0" dirty="0" err="1" smtClean="0"/>
              <a:t>exclusiva</a:t>
            </a:r>
            <a:r>
              <a:rPr lang="en-US" baseline="0" dirty="0" smtClean="0"/>
              <a:t> para </a:t>
            </a:r>
            <a:r>
              <a:rPr lang="en-US" baseline="0" dirty="0" err="1" smtClean="0"/>
              <a:t>tener</a:t>
            </a:r>
            <a:r>
              <a:rPr lang="en-US" baseline="0" dirty="0" smtClean="0"/>
              <a:t> mayor control </a:t>
            </a:r>
            <a:r>
              <a:rPr lang="en-US" baseline="0" dirty="0" err="1" smtClean="0"/>
              <a:t>sobre</a:t>
            </a:r>
            <a:r>
              <a:rPr lang="en-US" baseline="0" dirty="0" smtClean="0"/>
              <a:t> los </a:t>
            </a:r>
            <a:r>
              <a:rPr lang="en-US" baseline="0" dirty="0" err="1" smtClean="0"/>
              <a:t>costos</a:t>
            </a:r>
            <a:r>
              <a:rPr lang="en-US" baseline="0" dirty="0" smtClean="0"/>
              <a:t> y la </a:t>
            </a:r>
            <a:r>
              <a:rPr lang="en-US" baseline="0" dirty="0" err="1" smtClean="0"/>
              <a:t>infraestructura</a:t>
            </a:r>
            <a:r>
              <a:rPr lang="en-US" baseline="0" dirty="0" smtClean="0"/>
              <a:t>.</a:t>
            </a:r>
            <a:endParaRPr lang="es-AR" dirty="0"/>
          </a:p>
        </p:txBody>
      </p:sp>
      <p:sp>
        <p:nvSpPr>
          <p:cNvPr id="4" name="Slide Number Placeholder 3"/>
          <p:cNvSpPr>
            <a:spLocks noGrp="1"/>
          </p:cNvSpPr>
          <p:nvPr>
            <p:ph type="sldNum" sz="quarter" idx="10"/>
          </p:nvPr>
        </p:nvSpPr>
        <p:spPr/>
        <p:txBody>
          <a:bodyPr/>
          <a:lstStyle/>
          <a:p>
            <a:fld id="{9204D49E-1F23-4BD5-B9E9-C7C6DEB063CD}" type="slidenum">
              <a:rPr lang="es-AR" smtClean="0"/>
              <a:t>30</a:t>
            </a:fld>
            <a:endParaRPr lang="es-AR"/>
          </a:p>
        </p:txBody>
      </p:sp>
    </p:spTree>
    <p:extLst>
      <p:ext uri="{BB962C8B-B14F-4D97-AF65-F5344CB8AC3E}">
        <p14:creationId xmlns:p14="http://schemas.microsoft.com/office/powerpoint/2010/main" val="2971761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Son </a:t>
            </a:r>
            <a:r>
              <a:rPr lang="en-US" dirty="0" err="1" smtClean="0"/>
              <a:t>cosas</a:t>
            </a:r>
            <a:r>
              <a:rPr lang="en-US" dirty="0" smtClean="0"/>
              <a:t> en </a:t>
            </a:r>
            <a:r>
              <a:rPr lang="en-US" dirty="0" err="1" smtClean="0"/>
              <a:t>las</a:t>
            </a:r>
            <a:r>
              <a:rPr lang="en-US" baseline="0" dirty="0" smtClean="0"/>
              <a:t> </a:t>
            </a:r>
            <a:r>
              <a:rPr lang="en-US" baseline="0" dirty="0" err="1" smtClean="0"/>
              <a:t>que</a:t>
            </a:r>
            <a:r>
              <a:rPr lang="en-US" baseline="0" dirty="0" smtClean="0"/>
              <a:t> </a:t>
            </a:r>
            <a:r>
              <a:rPr lang="en-US" baseline="0" dirty="0" err="1" smtClean="0"/>
              <a:t>ya</a:t>
            </a:r>
            <a:r>
              <a:rPr lang="en-US" baseline="0" dirty="0" smtClean="0"/>
              <a:t> </a:t>
            </a:r>
            <a:r>
              <a:rPr lang="en-US" baseline="0" dirty="0" err="1" smtClean="0"/>
              <a:t>empezamos</a:t>
            </a:r>
            <a:r>
              <a:rPr lang="en-US" baseline="0" dirty="0" smtClean="0"/>
              <a:t> a </a:t>
            </a:r>
            <a:r>
              <a:rPr lang="en-US" baseline="0" dirty="0" err="1" smtClean="0"/>
              <a:t>trabajar</a:t>
            </a:r>
            <a:r>
              <a:rPr lang="en-US" baseline="0" dirty="0" smtClean="0"/>
              <a:t> con vista a la gran </a:t>
            </a:r>
            <a:r>
              <a:rPr lang="en-US" baseline="0" dirty="0" err="1" smtClean="0"/>
              <a:t>cantidad</a:t>
            </a:r>
            <a:r>
              <a:rPr lang="en-US" baseline="0" dirty="0" smtClean="0"/>
              <a:t> de </a:t>
            </a:r>
            <a:r>
              <a:rPr lang="en-US" baseline="0" dirty="0" err="1" smtClean="0"/>
              <a:t>usuarios</a:t>
            </a:r>
            <a:r>
              <a:rPr lang="en-US" baseline="0" dirty="0" smtClean="0"/>
              <a:t> </a:t>
            </a:r>
            <a:r>
              <a:rPr lang="en-US" baseline="0" dirty="0" err="1" smtClean="0"/>
              <a:t>que</a:t>
            </a:r>
            <a:r>
              <a:rPr lang="en-US" baseline="0" dirty="0" smtClean="0"/>
              <a:t> </a:t>
            </a:r>
            <a:r>
              <a:rPr lang="en-US" baseline="0" dirty="0" err="1" smtClean="0"/>
              <a:t>va</a:t>
            </a:r>
            <a:r>
              <a:rPr lang="en-US" baseline="0" dirty="0" smtClean="0"/>
              <a:t> a </a:t>
            </a:r>
            <a:r>
              <a:rPr lang="en-US" baseline="0" dirty="0" err="1" smtClean="0"/>
              <a:t>usar</a:t>
            </a:r>
            <a:r>
              <a:rPr lang="en-US" baseline="0" dirty="0" smtClean="0"/>
              <a:t> la </a:t>
            </a:r>
            <a:r>
              <a:rPr lang="en-US" baseline="0" dirty="0" err="1" smtClean="0"/>
              <a:t>aplicación</a:t>
            </a:r>
            <a:r>
              <a:rPr lang="en-US" baseline="0" dirty="0" smtClean="0"/>
              <a:t>.</a:t>
            </a:r>
            <a:endParaRPr lang="es-AR" dirty="0"/>
          </a:p>
        </p:txBody>
      </p:sp>
      <p:sp>
        <p:nvSpPr>
          <p:cNvPr id="4" name="Slide Number Placeholder 3"/>
          <p:cNvSpPr>
            <a:spLocks noGrp="1"/>
          </p:cNvSpPr>
          <p:nvPr>
            <p:ph type="sldNum" sz="quarter" idx="10"/>
          </p:nvPr>
        </p:nvSpPr>
        <p:spPr/>
        <p:txBody>
          <a:bodyPr/>
          <a:lstStyle/>
          <a:p>
            <a:fld id="{9204D49E-1F23-4BD5-B9E9-C7C6DEB063CD}" type="slidenum">
              <a:rPr lang="es-AR" smtClean="0"/>
              <a:t>32</a:t>
            </a:fld>
            <a:endParaRPr lang="es-AR"/>
          </a:p>
        </p:txBody>
      </p:sp>
    </p:spTree>
    <p:extLst>
      <p:ext uri="{BB962C8B-B14F-4D97-AF65-F5344CB8AC3E}">
        <p14:creationId xmlns:p14="http://schemas.microsoft.com/office/powerpoint/2010/main" val="213533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9204D49E-1F23-4BD5-B9E9-C7C6DEB063CD}" type="slidenum">
              <a:rPr lang="es-AR" smtClean="0"/>
              <a:t>34</a:t>
            </a:fld>
            <a:endParaRPr lang="es-AR"/>
          </a:p>
        </p:txBody>
      </p:sp>
    </p:spTree>
    <p:extLst>
      <p:ext uri="{BB962C8B-B14F-4D97-AF65-F5344CB8AC3E}">
        <p14:creationId xmlns:p14="http://schemas.microsoft.com/office/powerpoint/2010/main" val="3259600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Oauth</a:t>
            </a:r>
            <a:r>
              <a:rPr lang="en-US" dirty="0" smtClean="0"/>
              <a:t> </a:t>
            </a:r>
            <a:r>
              <a:rPr lang="en-US" dirty="0" err="1" smtClean="0"/>
              <a:t>permitira</a:t>
            </a:r>
            <a:r>
              <a:rPr lang="en-US" dirty="0" smtClean="0"/>
              <a:t> </a:t>
            </a:r>
            <a:r>
              <a:rPr lang="en-US" dirty="0" err="1" smtClean="0"/>
              <a:t>integración</a:t>
            </a:r>
            <a:r>
              <a:rPr lang="en-US" dirty="0" smtClean="0"/>
              <a:t> con </a:t>
            </a:r>
            <a:r>
              <a:rPr lang="en-US" dirty="0" err="1" smtClean="0"/>
              <a:t>otras</a:t>
            </a:r>
            <a:r>
              <a:rPr lang="en-US" baseline="0" dirty="0" smtClean="0"/>
              <a:t> </a:t>
            </a:r>
            <a:r>
              <a:rPr lang="en-US" baseline="0" dirty="0" err="1" smtClean="0"/>
              <a:t>aplicaciones</a:t>
            </a:r>
            <a:r>
              <a:rPr lang="en-US" baseline="0" dirty="0" smtClean="0"/>
              <a:t> </a:t>
            </a:r>
            <a:r>
              <a:rPr lang="en-US" baseline="0" dirty="0" err="1" smtClean="0"/>
              <a:t>que</a:t>
            </a:r>
            <a:r>
              <a:rPr lang="en-US" baseline="0" dirty="0" smtClean="0"/>
              <a:t> </a:t>
            </a:r>
            <a:r>
              <a:rPr lang="en-US" baseline="0" dirty="0" err="1" smtClean="0"/>
              <a:t>puedan</a:t>
            </a:r>
            <a:r>
              <a:rPr lang="en-US" baseline="0" dirty="0" smtClean="0"/>
              <a:t> consumer los </a:t>
            </a:r>
            <a:r>
              <a:rPr lang="en-US" baseline="0" dirty="0" err="1" smtClean="0"/>
              <a:t>datos</a:t>
            </a:r>
            <a:r>
              <a:rPr lang="en-US" baseline="0" dirty="0" smtClean="0"/>
              <a:t>.</a:t>
            </a:r>
            <a:endParaRPr lang="es-AR" dirty="0"/>
          </a:p>
        </p:txBody>
      </p:sp>
      <p:sp>
        <p:nvSpPr>
          <p:cNvPr id="4" name="Slide Number Placeholder 3"/>
          <p:cNvSpPr>
            <a:spLocks noGrp="1"/>
          </p:cNvSpPr>
          <p:nvPr>
            <p:ph type="sldNum" sz="quarter" idx="10"/>
          </p:nvPr>
        </p:nvSpPr>
        <p:spPr/>
        <p:txBody>
          <a:bodyPr/>
          <a:lstStyle/>
          <a:p>
            <a:fld id="{9204D49E-1F23-4BD5-B9E9-C7C6DEB063CD}" type="slidenum">
              <a:rPr lang="es-AR" smtClean="0"/>
              <a:t>36</a:t>
            </a:fld>
            <a:endParaRPr lang="es-AR"/>
          </a:p>
        </p:txBody>
      </p:sp>
    </p:spTree>
    <p:extLst>
      <p:ext uri="{BB962C8B-B14F-4D97-AF65-F5344CB8AC3E}">
        <p14:creationId xmlns:p14="http://schemas.microsoft.com/office/powerpoint/2010/main" val="207364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 Muchas gracias por venir. </a:t>
            </a:r>
          </a:p>
          <a:p>
            <a:r>
              <a:rPr lang="es-AR" baseline="0" dirty="0" smtClean="0"/>
              <a:t>Yo soy Alejandra </a:t>
            </a:r>
            <a:r>
              <a:rPr lang="es-AR" baseline="0" dirty="0" err="1" smtClean="0"/>
              <a:t>Stamato</a:t>
            </a:r>
            <a:r>
              <a:rPr lang="es-AR" baseline="0" dirty="0" smtClean="0"/>
              <a:t>, socia fundadora de Social </a:t>
            </a:r>
            <a:r>
              <a:rPr lang="es-AR" baseline="0" dirty="0" err="1" smtClean="0"/>
              <a:t>Hub</a:t>
            </a:r>
            <a:r>
              <a:rPr lang="es-AR" baseline="0" dirty="0" smtClean="0"/>
              <a:t>, y venimos a presentarles nuestro producto, Social </a:t>
            </a:r>
            <a:r>
              <a:rPr lang="es-AR" baseline="0" dirty="0" err="1" smtClean="0"/>
              <a:t>Toilet</a:t>
            </a:r>
            <a:r>
              <a:rPr lang="es-AR" baseline="0" dirty="0" smtClean="0"/>
              <a:t>.</a:t>
            </a:r>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val="273841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val="15498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8</a:t>
            </a:fld>
            <a:endParaRPr lang="es-AR"/>
          </a:p>
        </p:txBody>
      </p:sp>
    </p:spTree>
    <p:extLst>
      <p:ext uri="{BB962C8B-B14F-4D97-AF65-F5344CB8AC3E}">
        <p14:creationId xmlns:p14="http://schemas.microsoft.com/office/powerpoint/2010/main" val="4235686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9</a:t>
            </a:fld>
            <a:endParaRPr lang="es-AR"/>
          </a:p>
        </p:txBody>
      </p:sp>
    </p:spTree>
    <p:extLst>
      <p:ext uri="{BB962C8B-B14F-4D97-AF65-F5344CB8AC3E}">
        <p14:creationId xmlns:p14="http://schemas.microsoft.com/office/powerpoint/2010/main" val="1764545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10</a:t>
            </a:fld>
            <a:endParaRPr lang="es-AR"/>
          </a:p>
        </p:txBody>
      </p:sp>
    </p:spTree>
    <p:extLst>
      <p:ext uri="{BB962C8B-B14F-4D97-AF65-F5344CB8AC3E}">
        <p14:creationId xmlns:p14="http://schemas.microsoft.com/office/powerpoint/2010/main" val="3340541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11</a:t>
            </a:fld>
            <a:endParaRPr lang="es-AR"/>
          </a:p>
        </p:txBody>
      </p:sp>
    </p:spTree>
    <p:extLst>
      <p:ext uri="{BB962C8B-B14F-4D97-AF65-F5344CB8AC3E}">
        <p14:creationId xmlns:p14="http://schemas.microsoft.com/office/powerpoint/2010/main" val="414630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proponemos permite contar con todas estas prestaciones que mostramos.</a:t>
            </a:r>
          </a:p>
          <a:p>
            <a:r>
              <a:rPr lang="es-AR" dirty="0" smtClean="0"/>
              <a:t>Tendremos</a:t>
            </a:r>
            <a:r>
              <a:rPr lang="es-AR" baseline="0" dirty="0" smtClean="0"/>
              <a:t> en principio dos tipos de versiones para la aplicación.</a:t>
            </a:r>
          </a:p>
          <a:p>
            <a:r>
              <a:rPr lang="es-AR" baseline="0" dirty="0" smtClean="0"/>
              <a:t>Una versión gratuita que cuenta con todos estos servicios, es decir un usuario entrará al </a:t>
            </a:r>
            <a:r>
              <a:rPr lang="es-AR" baseline="0" dirty="0" err="1" smtClean="0"/>
              <a:t>market</a:t>
            </a:r>
            <a:r>
              <a:rPr lang="es-AR" baseline="0" dirty="0" smtClean="0"/>
              <a:t> y podrá descargarse sin costo alguno la </a:t>
            </a:r>
            <a:r>
              <a:rPr lang="es-AR" baseline="0" dirty="0" err="1" smtClean="0"/>
              <a:t>apicación</a:t>
            </a:r>
            <a:r>
              <a:rPr lang="es-AR" baseline="0" dirty="0" smtClean="0"/>
              <a:t> para comenzar a usarla, y la versión paga que por supuesto tiene todas las prestaciones de la aplicación gratuita más la posibilidad de ver y agregar fotos de los baños y por otro lado es una versión que está libre de publicidad. El costo de la descarga como vemos es de un dólar.</a:t>
            </a:r>
          </a:p>
          <a:p>
            <a:r>
              <a:rPr lang="es-AR" baseline="0" dirty="0" smtClean="0"/>
              <a:t>Y </a:t>
            </a:r>
            <a:r>
              <a:rPr lang="es-AR" baseline="0" dirty="0" err="1" smtClean="0"/>
              <a:t>tengase</a:t>
            </a:r>
            <a:r>
              <a:rPr lang="es-AR" baseline="0" dirty="0" smtClean="0"/>
              <a:t> en cuenta que la versión free tiene la posibilidad de actualizarse a la </a:t>
            </a:r>
            <a:r>
              <a:rPr lang="es-AR" baseline="0" smtClean="0"/>
              <a:t>versión paga.</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12</a:t>
            </a:fld>
            <a:endParaRPr lang="es-AR"/>
          </a:p>
        </p:txBody>
      </p:sp>
    </p:spTree>
    <p:extLst>
      <p:ext uri="{BB962C8B-B14F-4D97-AF65-F5344CB8AC3E}">
        <p14:creationId xmlns:p14="http://schemas.microsoft.com/office/powerpoint/2010/main" val="896633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150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8382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476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9598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075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8/8/2013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9114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8/8/2013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585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8/8/2013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5547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8/8/2013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8684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8/8/2013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952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8/8/2013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0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8/8/2013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9073804"/>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Hub</a:t>
            </a:r>
            <a:endParaRPr lang="es-AR" dirty="0"/>
          </a:p>
        </p:txBody>
      </p:sp>
      <p:sp>
        <p:nvSpPr>
          <p:cNvPr id="3" name="Subtitle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3981739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err="1"/>
              <a:t>Proyección</a:t>
            </a:r>
            <a:r>
              <a:rPr lang="en-US" sz="3000" dirty="0"/>
              <a:t> </a:t>
            </a:r>
            <a:r>
              <a:rPr lang="en-US" sz="3000" dirty="0" err="1"/>
              <a:t>crecimiento</a:t>
            </a:r>
            <a:endParaRPr lang="es-AR" sz="3000"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39816" y="1772817"/>
            <a:ext cx="5508548" cy="2933273"/>
          </a:xfrm>
        </p:spPr>
      </p:pic>
    </p:spTree>
    <p:extLst>
      <p:ext uri="{BB962C8B-B14F-4D97-AF65-F5344CB8AC3E}">
        <p14:creationId xmlns:p14="http://schemas.microsoft.com/office/powerpoint/2010/main" val="146119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La solución</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47928" y="332656"/>
            <a:ext cx="3456384" cy="6144684"/>
          </a:xfrm>
        </p:spPr>
      </p:pic>
    </p:spTree>
    <p:extLst>
      <p:ext uri="{BB962C8B-B14F-4D97-AF65-F5344CB8AC3E}">
        <p14:creationId xmlns:p14="http://schemas.microsoft.com/office/powerpoint/2010/main" val="3609621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Servicios</a:t>
            </a:r>
            <a:endParaRPr lang="es-AR" dirty="0"/>
          </a:p>
        </p:txBody>
      </p:sp>
      <p:graphicFrame>
        <p:nvGraphicFramePr>
          <p:cNvPr id="5" name="Content Placeholder 4"/>
          <p:cNvGraphicFramePr>
            <a:graphicFrameLocks noGrp="1"/>
          </p:cNvGraphicFramePr>
          <p:nvPr>
            <p:ph idx="1"/>
            <p:extLst/>
          </p:nvPr>
        </p:nvGraphicFramePr>
        <p:xfrm>
          <a:off x="4425950" y="863600"/>
          <a:ext cx="5486400" cy="4958080"/>
        </p:xfrm>
        <a:graphic>
          <a:graphicData uri="http://schemas.openxmlformats.org/drawingml/2006/table">
            <a:tbl>
              <a:tblPr firstRow="1" bandRow="1">
                <a:tableStyleId>{5C22544A-7EE6-4342-B048-85BDC9FD1C3A}</a:tableStyleId>
              </a:tblPr>
              <a:tblGrid>
                <a:gridCol w="1828800"/>
                <a:gridCol w="1828800"/>
                <a:gridCol w="1828800"/>
              </a:tblGrid>
              <a:tr h="370840">
                <a:tc>
                  <a:txBody>
                    <a:bodyPr/>
                    <a:lstStyle/>
                    <a:p>
                      <a:pPr algn="ctr"/>
                      <a:endParaRPr lang="es-AR" dirty="0"/>
                    </a:p>
                  </a:txBody>
                  <a:tcPr marL="60960" marR="60960"/>
                </a:tc>
                <a:tc>
                  <a:txBody>
                    <a:bodyPr/>
                    <a:lstStyle/>
                    <a:p>
                      <a:pPr algn="ctr"/>
                      <a:r>
                        <a:rPr lang="es-AR" dirty="0" smtClean="0"/>
                        <a:t>Versión FREE</a:t>
                      </a:r>
                      <a:endParaRPr lang="es-AR" dirty="0"/>
                    </a:p>
                  </a:txBody>
                  <a:tcPr marL="60960" marR="60960"/>
                </a:tc>
                <a:tc>
                  <a:txBody>
                    <a:bodyPr/>
                    <a:lstStyle/>
                    <a:p>
                      <a:pPr algn="ctr"/>
                      <a:r>
                        <a:rPr lang="es-AR" dirty="0" smtClean="0"/>
                        <a:t>Versión FULL</a:t>
                      </a:r>
                      <a:endParaRPr lang="es-AR" dirty="0"/>
                    </a:p>
                  </a:txBody>
                  <a:tcPr marL="60960" marR="60960"/>
                </a:tc>
              </a:tr>
              <a:tr h="370840">
                <a:tc>
                  <a:txBody>
                    <a:bodyPr/>
                    <a:lstStyle/>
                    <a:p>
                      <a:pPr algn="ctr"/>
                      <a:r>
                        <a:rPr lang="es-AR" dirty="0" smtClean="0"/>
                        <a:t>Ubicar baños cercanos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marL="60960" marR="60960"/>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marL="60960" marR="60960"/>
                </a:tc>
              </a:tr>
              <a:tr h="370840">
                <a:tc>
                  <a:txBody>
                    <a:bodyPr/>
                    <a:lstStyle/>
                    <a:p>
                      <a:pPr algn="ctr"/>
                      <a:r>
                        <a:rPr lang="es-AR" smtClean="0"/>
                        <a:t>Calificar </a:t>
                      </a:r>
                      <a:r>
                        <a:rPr lang="es-AR" dirty="0" smtClean="0"/>
                        <a:t>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comentario de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a:t>
                      </a:r>
                      <a:r>
                        <a:rPr lang="es-AR" baseline="0" dirty="0" smtClean="0"/>
                        <a:t> fotos de baños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Sin publicidad</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marL="60960" marR="60960"/>
                </a:tc>
              </a:tr>
              <a:tr h="370840">
                <a:tc>
                  <a:txBody>
                    <a:bodyPr/>
                    <a:lstStyle/>
                    <a:p>
                      <a:pPr algn="ctr"/>
                      <a:endParaRPr lang="es-AR" dirty="0"/>
                    </a:p>
                  </a:txBody>
                  <a:tcPr marL="60960" marR="60960"/>
                </a:tc>
                <a:tc>
                  <a:txBody>
                    <a:bodyPr/>
                    <a:lstStyle/>
                    <a:p>
                      <a:pPr algn="ctr"/>
                      <a:endParaRPr lang="es-AR" dirty="0"/>
                    </a:p>
                  </a:txBody>
                  <a:tcPr marL="60960" marR="60960"/>
                </a:tc>
                <a:tc>
                  <a:txBody>
                    <a:bodyPr/>
                    <a:lstStyle/>
                    <a:p>
                      <a:pPr algn="ctr"/>
                      <a:endParaRPr lang="es-AR" dirty="0"/>
                    </a:p>
                  </a:txBody>
                  <a:tcPr marL="60960" marR="60960"/>
                </a:tc>
              </a:tr>
              <a:tr h="370840">
                <a:tc>
                  <a:txBody>
                    <a:bodyPr/>
                    <a:lstStyle/>
                    <a:p>
                      <a:pPr algn="ctr"/>
                      <a:r>
                        <a:rPr lang="es-AR" dirty="0" smtClean="0">
                          <a:latin typeface="Calibri" pitchFamily="34" charset="0"/>
                          <a:cs typeface="Calibri" pitchFamily="34" charset="0"/>
                        </a:rPr>
                        <a:t>COSTE POR DESCARGA</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USD</a:t>
                      </a:r>
                      <a:r>
                        <a:rPr lang="es-AR" baseline="0" dirty="0" smtClean="0">
                          <a:latin typeface="Calibri" pitchFamily="34" charset="0"/>
                          <a:cs typeface="Calibri" pitchFamily="34" charset="0"/>
                        </a:rPr>
                        <a:t> 0</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USD</a:t>
                      </a:r>
                      <a:r>
                        <a:rPr lang="es-AR" baseline="0" dirty="0" smtClean="0">
                          <a:latin typeface="Calibri" pitchFamily="34" charset="0"/>
                          <a:cs typeface="Calibri" pitchFamily="34" charset="0"/>
                        </a:rPr>
                        <a:t> 1</a:t>
                      </a:r>
                      <a:endParaRPr lang="es-AR" dirty="0">
                        <a:latin typeface="Calibri" pitchFamily="34" charset="0"/>
                        <a:cs typeface="Calibri" pitchFamily="34" charset="0"/>
                      </a:endParaRPr>
                    </a:p>
                  </a:txBody>
                  <a:tcPr marL="60960" marR="60960">
                    <a:solidFill>
                      <a:schemeClr val="accent2"/>
                    </a:solidFill>
                  </a:tcPr>
                </a:tc>
              </a:tr>
            </a:tbl>
          </a:graphicData>
        </a:graphic>
      </p:graphicFrame>
    </p:spTree>
    <p:extLst>
      <p:ext uri="{BB962C8B-B14F-4D97-AF65-F5344CB8AC3E}">
        <p14:creationId xmlns:p14="http://schemas.microsoft.com/office/powerpoint/2010/main" val="1417604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39816" y="2132857"/>
            <a:ext cx="5402723" cy="3061543"/>
          </a:xfrm>
        </p:spPr>
      </p:pic>
    </p:spTree>
    <p:extLst>
      <p:ext uri="{BB962C8B-B14F-4D97-AF65-F5344CB8AC3E}">
        <p14:creationId xmlns:p14="http://schemas.microsoft.com/office/powerpoint/2010/main" val="2312249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Aspecto Legal</a:t>
            </a:r>
            <a:endParaRPr lang="es-AR" dirty="0"/>
          </a:p>
        </p:txBody>
      </p:sp>
      <p:sp>
        <p:nvSpPr>
          <p:cNvPr id="3" name="Content Placeholder 2"/>
          <p:cNvSpPr>
            <a:spLocks noGrp="1"/>
          </p:cNvSpPr>
          <p:nvPr>
            <p:ph idx="1"/>
          </p:nvPr>
        </p:nvSpPr>
        <p:spPr/>
        <p:txBody>
          <a:bodyPr>
            <a:normAutofit/>
          </a:bodyPr>
          <a:lstStyle/>
          <a:p>
            <a:pPr>
              <a:lnSpc>
                <a:spcPct val="150000"/>
              </a:lnSpc>
            </a:pPr>
            <a:r>
              <a:rPr lang="es-AR" sz="2800" dirty="0"/>
              <a:t>Resolución N° 46798</a:t>
            </a:r>
          </a:p>
          <a:p>
            <a:pPr>
              <a:lnSpc>
                <a:spcPct val="150000"/>
              </a:lnSpc>
            </a:pPr>
            <a:r>
              <a:rPr lang="es-AR" sz="2800" dirty="0"/>
              <a:t>Decreto N° 193</a:t>
            </a:r>
          </a:p>
          <a:p>
            <a:pPr>
              <a:lnSpc>
                <a:spcPct val="150000"/>
              </a:lnSpc>
            </a:pPr>
            <a:r>
              <a:rPr lang="es-AR" sz="2800" dirty="0"/>
              <a:t>Ley de acceso a la información pública</a:t>
            </a:r>
            <a:endParaRPr lang="es-AR" sz="2800" dirty="0"/>
          </a:p>
        </p:txBody>
      </p:sp>
    </p:spTree>
    <p:extLst>
      <p:ext uri="{BB962C8B-B14F-4D97-AF65-F5344CB8AC3E}">
        <p14:creationId xmlns:p14="http://schemas.microsoft.com/office/powerpoint/2010/main" val="1277437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Mercado actual</a:t>
            </a:r>
            <a:endParaRPr lang="es-AR" dirty="0"/>
          </a:p>
        </p:txBody>
      </p:sp>
      <p:sp>
        <p:nvSpPr>
          <p:cNvPr id="5" name="TextBox 4"/>
          <p:cNvSpPr txBox="1"/>
          <p:nvPr/>
        </p:nvSpPr>
        <p:spPr>
          <a:xfrm>
            <a:off x="3863752" y="1484785"/>
            <a:ext cx="6804248" cy="4081117"/>
          </a:xfrm>
          <a:prstGeom prst="rect">
            <a:avLst/>
          </a:prstGeom>
          <a:noFill/>
        </p:spPr>
        <p:txBody>
          <a:bodyPr wrap="square" rtlCol="0">
            <a:spAutoFit/>
          </a:bodyPr>
          <a:lstStyle/>
          <a:p>
            <a:pPr marL="731520" indent="-182880">
              <a:lnSpc>
                <a:spcPct val="150000"/>
              </a:lnSpc>
              <a:buClr>
                <a:schemeClr val="accent1"/>
              </a:buClr>
              <a:buFont typeface="Wingdings 2" pitchFamily="18" charset="2"/>
              <a:buChar char=""/>
            </a:pPr>
            <a:r>
              <a:rPr lang="es-AR" sz="2800" dirty="0">
                <a:solidFill>
                  <a:schemeClr val="tx1">
                    <a:lumMod val="65000"/>
                    <a:lumOff val="35000"/>
                  </a:schemeClr>
                </a:solidFill>
              </a:rPr>
              <a:t>Descarga paga</a:t>
            </a:r>
            <a:r>
              <a:rPr lang="es-AR" sz="2800" dirty="0">
                <a:solidFill>
                  <a:schemeClr val="tx1">
                    <a:lumMod val="65000"/>
                    <a:lumOff val="35000"/>
                  </a:schemeClr>
                </a:solidFill>
              </a:rPr>
              <a:t>:</a:t>
            </a:r>
          </a:p>
          <a:p>
            <a:pPr marL="1188720" lvl="1" indent="-182880">
              <a:lnSpc>
                <a:spcPct val="150000"/>
              </a:lnSpc>
              <a:buClr>
                <a:schemeClr val="accent1"/>
              </a:buClr>
              <a:buFont typeface="Wingdings 2" pitchFamily="18" charset="2"/>
              <a:buChar char=""/>
            </a:pPr>
            <a:r>
              <a:rPr lang="es-AR" sz="2400" dirty="0">
                <a:solidFill>
                  <a:schemeClr val="tx1">
                    <a:lumMod val="65000"/>
                    <a:lumOff val="35000"/>
                  </a:schemeClr>
                </a:solidFill>
              </a:rPr>
              <a:t> 1-5 USD</a:t>
            </a:r>
          </a:p>
          <a:p>
            <a:pPr marL="731520" indent="-182880">
              <a:lnSpc>
                <a:spcPct val="90000"/>
              </a:lnSpc>
              <a:buClr>
                <a:schemeClr val="accent1"/>
              </a:buClr>
              <a:buFont typeface="Wingdings 2" pitchFamily="18" charset="2"/>
              <a:buChar char=""/>
            </a:pPr>
            <a:endParaRPr lang="es-AR" sz="2800" dirty="0">
              <a:solidFill>
                <a:schemeClr val="tx1">
                  <a:lumMod val="65000"/>
                  <a:lumOff val="35000"/>
                </a:schemeClr>
              </a:solidFill>
            </a:endParaRPr>
          </a:p>
          <a:p>
            <a:pPr marL="731520" indent="-182880">
              <a:lnSpc>
                <a:spcPct val="150000"/>
              </a:lnSpc>
              <a:buClr>
                <a:schemeClr val="accent1"/>
              </a:buClr>
              <a:buFont typeface="Wingdings 2" pitchFamily="18" charset="2"/>
              <a:buChar char=""/>
            </a:pPr>
            <a:r>
              <a:rPr lang="es-AR" sz="2800" dirty="0">
                <a:solidFill>
                  <a:schemeClr val="tx1">
                    <a:lumMod val="65000"/>
                    <a:lumOff val="35000"/>
                  </a:schemeClr>
                </a:solidFill>
              </a:rPr>
              <a:t>Publicidad:</a:t>
            </a:r>
          </a:p>
          <a:p>
            <a:pPr marL="1188720" lvl="1" indent="-182880">
              <a:lnSpc>
                <a:spcPct val="150000"/>
              </a:lnSpc>
              <a:buClr>
                <a:schemeClr val="accent1"/>
              </a:buClr>
              <a:buFont typeface="Wingdings 2" pitchFamily="18" charset="2"/>
              <a:buChar char=""/>
            </a:pPr>
            <a:r>
              <a:rPr lang="es-AR" sz="2400" dirty="0">
                <a:solidFill>
                  <a:schemeClr val="tx1">
                    <a:lumMod val="65000"/>
                    <a:lumOff val="35000"/>
                  </a:schemeClr>
                </a:solidFill>
              </a:rPr>
              <a:t>Por </a:t>
            </a:r>
            <a:r>
              <a:rPr lang="es-AR" sz="2400" dirty="0" err="1">
                <a:solidFill>
                  <a:schemeClr val="tx1">
                    <a:lumMod val="65000"/>
                    <a:lumOff val="35000"/>
                  </a:schemeClr>
                </a:solidFill>
              </a:rPr>
              <a:t>click</a:t>
            </a:r>
            <a:r>
              <a:rPr lang="es-AR" sz="2400" dirty="0">
                <a:solidFill>
                  <a:schemeClr val="tx1">
                    <a:lumMod val="65000"/>
                    <a:lumOff val="35000"/>
                  </a:schemeClr>
                </a:solidFill>
              </a:rPr>
              <a:t>: 15-30 </a:t>
            </a:r>
            <a:r>
              <a:rPr lang="es-AR" sz="2400" dirty="0">
                <a:solidFill>
                  <a:schemeClr val="tx1">
                    <a:lumMod val="65000"/>
                    <a:lumOff val="35000"/>
                  </a:schemeClr>
                </a:solidFill>
              </a:rPr>
              <a:t>centavos</a:t>
            </a:r>
          </a:p>
          <a:p>
            <a:pPr marL="1188720" lvl="1" indent="-182880">
              <a:lnSpc>
                <a:spcPct val="150000"/>
              </a:lnSpc>
              <a:buClr>
                <a:schemeClr val="accent1"/>
              </a:buClr>
              <a:buFont typeface="Wingdings 2" pitchFamily="18" charset="2"/>
              <a:buChar char=""/>
            </a:pPr>
            <a:r>
              <a:rPr lang="es-AR" sz="2400" dirty="0">
                <a:solidFill>
                  <a:schemeClr val="tx1">
                    <a:lumMod val="65000"/>
                    <a:lumOff val="35000"/>
                  </a:schemeClr>
                </a:solidFill>
              </a:rPr>
              <a:t>Probabilidad de </a:t>
            </a:r>
            <a:r>
              <a:rPr lang="es-AR" sz="2400" dirty="0" err="1">
                <a:solidFill>
                  <a:schemeClr val="tx1">
                    <a:lumMod val="65000"/>
                    <a:lumOff val="35000"/>
                  </a:schemeClr>
                </a:solidFill>
              </a:rPr>
              <a:t>click</a:t>
            </a:r>
            <a:r>
              <a:rPr lang="es-AR" sz="2400" dirty="0">
                <a:solidFill>
                  <a:schemeClr val="tx1">
                    <a:lumMod val="65000"/>
                    <a:lumOff val="35000"/>
                  </a:schemeClr>
                </a:solidFill>
              </a:rPr>
              <a:t>: 1,5%-2,5%</a:t>
            </a:r>
            <a:endParaRPr lang="es-AR" sz="2400" dirty="0">
              <a:solidFill>
                <a:schemeClr val="tx1">
                  <a:lumMod val="65000"/>
                  <a:lumOff val="35000"/>
                </a:schemeClr>
              </a:solidFill>
            </a:endParaRPr>
          </a:p>
          <a:p>
            <a:pPr marL="1188720" lvl="1" indent="-182880">
              <a:lnSpc>
                <a:spcPct val="150000"/>
              </a:lnSpc>
              <a:buClr>
                <a:schemeClr val="accent1"/>
              </a:buClr>
              <a:buFont typeface="Wingdings 2" pitchFamily="18" charset="2"/>
              <a:buChar char=""/>
            </a:pPr>
            <a:r>
              <a:rPr lang="es-AR" sz="2400" dirty="0">
                <a:solidFill>
                  <a:schemeClr val="tx1">
                    <a:lumMod val="65000"/>
                    <a:lumOff val="35000"/>
                  </a:schemeClr>
                </a:solidFill>
              </a:rPr>
              <a:t>Por impresión: 10-20 </a:t>
            </a:r>
            <a:r>
              <a:rPr lang="es-AR" sz="2400" dirty="0">
                <a:solidFill>
                  <a:schemeClr val="tx1">
                    <a:lumMod val="65000"/>
                    <a:lumOff val="35000"/>
                  </a:schemeClr>
                </a:solidFill>
              </a:rPr>
              <a:t>centavos/(mil*min</a:t>
            </a:r>
            <a:r>
              <a:rPr lang="es-AR" sz="2800" dirty="0">
                <a:solidFill>
                  <a:schemeClr val="tx1">
                    <a:lumMod val="65000"/>
                    <a:lumOff val="35000"/>
                  </a:schemeClr>
                </a:solidFill>
              </a:rPr>
              <a:t>)</a:t>
            </a:r>
            <a:endParaRPr lang="es-AR" sz="2800" dirty="0">
              <a:solidFill>
                <a:schemeClr val="tx1">
                  <a:lumMod val="65000"/>
                  <a:lumOff val="35000"/>
                </a:schemeClr>
              </a:solidFill>
            </a:endParaRPr>
          </a:p>
        </p:txBody>
      </p:sp>
    </p:spTree>
    <p:extLst>
      <p:ext uri="{BB962C8B-B14F-4D97-AF65-F5344CB8AC3E}">
        <p14:creationId xmlns:p14="http://schemas.microsoft.com/office/powerpoint/2010/main" val="3639227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Estimación</a:t>
            </a:r>
            <a:endParaRPr lang="es-AR" dirty="0"/>
          </a:p>
        </p:txBody>
      </p:sp>
      <p:sp>
        <p:nvSpPr>
          <p:cNvPr id="3" name="Content Placeholder 2"/>
          <p:cNvSpPr>
            <a:spLocks noGrp="1"/>
          </p:cNvSpPr>
          <p:nvPr>
            <p:ph idx="1"/>
          </p:nvPr>
        </p:nvSpPr>
        <p:spPr>
          <a:xfrm>
            <a:off x="4367808" y="404664"/>
            <a:ext cx="5486400" cy="6120680"/>
          </a:xfrm>
        </p:spPr>
        <p:txBody>
          <a:bodyPr>
            <a:normAutofit/>
          </a:bodyPr>
          <a:lstStyle/>
          <a:p>
            <a:pPr>
              <a:lnSpc>
                <a:spcPct val="150000"/>
              </a:lnSpc>
            </a:pPr>
            <a:r>
              <a:rPr lang="es-AR" sz="2400" dirty="0"/>
              <a:t>Del mercado-&gt;cota inferior:</a:t>
            </a:r>
          </a:p>
          <a:p>
            <a:pPr lvl="1">
              <a:lnSpc>
                <a:spcPct val="150000"/>
              </a:lnSpc>
            </a:pPr>
            <a:r>
              <a:rPr lang="es-AR" sz="2000" dirty="0"/>
              <a:t>15 centavos por </a:t>
            </a:r>
            <a:r>
              <a:rPr lang="es-AR" sz="2000" dirty="0" err="1"/>
              <a:t>click</a:t>
            </a:r>
            <a:endParaRPr lang="es-AR" sz="2000" dirty="0"/>
          </a:p>
          <a:p>
            <a:pPr lvl="1">
              <a:lnSpc>
                <a:spcPct val="150000"/>
              </a:lnSpc>
            </a:pPr>
            <a:r>
              <a:rPr lang="es-AR" sz="2000" dirty="0"/>
              <a:t>1,5% probabilidad de </a:t>
            </a:r>
            <a:r>
              <a:rPr lang="es-AR" sz="2000" dirty="0" err="1"/>
              <a:t>click</a:t>
            </a:r>
            <a:endParaRPr lang="es-AR" sz="2000" dirty="0"/>
          </a:p>
          <a:p>
            <a:pPr lvl="1">
              <a:lnSpc>
                <a:spcPct val="150000"/>
              </a:lnSpc>
            </a:pPr>
            <a:r>
              <a:rPr lang="es-AR" sz="2000" dirty="0"/>
              <a:t>10 centavos por impresión</a:t>
            </a:r>
          </a:p>
          <a:p>
            <a:pPr lvl="1">
              <a:lnSpc>
                <a:spcPct val="150000"/>
              </a:lnSpc>
            </a:pPr>
            <a:r>
              <a:rPr lang="es-AR" sz="2000" dirty="0"/>
              <a:t>1USD la descarga</a:t>
            </a:r>
          </a:p>
          <a:p>
            <a:pPr>
              <a:lnSpc>
                <a:spcPct val="150000"/>
              </a:lnSpc>
            </a:pPr>
            <a:r>
              <a:rPr lang="es-AR" sz="2400" dirty="0"/>
              <a:t>De la aplicación:</a:t>
            </a:r>
          </a:p>
          <a:p>
            <a:pPr lvl="1">
              <a:lnSpc>
                <a:spcPct val="150000"/>
              </a:lnSpc>
            </a:pPr>
            <a:r>
              <a:rPr lang="es-AR" sz="2000" dirty="0"/>
              <a:t>Una visita semanal</a:t>
            </a:r>
          </a:p>
          <a:p>
            <a:pPr lvl="1">
              <a:lnSpc>
                <a:spcPct val="150000"/>
              </a:lnSpc>
            </a:pPr>
            <a:r>
              <a:rPr lang="es-AR" sz="2000" dirty="0"/>
              <a:t>Un minuto por uso</a:t>
            </a:r>
          </a:p>
          <a:p>
            <a:pPr lvl="1">
              <a:lnSpc>
                <a:spcPct val="150000"/>
              </a:lnSpc>
            </a:pPr>
            <a:r>
              <a:rPr lang="es-AR" sz="2000" dirty="0"/>
              <a:t>4 pantallas visitadas por uso</a:t>
            </a:r>
          </a:p>
          <a:p>
            <a:pPr lvl="1">
              <a:lnSpc>
                <a:spcPct val="150000"/>
              </a:lnSpc>
            </a:pPr>
            <a:r>
              <a:rPr lang="es-AR" sz="2000" dirty="0"/>
              <a:t>10% de versiones pagas del total</a:t>
            </a:r>
          </a:p>
          <a:p>
            <a:pPr lvl="1"/>
            <a:endParaRPr lang="es-AR" sz="1600" dirty="0"/>
          </a:p>
        </p:txBody>
      </p:sp>
    </p:spTree>
    <p:extLst>
      <p:ext uri="{BB962C8B-B14F-4D97-AF65-F5344CB8AC3E}">
        <p14:creationId xmlns:p14="http://schemas.microsoft.com/office/powerpoint/2010/main" val="1016172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a:t>Nacional con un 3% del  mercado</a:t>
            </a:r>
            <a:br>
              <a:rPr lang="es-AR" sz="3000" dirty="0"/>
            </a:br>
            <a:r>
              <a:rPr lang="es-AR" sz="3000" dirty="0" err="1"/>
              <a:t>Android</a:t>
            </a:r>
            <a:endParaRPr lang="es-AR" sz="3000" dirty="0"/>
          </a:p>
        </p:txBody>
      </p:sp>
      <p:graphicFrame>
        <p:nvGraphicFramePr>
          <p:cNvPr id="5" name="Chart 4"/>
          <p:cNvGraphicFramePr>
            <a:graphicFrameLocks/>
          </p:cNvGraphicFramePr>
          <p:nvPr>
            <p:extLst/>
          </p:nvPr>
        </p:nvGraphicFramePr>
        <p:xfrm>
          <a:off x="3575720" y="908720"/>
          <a:ext cx="6840760" cy="49685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92542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a:t>Caso 1:</a:t>
            </a:r>
            <a:br>
              <a:rPr lang="es-AR" sz="3000" dirty="0"/>
            </a:br>
            <a:r>
              <a:rPr lang="es-AR" sz="3000" dirty="0"/>
              <a:t>Nacional con un 3% del  mercado</a:t>
            </a:r>
            <a:br>
              <a:rPr lang="es-AR" sz="3000" dirty="0"/>
            </a:br>
            <a:r>
              <a:rPr lang="es-AR" sz="3000" dirty="0" err="1"/>
              <a:t>Android</a:t>
            </a:r>
            <a:endParaRPr lang="es-AR" sz="3000" dirty="0"/>
          </a:p>
        </p:txBody>
      </p:sp>
      <p:graphicFrame>
        <p:nvGraphicFramePr>
          <p:cNvPr id="5" name="Chart 4"/>
          <p:cNvGraphicFramePr>
            <a:graphicFrameLocks/>
          </p:cNvGraphicFramePr>
          <p:nvPr>
            <p:extLst/>
          </p:nvPr>
        </p:nvGraphicFramePr>
        <p:xfrm>
          <a:off x="4151784" y="980728"/>
          <a:ext cx="6048672" cy="49685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98051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5" name="Chart 4"/>
          <p:cNvGraphicFramePr>
            <a:graphicFrameLocks/>
          </p:cNvGraphicFramePr>
          <p:nvPr>
            <p:extLst/>
          </p:nvPr>
        </p:nvGraphicFramePr>
        <p:xfrm>
          <a:off x="3719736" y="620688"/>
          <a:ext cx="6480720" cy="55446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02853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Agenda General</a:t>
            </a:r>
            <a:endParaRPr lang="es-AR" dirty="0"/>
          </a:p>
        </p:txBody>
      </p:sp>
      <p:sp>
        <p:nvSpPr>
          <p:cNvPr id="3" name="Content Placeholder 2"/>
          <p:cNvSpPr>
            <a:spLocks noGrp="1"/>
          </p:cNvSpPr>
          <p:nvPr>
            <p:ph idx="1"/>
          </p:nvPr>
        </p:nvSpPr>
        <p:spPr/>
        <p:txBody>
          <a:bodyPr>
            <a:normAutofit/>
          </a:bodyPr>
          <a:lstStyle/>
          <a:p>
            <a:r>
              <a:rPr lang="es-AR" sz="2800" dirty="0"/>
              <a:t>Sobre nosotros</a:t>
            </a:r>
          </a:p>
          <a:p>
            <a:r>
              <a:rPr lang="es-AR" sz="2800" dirty="0"/>
              <a:t>Presentación comercial</a:t>
            </a:r>
          </a:p>
          <a:p>
            <a:r>
              <a:rPr lang="es-AR" sz="2800" dirty="0"/>
              <a:t>Descanso (5/10 minutos)</a:t>
            </a:r>
          </a:p>
          <a:p>
            <a:r>
              <a:rPr lang="es-AR" sz="2800" dirty="0"/>
              <a:t>Presentación tecnológica</a:t>
            </a:r>
          </a:p>
          <a:p>
            <a:r>
              <a:rPr lang="es-AR" sz="2800" dirty="0"/>
              <a:t>Demo</a:t>
            </a:r>
            <a:endParaRPr lang="es-AR" sz="2800" dirty="0"/>
          </a:p>
        </p:txBody>
      </p:sp>
    </p:spTree>
    <p:extLst>
      <p:ext uri="{BB962C8B-B14F-4D97-AF65-F5344CB8AC3E}">
        <p14:creationId xmlns:p14="http://schemas.microsoft.com/office/powerpoint/2010/main" val="2954931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5" name="Chart 4"/>
          <p:cNvGraphicFramePr>
            <a:graphicFrameLocks/>
          </p:cNvGraphicFramePr>
          <p:nvPr>
            <p:extLst/>
          </p:nvPr>
        </p:nvGraphicFramePr>
        <p:xfrm>
          <a:off x="4079776" y="620688"/>
          <a:ext cx="6264696" cy="54726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7809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Preguntas</a:t>
            </a:r>
            <a:r>
              <a:rPr lang="en-US" dirty="0"/>
              <a:t>?</a:t>
            </a:r>
            <a:endParaRPr lang="es-AR" dirty="0"/>
          </a:p>
        </p:txBody>
      </p:sp>
      <p:sp>
        <p:nvSpPr>
          <p:cNvPr id="3" name="Subtitle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21537261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Toilet</a:t>
            </a:r>
            <a:endParaRPr lang="es-AR" dirty="0"/>
          </a:p>
        </p:txBody>
      </p:sp>
      <p:sp>
        <p:nvSpPr>
          <p:cNvPr id="3" name="Subtitle 2"/>
          <p:cNvSpPr>
            <a:spLocks noGrp="1"/>
          </p:cNvSpPr>
          <p:nvPr>
            <p:ph type="subTitle" idx="1"/>
          </p:nvPr>
        </p:nvSpPr>
        <p:spPr/>
        <p:txBody>
          <a:bodyPr/>
          <a:lstStyle/>
          <a:p>
            <a:r>
              <a:rPr lang="es-AR" dirty="0" smtClean="0"/>
              <a:t>Desde el punto de vista tecnológico</a:t>
            </a:r>
            <a:endParaRPr lang="es-AR" dirty="0"/>
          </a:p>
        </p:txBody>
      </p:sp>
    </p:spTree>
    <p:extLst>
      <p:ext uri="{BB962C8B-B14F-4D97-AF65-F5344CB8AC3E}">
        <p14:creationId xmlns:p14="http://schemas.microsoft.com/office/powerpoint/2010/main" val="1248351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normAutofit/>
          </a:bodyPr>
          <a:lstStyle/>
          <a:p>
            <a:r>
              <a:rPr lang="en-US" sz="2800" dirty="0" err="1" smtClean="0"/>
              <a:t>Plataformas</a:t>
            </a:r>
            <a:endParaRPr lang="en-US" sz="2800" dirty="0" smtClean="0"/>
          </a:p>
          <a:p>
            <a:r>
              <a:rPr lang="en-US" sz="2800" dirty="0" err="1" smtClean="0"/>
              <a:t>Ambiente</a:t>
            </a:r>
            <a:r>
              <a:rPr lang="en-US" sz="2800" dirty="0" smtClean="0"/>
              <a:t> </a:t>
            </a:r>
            <a:r>
              <a:rPr lang="en-US" sz="2800" dirty="0" err="1" smtClean="0"/>
              <a:t>Desarrollo</a:t>
            </a:r>
            <a:endParaRPr lang="en-US" sz="2800" dirty="0" smtClean="0"/>
          </a:p>
          <a:p>
            <a:r>
              <a:rPr lang="en-US" sz="2800" dirty="0" err="1" smtClean="0"/>
              <a:t>Arquitectura</a:t>
            </a:r>
            <a:endParaRPr lang="en-US" sz="2800" dirty="0" smtClean="0"/>
          </a:p>
          <a:p>
            <a:r>
              <a:rPr lang="en-US" sz="2800" dirty="0" err="1" smtClean="0"/>
              <a:t>Carga</a:t>
            </a:r>
            <a:r>
              <a:rPr lang="en-US" sz="2800" dirty="0" smtClean="0"/>
              <a:t> </a:t>
            </a:r>
            <a:r>
              <a:rPr lang="en-US" sz="2800" dirty="0" err="1" smtClean="0"/>
              <a:t>Inicial</a:t>
            </a:r>
            <a:r>
              <a:rPr lang="en-US" sz="2800" dirty="0" smtClean="0"/>
              <a:t> y </a:t>
            </a:r>
            <a:r>
              <a:rPr lang="en-US" sz="2800" dirty="0" err="1" smtClean="0"/>
              <a:t>Protección</a:t>
            </a:r>
            <a:r>
              <a:rPr lang="en-US" sz="2800" dirty="0" smtClean="0"/>
              <a:t> de </a:t>
            </a:r>
            <a:r>
              <a:rPr lang="en-US" sz="2800" dirty="0" err="1" smtClean="0"/>
              <a:t>Datos</a:t>
            </a:r>
            <a:endParaRPr lang="es-AR" sz="2800" dirty="0"/>
          </a:p>
        </p:txBody>
      </p:sp>
    </p:spTree>
    <p:extLst>
      <p:ext uri="{BB962C8B-B14F-4D97-AF65-F5344CB8AC3E}">
        <p14:creationId xmlns:p14="http://schemas.microsoft.com/office/powerpoint/2010/main" val="23682186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Plataformas</a:t>
            </a:r>
            <a:r>
              <a:rPr lang="en-US" dirty="0" smtClean="0"/>
              <a:t/>
            </a:r>
            <a:br>
              <a:rPr lang="en-US" dirty="0" smtClean="0"/>
            </a:br>
            <a:r>
              <a:rPr lang="en-US" dirty="0" smtClean="0"/>
              <a:t>Mobiles</a:t>
            </a:r>
            <a:endParaRPr lang="es-AR" dirty="0"/>
          </a:p>
        </p:txBody>
      </p:sp>
      <p:pic>
        <p:nvPicPr>
          <p:cNvPr id="1026" name="Picture 2" descr="http://cdn4.diymediahome.org/wp-content/uploads/android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576" y="1442432"/>
            <a:ext cx="1199459" cy="14116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9548891" y="3789181"/>
            <a:ext cx="1803851" cy="1803851"/>
          </a:xfrm>
          <a:prstGeom prst="rect">
            <a:avLst/>
          </a:prstGeom>
        </p:spPr>
      </p:pic>
      <p:pic>
        <p:nvPicPr>
          <p:cNvPr id="5" name="Picture 4"/>
          <p:cNvPicPr>
            <a:picLocks noChangeAspect="1"/>
          </p:cNvPicPr>
          <p:nvPr/>
        </p:nvPicPr>
        <p:blipFill>
          <a:blip r:embed="rId5"/>
          <a:stretch>
            <a:fillRect/>
          </a:stretch>
        </p:blipFill>
        <p:spPr>
          <a:xfrm>
            <a:off x="3577808" y="4241801"/>
            <a:ext cx="4992289" cy="898612"/>
          </a:xfrm>
          <a:prstGeom prst="rect">
            <a:avLst/>
          </a:prstGeom>
        </p:spPr>
      </p:pic>
    </p:spTree>
    <p:extLst>
      <p:ext uri="{BB962C8B-B14F-4D97-AF65-F5344CB8AC3E}">
        <p14:creationId xmlns:p14="http://schemas.microsoft.com/office/powerpoint/2010/main" val="2546897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HerramientasDesarrollo</a:t>
            </a:r>
            <a:endParaRPr lang="es-AR" dirty="0"/>
          </a:p>
        </p:txBody>
      </p:sp>
      <p:sp>
        <p:nvSpPr>
          <p:cNvPr id="3" name="Content Placeholder 2"/>
          <p:cNvSpPr>
            <a:spLocks noGrp="1"/>
          </p:cNvSpPr>
          <p:nvPr>
            <p:ph idx="1"/>
          </p:nvPr>
        </p:nvSpPr>
        <p:spPr/>
        <p:txBody>
          <a:bodyPr>
            <a:normAutofit/>
          </a:bodyPr>
          <a:lstStyle/>
          <a:p>
            <a:pPr marL="0" indent="0">
              <a:buNone/>
            </a:pPr>
            <a:r>
              <a:rPr lang="en-US" sz="2800" dirty="0" err="1" smtClean="0"/>
              <a:t>Servidor</a:t>
            </a:r>
            <a:endParaRPr lang="en-US" sz="2800" dirty="0" smtClean="0"/>
          </a:p>
          <a:p>
            <a:r>
              <a:rPr lang="en-US" sz="2800" dirty="0" smtClean="0"/>
              <a:t>Visual Studio Express Web Edition</a:t>
            </a:r>
          </a:p>
          <a:p>
            <a:r>
              <a:rPr lang="en-US" sz="2800" dirty="0" err="1" smtClean="0"/>
              <a:t>LocalDB</a:t>
            </a:r>
            <a:endParaRPr lang="en-US" sz="2800" dirty="0" smtClean="0"/>
          </a:p>
          <a:p>
            <a:r>
              <a:rPr lang="en-US" sz="2800" dirty="0" smtClean="0"/>
              <a:t>SQL Server Management Studio</a:t>
            </a:r>
          </a:p>
          <a:p>
            <a:pPr marL="0" indent="0">
              <a:buNone/>
            </a:pPr>
            <a:r>
              <a:rPr lang="en-US" sz="2800" dirty="0" err="1" smtClean="0"/>
              <a:t>Cliente</a:t>
            </a:r>
            <a:endParaRPr lang="en-US" sz="2800" dirty="0" smtClean="0"/>
          </a:p>
          <a:p>
            <a:r>
              <a:rPr lang="en-US" sz="2800" dirty="0" smtClean="0"/>
              <a:t>Android Developer Tools</a:t>
            </a:r>
          </a:p>
          <a:p>
            <a:r>
              <a:rPr lang="en-US" sz="2800" dirty="0" err="1" smtClean="0"/>
              <a:t>Xcode</a:t>
            </a:r>
            <a:r>
              <a:rPr lang="en-US" sz="2800" dirty="0" smtClean="0"/>
              <a:t> </a:t>
            </a:r>
            <a:r>
              <a:rPr lang="en-US" sz="2800" dirty="0"/>
              <a:t>(IPhone)</a:t>
            </a:r>
          </a:p>
          <a:p>
            <a:r>
              <a:rPr lang="en-US" sz="2800" dirty="0" smtClean="0"/>
              <a:t>Visual </a:t>
            </a:r>
            <a:r>
              <a:rPr lang="en-US" sz="2800" dirty="0"/>
              <a:t>Studio Express </a:t>
            </a:r>
            <a:r>
              <a:rPr lang="en-US" sz="2800" dirty="0" smtClean="0"/>
              <a:t>Windows </a:t>
            </a:r>
            <a:r>
              <a:rPr lang="en-US" sz="2800" dirty="0"/>
              <a:t>Phone </a:t>
            </a:r>
            <a:r>
              <a:rPr lang="en-US" sz="2800" dirty="0" smtClean="0"/>
              <a:t>Edition</a:t>
            </a:r>
          </a:p>
        </p:txBody>
      </p:sp>
    </p:spTree>
    <p:extLst>
      <p:ext uri="{BB962C8B-B14F-4D97-AF65-F5344CB8AC3E}">
        <p14:creationId xmlns:p14="http://schemas.microsoft.com/office/powerpoint/2010/main" val="1688946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Licencias</a:t>
            </a:r>
            <a:endParaRPr lang="es-AR" dirty="0"/>
          </a:p>
        </p:txBody>
      </p:sp>
      <p:sp>
        <p:nvSpPr>
          <p:cNvPr id="3" name="Content Placeholder 2"/>
          <p:cNvSpPr>
            <a:spLocks noGrp="1"/>
          </p:cNvSpPr>
          <p:nvPr>
            <p:ph idx="1"/>
          </p:nvPr>
        </p:nvSpPr>
        <p:spPr/>
        <p:txBody>
          <a:bodyPr>
            <a:normAutofit/>
          </a:bodyPr>
          <a:lstStyle/>
          <a:p>
            <a:r>
              <a:rPr lang="en-US" sz="2800" dirty="0" smtClean="0"/>
              <a:t>Google Play – USD 25</a:t>
            </a:r>
          </a:p>
          <a:p>
            <a:r>
              <a:rPr lang="en-US" sz="2800" dirty="0" smtClean="0"/>
              <a:t>App Store – USD 99/year</a:t>
            </a:r>
          </a:p>
          <a:p>
            <a:r>
              <a:rPr lang="en-US" sz="2800" dirty="0" smtClean="0"/>
              <a:t>Windows Phone Store – USD 19/year</a:t>
            </a:r>
            <a:endParaRPr lang="es-AR" sz="2800" dirty="0"/>
          </a:p>
        </p:txBody>
      </p:sp>
    </p:spTree>
    <p:extLst>
      <p:ext uri="{BB962C8B-B14F-4D97-AF65-F5344CB8AC3E}">
        <p14:creationId xmlns:p14="http://schemas.microsoft.com/office/powerpoint/2010/main" val="41448157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Tecnologías</a:t>
            </a:r>
            <a:endParaRPr lang="es-AR" dirty="0"/>
          </a:p>
        </p:txBody>
      </p:sp>
      <p:sp>
        <p:nvSpPr>
          <p:cNvPr id="3" name="Content Placeholder 2"/>
          <p:cNvSpPr>
            <a:spLocks noGrp="1"/>
          </p:cNvSpPr>
          <p:nvPr>
            <p:ph idx="1"/>
          </p:nvPr>
        </p:nvSpPr>
        <p:spPr/>
        <p:txBody>
          <a:bodyPr>
            <a:normAutofit/>
          </a:bodyPr>
          <a:lstStyle/>
          <a:p>
            <a:r>
              <a:rPr lang="en-US" sz="2800" dirty="0" smtClean="0"/>
              <a:t>Google Maps Android API</a:t>
            </a:r>
          </a:p>
          <a:p>
            <a:r>
              <a:rPr lang="en-US" sz="2800" dirty="0" smtClean="0"/>
              <a:t>Google Mobile Ads SDK</a:t>
            </a:r>
          </a:p>
          <a:p>
            <a:r>
              <a:rPr lang="en-US" sz="2800" dirty="0" smtClean="0"/>
              <a:t>Entity Framework 6 (ORM)</a:t>
            </a:r>
          </a:p>
          <a:p>
            <a:r>
              <a:rPr lang="en-US" sz="2800" dirty="0" err="1" smtClean="0"/>
              <a:t>ASP.Net</a:t>
            </a:r>
            <a:r>
              <a:rPr lang="en-US" sz="2800" dirty="0" smtClean="0"/>
              <a:t> Web API</a:t>
            </a:r>
            <a:endParaRPr lang="es-AR" sz="2800" dirty="0"/>
          </a:p>
        </p:txBody>
      </p:sp>
    </p:spTree>
    <p:extLst>
      <p:ext uri="{BB962C8B-B14F-4D97-AF65-F5344CB8AC3E}">
        <p14:creationId xmlns:p14="http://schemas.microsoft.com/office/powerpoint/2010/main" val="20877504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Vista de </a:t>
            </a:r>
            <a:r>
              <a:rPr lang="en-US" dirty="0" err="1" smtClean="0"/>
              <a:t>Despliegue</a:t>
            </a:r>
            <a:endParaRPr lang="es-AR" dirty="0"/>
          </a:p>
        </p:txBody>
      </p:sp>
      <p:grpSp>
        <p:nvGrpSpPr>
          <p:cNvPr id="4" name="Group 120"/>
          <p:cNvGrpSpPr/>
          <p:nvPr/>
        </p:nvGrpSpPr>
        <p:grpSpPr>
          <a:xfrm>
            <a:off x="2950312" y="1092791"/>
            <a:ext cx="2707468" cy="1069708"/>
            <a:chOff x="5471830" y="1066800"/>
            <a:chExt cx="1737741" cy="691597"/>
          </a:xfrm>
        </p:grpSpPr>
        <p:pic>
          <p:nvPicPr>
            <p:cNvPr id="5" name="Picture 4"/>
            <p:cNvPicPr>
              <a:picLocks noChangeAspect="1" noChangeArrowheads="1"/>
            </p:cNvPicPr>
            <p:nvPr/>
          </p:nvPicPr>
          <p:blipFill rotWithShape="1">
            <a:blip r:embed="rId3" cstate="print">
              <a:duotone>
                <a:schemeClr val="accent3">
                  <a:shade val="45000"/>
                  <a:satMod val="135000"/>
                </a:schemeClr>
                <a:prstClr val="white"/>
              </a:duotone>
            </a:blip>
            <a:srcRect t="22568"/>
            <a:stretch/>
          </p:blipFill>
          <p:spPr bwMode="auto">
            <a:xfrm>
              <a:off x="6207006" y="1066800"/>
              <a:ext cx="267389" cy="432914"/>
            </a:xfrm>
            <a:prstGeom prst="rect">
              <a:avLst/>
            </a:prstGeom>
            <a:noFill/>
            <a:ln w="9525">
              <a:noFill/>
              <a:miter lim="800000"/>
              <a:headEnd/>
              <a:tailEnd/>
            </a:ln>
            <a:effectLst/>
          </p:spPr>
        </p:pic>
        <p:sp>
          <p:nvSpPr>
            <p:cNvPr id="6" name="TextBox 5"/>
            <p:cNvSpPr txBox="1"/>
            <p:nvPr/>
          </p:nvSpPr>
          <p:spPr>
            <a:xfrm>
              <a:off x="5471830" y="1499714"/>
              <a:ext cx="1737741" cy="258683"/>
            </a:xfrm>
            <a:prstGeom prst="rect">
              <a:avLst/>
            </a:prstGeom>
            <a:noFill/>
          </p:spPr>
          <p:txBody>
            <a:bodyPr wrap="square" rtlCol="0">
              <a:spAutoFit/>
            </a:bodyPr>
            <a:lstStyle/>
            <a:p>
              <a:pPr algn="ctr"/>
              <a:r>
                <a:rPr lang="en-US" sz="2000" dirty="0" smtClean="0"/>
                <a:t>Windows Phone</a:t>
              </a:r>
            </a:p>
          </p:txBody>
        </p:sp>
      </p:grpSp>
      <p:sp>
        <p:nvSpPr>
          <p:cNvPr id="8" name="TextBox 7"/>
          <p:cNvSpPr txBox="1"/>
          <p:nvPr/>
        </p:nvSpPr>
        <p:spPr>
          <a:xfrm>
            <a:off x="3136292" y="3532043"/>
            <a:ext cx="2319106" cy="400111"/>
          </a:xfrm>
          <a:prstGeom prst="rect">
            <a:avLst/>
          </a:prstGeom>
          <a:noFill/>
        </p:spPr>
        <p:txBody>
          <a:bodyPr wrap="square" rtlCol="0">
            <a:spAutoFit/>
          </a:bodyPr>
          <a:lstStyle/>
          <a:p>
            <a:pPr algn="ctr"/>
            <a:r>
              <a:rPr lang="en-US" sz="2000" dirty="0" smtClean="0"/>
              <a:t>Android</a:t>
            </a:r>
          </a:p>
        </p:txBody>
      </p:sp>
      <p:pic>
        <p:nvPicPr>
          <p:cNvPr id="10" name="Picture 12"/>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4095745" y="2804876"/>
            <a:ext cx="371717" cy="777226"/>
          </a:xfrm>
          <a:prstGeom prst="rect">
            <a:avLst/>
          </a:prstGeom>
          <a:noFill/>
          <a:ln w="9525">
            <a:noFill/>
            <a:miter lim="800000"/>
            <a:headEnd/>
            <a:tailEnd/>
          </a:ln>
          <a:effectLst/>
        </p:spPr>
      </p:pic>
      <p:sp>
        <p:nvSpPr>
          <p:cNvPr id="11" name="TextBox 10"/>
          <p:cNvSpPr txBox="1"/>
          <p:nvPr/>
        </p:nvSpPr>
        <p:spPr>
          <a:xfrm>
            <a:off x="3136292" y="5101642"/>
            <a:ext cx="2319106" cy="400111"/>
          </a:xfrm>
          <a:prstGeom prst="rect">
            <a:avLst/>
          </a:prstGeom>
          <a:noFill/>
        </p:spPr>
        <p:txBody>
          <a:bodyPr wrap="square" rtlCol="0">
            <a:spAutoFit/>
          </a:bodyPr>
          <a:lstStyle/>
          <a:p>
            <a:pPr algn="ctr"/>
            <a:r>
              <a:rPr lang="en-US" sz="2000" dirty="0" smtClean="0"/>
              <a:t>IPhone</a:t>
            </a:r>
          </a:p>
        </p:txBody>
      </p:sp>
      <p:pic>
        <p:nvPicPr>
          <p:cNvPr id="14" name="Picture 2"/>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4136240" y="4543027"/>
            <a:ext cx="319209" cy="558615"/>
          </a:xfrm>
          <a:prstGeom prst="rect">
            <a:avLst/>
          </a:prstGeom>
          <a:noFill/>
          <a:ln w="9525">
            <a:noFill/>
            <a:miter lim="800000"/>
            <a:headEnd/>
            <a:tailEnd/>
          </a:ln>
          <a:effectLst/>
        </p:spPr>
      </p:pic>
      <p:pic>
        <p:nvPicPr>
          <p:cNvPr id="16" name="Picture 11"/>
          <p:cNvPicPr>
            <a:picLocks noChangeAspect="1" noChangeArrowheads="1"/>
          </p:cNvPicPr>
          <p:nvPr/>
        </p:nvPicPr>
        <p:blipFill>
          <a:blip r:embed="rId5" cstate="print">
            <a:duotone>
              <a:schemeClr val="accent2">
                <a:shade val="45000"/>
                <a:satMod val="135000"/>
              </a:schemeClr>
              <a:prstClr val="white"/>
            </a:duotone>
          </a:blip>
          <a:srcRect/>
          <a:stretch>
            <a:fillRect/>
          </a:stretch>
        </p:blipFill>
        <p:spPr bwMode="auto">
          <a:xfrm>
            <a:off x="6950518" y="3005328"/>
            <a:ext cx="786510" cy="576774"/>
          </a:xfrm>
          <a:prstGeom prst="rect">
            <a:avLst/>
          </a:prstGeom>
          <a:noFill/>
          <a:ln w="9525">
            <a:noFill/>
            <a:miter lim="800000"/>
            <a:headEnd/>
            <a:tailEnd/>
          </a:ln>
          <a:effectLst/>
        </p:spPr>
      </p:pic>
      <p:sp>
        <p:nvSpPr>
          <p:cNvPr id="17" name="TextBox 16"/>
          <p:cNvSpPr txBox="1"/>
          <p:nvPr/>
        </p:nvSpPr>
        <p:spPr>
          <a:xfrm>
            <a:off x="6184220" y="3582102"/>
            <a:ext cx="2319106" cy="400111"/>
          </a:xfrm>
          <a:prstGeom prst="rect">
            <a:avLst/>
          </a:prstGeom>
          <a:noFill/>
        </p:spPr>
        <p:txBody>
          <a:bodyPr wrap="square" rtlCol="0">
            <a:spAutoFit/>
          </a:bodyPr>
          <a:lstStyle/>
          <a:p>
            <a:pPr algn="ctr"/>
            <a:r>
              <a:rPr lang="en-US" sz="2000" dirty="0" smtClean="0"/>
              <a:t>REST API</a:t>
            </a:r>
          </a:p>
        </p:txBody>
      </p:sp>
      <p:sp>
        <p:nvSpPr>
          <p:cNvPr id="19" name="Rounded Rectangle 18"/>
          <p:cNvSpPr/>
          <p:nvPr/>
        </p:nvSpPr>
        <p:spPr>
          <a:xfrm>
            <a:off x="6305386" y="2466254"/>
            <a:ext cx="2076773" cy="2076773"/>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AR"/>
          </a:p>
        </p:txBody>
      </p:sp>
      <p:sp>
        <p:nvSpPr>
          <p:cNvPr id="20" name="TextBox 19"/>
          <p:cNvSpPr txBox="1"/>
          <p:nvPr/>
        </p:nvSpPr>
        <p:spPr>
          <a:xfrm>
            <a:off x="6184220" y="4142916"/>
            <a:ext cx="2319106" cy="400111"/>
          </a:xfrm>
          <a:prstGeom prst="rect">
            <a:avLst/>
          </a:prstGeom>
          <a:noFill/>
        </p:spPr>
        <p:txBody>
          <a:bodyPr wrap="square" rtlCol="0">
            <a:spAutoFit/>
          </a:bodyPr>
          <a:lstStyle/>
          <a:p>
            <a:pPr algn="ctr"/>
            <a:r>
              <a:rPr lang="en-US" sz="2000" dirty="0" smtClean="0"/>
              <a:t>IIS</a:t>
            </a:r>
          </a:p>
        </p:txBody>
      </p:sp>
      <p:sp>
        <p:nvSpPr>
          <p:cNvPr id="21" name="TextBox 20"/>
          <p:cNvSpPr txBox="1"/>
          <p:nvPr/>
        </p:nvSpPr>
        <p:spPr>
          <a:xfrm>
            <a:off x="8869905" y="3582102"/>
            <a:ext cx="2319106" cy="400111"/>
          </a:xfrm>
          <a:prstGeom prst="rect">
            <a:avLst/>
          </a:prstGeom>
          <a:noFill/>
        </p:spPr>
        <p:txBody>
          <a:bodyPr wrap="square" rtlCol="0">
            <a:spAutoFit/>
          </a:bodyPr>
          <a:lstStyle/>
          <a:p>
            <a:pPr algn="ctr"/>
            <a:r>
              <a:rPr lang="en-US" sz="2000" dirty="0" smtClean="0"/>
              <a:t>Database</a:t>
            </a:r>
          </a:p>
        </p:txBody>
      </p:sp>
      <p:sp>
        <p:nvSpPr>
          <p:cNvPr id="22" name="Rounded Rectangle 21"/>
          <p:cNvSpPr/>
          <p:nvPr/>
        </p:nvSpPr>
        <p:spPr>
          <a:xfrm>
            <a:off x="8991071" y="2466254"/>
            <a:ext cx="2076773" cy="2076773"/>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s-AR"/>
          </a:p>
        </p:txBody>
      </p:sp>
      <p:sp>
        <p:nvSpPr>
          <p:cNvPr id="23" name="TextBox 22"/>
          <p:cNvSpPr txBox="1"/>
          <p:nvPr/>
        </p:nvSpPr>
        <p:spPr>
          <a:xfrm>
            <a:off x="8869905" y="4142916"/>
            <a:ext cx="2319106" cy="400111"/>
          </a:xfrm>
          <a:prstGeom prst="rect">
            <a:avLst/>
          </a:prstGeom>
          <a:noFill/>
        </p:spPr>
        <p:txBody>
          <a:bodyPr wrap="square" rtlCol="0">
            <a:spAutoFit/>
          </a:bodyPr>
          <a:lstStyle/>
          <a:p>
            <a:pPr algn="ctr"/>
            <a:r>
              <a:rPr lang="en-US" sz="2000" dirty="0" smtClean="0"/>
              <a:t>SQL Server</a:t>
            </a:r>
          </a:p>
        </p:txBody>
      </p:sp>
      <p:pic>
        <p:nvPicPr>
          <p:cNvPr id="26" name="Picture 12"/>
          <p:cNvPicPr>
            <a:picLocks noChangeAspect="1" noChangeArrowheads="1"/>
          </p:cNvPicPr>
          <p:nvPr/>
        </p:nvPicPr>
        <p:blipFill>
          <a:blip r:embed="rId6" cstate="print">
            <a:duotone>
              <a:schemeClr val="accent6">
                <a:shade val="45000"/>
                <a:satMod val="135000"/>
              </a:schemeClr>
              <a:prstClr val="white"/>
            </a:duotone>
          </a:blip>
          <a:srcRect/>
          <a:stretch>
            <a:fillRect/>
          </a:stretch>
        </p:blipFill>
        <p:spPr bwMode="auto">
          <a:xfrm>
            <a:off x="9754624" y="2937909"/>
            <a:ext cx="549665" cy="697136"/>
          </a:xfrm>
          <a:prstGeom prst="rect">
            <a:avLst/>
          </a:prstGeom>
          <a:noFill/>
          <a:ln w="9525">
            <a:noFill/>
            <a:miter lim="800000"/>
            <a:headEnd/>
            <a:tailEnd/>
          </a:ln>
          <a:effectLst/>
        </p:spPr>
      </p:pic>
      <p:cxnSp>
        <p:nvCxnSpPr>
          <p:cNvPr id="28" name="Straight Arrow Connector 27"/>
          <p:cNvCxnSpPr>
            <a:stCxn id="16" idx="3"/>
            <a:endCxn id="26" idx="1"/>
          </p:cNvCxnSpPr>
          <p:nvPr/>
        </p:nvCxnSpPr>
        <p:spPr>
          <a:xfrm flipV="1">
            <a:off x="7737028" y="3286477"/>
            <a:ext cx="2017596" cy="72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5" idx="3"/>
            <a:endCxn id="16" idx="1"/>
          </p:cNvCxnSpPr>
          <p:nvPr/>
        </p:nvCxnSpPr>
        <p:spPr>
          <a:xfrm>
            <a:off x="4512347" y="1427590"/>
            <a:ext cx="2438171" cy="18661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0" idx="3"/>
          </p:cNvCxnSpPr>
          <p:nvPr/>
        </p:nvCxnSpPr>
        <p:spPr>
          <a:xfrm>
            <a:off x="4467462" y="3193489"/>
            <a:ext cx="2361889" cy="9298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4" idx="3"/>
            <a:endCxn id="16" idx="1"/>
          </p:cNvCxnSpPr>
          <p:nvPr/>
        </p:nvCxnSpPr>
        <p:spPr>
          <a:xfrm flipV="1">
            <a:off x="4455449" y="3293715"/>
            <a:ext cx="2495069" cy="152862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37" name="Picture 2"/>
          <p:cNvPicPr>
            <a:picLocks noChangeAspect="1" noChangeArrowheads="1"/>
          </p:cNvPicPr>
          <p:nvPr/>
        </p:nvPicPr>
        <p:blipFill>
          <a:blip r:embed="rId7" cstate="print">
            <a:duotone>
              <a:schemeClr val="accent3">
                <a:shade val="45000"/>
                <a:satMod val="135000"/>
              </a:schemeClr>
              <a:prstClr val="white"/>
            </a:duotone>
          </a:blip>
          <a:srcRect/>
          <a:stretch>
            <a:fillRect/>
          </a:stretch>
        </p:blipFill>
        <p:spPr bwMode="auto">
          <a:xfrm>
            <a:off x="5602772" y="1602536"/>
            <a:ext cx="428628" cy="586544"/>
          </a:xfrm>
          <a:prstGeom prst="rect">
            <a:avLst/>
          </a:prstGeom>
          <a:noFill/>
          <a:ln w="9525">
            <a:noFill/>
            <a:miter lim="800000"/>
            <a:headEnd/>
            <a:tailEnd/>
          </a:ln>
          <a:effectLst/>
        </p:spPr>
      </p:pic>
      <p:pic>
        <p:nvPicPr>
          <p:cNvPr id="38" name="Picture 2"/>
          <p:cNvPicPr>
            <a:picLocks noChangeAspect="1" noChangeArrowheads="1"/>
          </p:cNvPicPr>
          <p:nvPr/>
        </p:nvPicPr>
        <p:blipFill>
          <a:blip r:embed="rId7" cstate="print">
            <a:duotone>
              <a:schemeClr val="accent1">
                <a:shade val="45000"/>
                <a:satMod val="135000"/>
              </a:schemeClr>
              <a:prstClr val="white"/>
            </a:duotone>
          </a:blip>
          <a:srcRect/>
          <a:stretch>
            <a:fillRect/>
          </a:stretch>
        </p:blipFill>
        <p:spPr bwMode="auto">
          <a:xfrm>
            <a:off x="5113203" y="2562978"/>
            <a:ext cx="428628" cy="586544"/>
          </a:xfrm>
          <a:prstGeom prst="rect">
            <a:avLst/>
          </a:prstGeom>
          <a:noFill/>
          <a:ln w="9525">
            <a:noFill/>
            <a:miter lim="800000"/>
            <a:headEnd/>
            <a:tailEnd/>
          </a:ln>
          <a:effectLst/>
        </p:spPr>
      </p:pic>
      <p:pic>
        <p:nvPicPr>
          <p:cNvPr id="39" name="Picture 2"/>
          <p:cNvPicPr>
            <a:picLocks noChangeAspect="1" noChangeArrowheads="1"/>
          </p:cNvPicPr>
          <p:nvPr/>
        </p:nvPicPr>
        <p:blipFill>
          <a:blip r:embed="rId7" cstate="print">
            <a:duotone>
              <a:schemeClr val="bg2">
                <a:shade val="45000"/>
                <a:satMod val="135000"/>
              </a:schemeClr>
              <a:prstClr val="white"/>
            </a:duotone>
          </a:blip>
          <a:srcRect/>
          <a:stretch>
            <a:fillRect/>
          </a:stretch>
        </p:blipFill>
        <p:spPr bwMode="auto">
          <a:xfrm>
            <a:off x="5401841" y="4345072"/>
            <a:ext cx="428628" cy="586544"/>
          </a:xfrm>
          <a:prstGeom prst="rect">
            <a:avLst/>
          </a:prstGeom>
          <a:noFill/>
          <a:ln w="9525">
            <a:noFill/>
            <a:miter lim="800000"/>
            <a:headEnd/>
            <a:tailEnd/>
          </a:ln>
          <a:effectLst/>
        </p:spPr>
      </p:pic>
      <p:sp>
        <p:nvSpPr>
          <p:cNvPr id="32" name="Cloud 31"/>
          <p:cNvSpPr/>
          <p:nvPr/>
        </p:nvSpPr>
        <p:spPr>
          <a:xfrm>
            <a:off x="5663654" y="1762388"/>
            <a:ext cx="5929078" cy="3339254"/>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730829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REST</a:t>
            </a:r>
            <a:endParaRPr lang="es-AR" dirty="0"/>
          </a:p>
        </p:txBody>
      </p:sp>
      <p:sp>
        <p:nvSpPr>
          <p:cNvPr id="3" name="Content Placeholder 2"/>
          <p:cNvSpPr>
            <a:spLocks noGrp="1"/>
          </p:cNvSpPr>
          <p:nvPr>
            <p:ph idx="1"/>
          </p:nvPr>
        </p:nvSpPr>
        <p:spPr/>
        <p:txBody>
          <a:bodyPr>
            <a:normAutofit/>
          </a:bodyPr>
          <a:lstStyle/>
          <a:p>
            <a:r>
              <a:rPr lang="en-US" sz="2800" dirty="0" err="1" smtClean="0"/>
              <a:t>Uniforme</a:t>
            </a:r>
            <a:r>
              <a:rPr lang="en-US" sz="2800" dirty="0" smtClean="0"/>
              <a:t> para </a:t>
            </a:r>
            <a:r>
              <a:rPr lang="en-US" sz="2800" dirty="0" err="1" smtClean="0"/>
              <a:t>todos</a:t>
            </a:r>
            <a:r>
              <a:rPr lang="en-US" sz="2800" dirty="0" smtClean="0"/>
              <a:t> los </a:t>
            </a:r>
            <a:r>
              <a:rPr lang="en-US" sz="2800" dirty="0" err="1" smtClean="0"/>
              <a:t>clientes</a:t>
            </a:r>
            <a:endParaRPr lang="en-US" sz="2800" dirty="0" smtClean="0"/>
          </a:p>
          <a:p>
            <a:r>
              <a:rPr lang="en-US" sz="2800" dirty="0" err="1" smtClean="0"/>
              <a:t>Clientes</a:t>
            </a:r>
            <a:r>
              <a:rPr lang="en-US" sz="2800" dirty="0" smtClean="0"/>
              <a:t> solo </a:t>
            </a:r>
            <a:r>
              <a:rPr lang="en-US" sz="2800" dirty="0" err="1"/>
              <a:t>necesitan</a:t>
            </a:r>
            <a:r>
              <a:rPr lang="en-US" sz="2800" dirty="0"/>
              <a:t> </a:t>
            </a:r>
            <a:r>
              <a:rPr lang="en-US" sz="2800" dirty="0" err="1"/>
              <a:t>poder</a:t>
            </a:r>
            <a:r>
              <a:rPr lang="en-US" sz="2800" dirty="0"/>
              <a:t> </a:t>
            </a:r>
            <a:r>
              <a:rPr lang="en-US" sz="2800" dirty="0" err="1"/>
              <a:t>consumir</a:t>
            </a:r>
            <a:r>
              <a:rPr lang="en-US" sz="2800" dirty="0"/>
              <a:t> </a:t>
            </a:r>
            <a:r>
              <a:rPr lang="en-US" sz="2800" dirty="0" smtClean="0"/>
              <a:t>HTTP</a:t>
            </a:r>
          </a:p>
          <a:p>
            <a:r>
              <a:rPr lang="en-US" sz="2800" dirty="0" err="1" smtClean="0"/>
              <a:t>Abstrae</a:t>
            </a:r>
            <a:r>
              <a:rPr lang="en-US" sz="2800" dirty="0" smtClean="0"/>
              <a:t> la </a:t>
            </a:r>
            <a:r>
              <a:rPr lang="en-US" sz="2800" dirty="0" err="1" smtClean="0"/>
              <a:t>plataforma</a:t>
            </a:r>
            <a:r>
              <a:rPr lang="en-US" sz="2800" dirty="0" smtClean="0"/>
              <a:t> del </a:t>
            </a:r>
            <a:r>
              <a:rPr lang="en-US" sz="2800" dirty="0" err="1" smtClean="0"/>
              <a:t>servidor</a:t>
            </a:r>
            <a:endParaRPr lang="en-US" sz="2800" dirty="0" smtClean="0"/>
          </a:p>
          <a:p>
            <a:r>
              <a:rPr lang="en-US" sz="2800" dirty="0" smtClean="0"/>
              <a:t>Caching HTTP</a:t>
            </a:r>
          </a:p>
        </p:txBody>
      </p:sp>
    </p:spTree>
    <p:extLst>
      <p:ext uri="{BB962C8B-B14F-4D97-AF65-F5344CB8AC3E}">
        <p14:creationId xmlns:p14="http://schemas.microsoft.com/office/powerpoint/2010/main" val="1930479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Visión</a:t>
            </a:r>
            <a:endParaRPr lang="es-AR" dirty="0"/>
          </a:p>
        </p:txBody>
      </p:sp>
      <p:sp>
        <p:nvSpPr>
          <p:cNvPr id="4" name="Content Placeholder 2"/>
          <p:cNvSpPr>
            <a:spLocks noGrp="1"/>
          </p:cNvSpPr>
          <p:nvPr>
            <p:ph idx="1"/>
          </p:nvPr>
        </p:nvSpPr>
        <p:spPr>
          <a:xfrm>
            <a:off x="4425951" y="864108"/>
            <a:ext cx="5486400" cy="5120640"/>
          </a:xfrm>
        </p:spPr>
        <p:txBody>
          <a:bodyPr>
            <a:normAutofit/>
          </a:bodyPr>
          <a:lstStyle/>
          <a:p>
            <a:pPr marL="0" indent="0" algn="ctr">
              <a:lnSpc>
                <a:spcPct val="150000"/>
              </a:lnSpc>
              <a:buNone/>
            </a:pPr>
            <a:r>
              <a:rPr lang="es-AR" sz="3200" i="1" dirty="0"/>
              <a:t>“Mejorar la calidad de vida de las personas”</a:t>
            </a:r>
            <a:endParaRPr lang="es-AR" sz="3200" i="1" dirty="0"/>
          </a:p>
        </p:txBody>
      </p:sp>
    </p:spTree>
    <p:extLst>
      <p:ext uri="{BB962C8B-B14F-4D97-AF65-F5344CB8AC3E}">
        <p14:creationId xmlns:p14="http://schemas.microsoft.com/office/powerpoint/2010/main" val="20953369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Infraestructura</a:t>
            </a:r>
            <a:endParaRPr lang="es-AR" dirty="0"/>
          </a:p>
        </p:txBody>
      </p:sp>
      <p:sp>
        <p:nvSpPr>
          <p:cNvPr id="3" name="Content Placeholder 2"/>
          <p:cNvSpPr>
            <a:spLocks noGrp="1"/>
          </p:cNvSpPr>
          <p:nvPr>
            <p:ph idx="1"/>
          </p:nvPr>
        </p:nvSpPr>
        <p:spPr/>
        <p:txBody>
          <a:bodyPr>
            <a:normAutofit/>
          </a:bodyPr>
          <a:lstStyle/>
          <a:p>
            <a:pPr marL="0" indent="0">
              <a:buNone/>
            </a:pPr>
            <a:r>
              <a:rPr lang="en-US" sz="3600" dirty="0" smtClean="0"/>
              <a:t>Windows Azure</a:t>
            </a:r>
          </a:p>
          <a:p>
            <a:r>
              <a:rPr lang="en-US" sz="2800" dirty="0" smtClean="0"/>
              <a:t>Azure Web Sites </a:t>
            </a:r>
          </a:p>
          <a:p>
            <a:r>
              <a:rPr lang="en-US" sz="2800" dirty="0" smtClean="0"/>
              <a:t>Azure Storage Blobs (</a:t>
            </a:r>
            <a:r>
              <a:rPr lang="en-US" sz="2800" dirty="0" err="1" smtClean="0"/>
              <a:t>fotos</a:t>
            </a:r>
            <a:r>
              <a:rPr lang="en-US" sz="2800" dirty="0" smtClean="0"/>
              <a:t>)</a:t>
            </a:r>
          </a:p>
          <a:p>
            <a:r>
              <a:rPr lang="en-US" sz="2800" dirty="0" smtClean="0"/>
              <a:t>SQL Azure (</a:t>
            </a:r>
            <a:r>
              <a:rPr lang="en-US" sz="2800" dirty="0" err="1" smtClean="0"/>
              <a:t>demás</a:t>
            </a:r>
            <a:r>
              <a:rPr lang="en-US" sz="2800" dirty="0" smtClean="0"/>
              <a:t> </a:t>
            </a:r>
            <a:r>
              <a:rPr lang="en-US" sz="2800" dirty="0" err="1" smtClean="0"/>
              <a:t>datos</a:t>
            </a:r>
            <a:r>
              <a:rPr lang="en-US" sz="2800" dirty="0" smtClean="0"/>
              <a:t>)</a:t>
            </a:r>
          </a:p>
          <a:p>
            <a:pPr marL="0" indent="0">
              <a:buNone/>
            </a:pPr>
            <a:r>
              <a:rPr lang="en-US" sz="3600" dirty="0" err="1" smtClean="0"/>
              <a:t>Beneficios</a:t>
            </a:r>
            <a:endParaRPr lang="en-US" sz="3600" dirty="0" smtClean="0"/>
          </a:p>
          <a:p>
            <a:r>
              <a:rPr lang="en-US" sz="2800" dirty="0" err="1" smtClean="0"/>
              <a:t>Escalabilidad</a:t>
            </a:r>
            <a:r>
              <a:rPr lang="en-US" sz="2800" dirty="0" smtClean="0"/>
              <a:t> on-demand</a:t>
            </a:r>
          </a:p>
          <a:p>
            <a:r>
              <a:rPr lang="en-US" sz="2800" dirty="0" smtClean="0"/>
              <a:t>Load-balancing</a:t>
            </a:r>
          </a:p>
          <a:p>
            <a:r>
              <a:rPr lang="en-US" sz="2800" dirty="0" smtClean="0"/>
              <a:t>CDN</a:t>
            </a:r>
          </a:p>
          <a:p>
            <a:r>
              <a:rPr lang="en-US" sz="2800" dirty="0" smtClean="0"/>
              <a:t>No </a:t>
            </a:r>
            <a:r>
              <a:rPr lang="en-US" sz="2800" dirty="0" err="1" smtClean="0"/>
              <a:t>necesita</a:t>
            </a:r>
            <a:r>
              <a:rPr lang="en-US" sz="2800" dirty="0" smtClean="0"/>
              <a:t> personal IT </a:t>
            </a:r>
            <a:r>
              <a:rPr lang="en-US" sz="2800" dirty="0" err="1" smtClean="0"/>
              <a:t>dedicado</a:t>
            </a:r>
            <a:endParaRPr lang="es-AR" sz="2800" dirty="0"/>
          </a:p>
        </p:txBody>
      </p:sp>
    </p:spTree>
    <p:extLst>
      <p:ext uri="{BB962C8B-B14F-4D97-AF65-F5344CB8AC3E}">
        <p14:creationId xmlns:p14="http://schemas.microsoft.com/office/powerpoint/2010/main" val="12685824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 </a:t>
            </a:r>
            <a:r>
              <a:rPr lang="en-US" dirty="0" err="1" smtClean="0"/>
              <a:t>asincrónica</a:t>
            </a:r>
            <a:endParaRPr lang="es-AR" dirty="0"/>
          </a:p>
        </p:txBody>
      </p:sp>
      <p:grpSp>
        <p:nvGrpSpPr>
          <p:cNvPr id="57" name="Group 56"/>
          <p:cNvGrpSpPr/>
          <p:nvPr/>
        </p:nvGrpSpPr>
        <p:grpSpPr>
          <a:xfrm>
            <a:off x="3766088" y="690932"/>
            <a:ext cx="7607934" cy="4853968"/>
            <a:chOff x="40247" y="0"/>
            <a:chExt cx="10537029" cy="6722772"/>
          </a:xfrm>
        </p:grpSpPr>
        <p:sp>
          <p:nvSpPr>
            <p:cNvPr id="4" name="Down Arrow 3"/>
            <p:cNvSpPr/>
            <p:nvPr/>
          </p:nvSpPr>
          <p:spPr>
            <a:xfrm>
              <a:off x="1652789" y="901521"/>
              <a:ext cx="1077533" cy="546064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AR"/>
            </a:p>
          </p:txBody>
        </p:sp>
        <p:cxnSp>
          <p:nvCxnSpPr>
            <p:cNvPr id="5" name="Straight Arrow Connector 4"/>
            <p:cNvCxnSpPr/>
            <p:nvPr/>
          </p:nvCxnSpPr>
          <p:spPr>
            <a:xfrm flipV="1">
              <a:off x="311240" y="1685054"/>
              <a:ext cx="1564783" cy="12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V="1">
              <a:off x="2550018" y="1942562"/>
              <a:ext cx="1880316" cy="128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311240" y="480740"/>
              <a:ext cx="3951668" cy="511527"/>
            </a:xfrm>
            <a:prstGeom prst="rect">
              <a:avLst/>
            </a:prstGeom>
            <a:noFill/>
          </p:spPr>
          <p:txBody>
            <a:bodyPr wrap="square" rtlCol="0">
              <a:spAutoFit/>
            </a:bodyPr>
            <a:lstStyle/>
            <a:p>
              <a:r>
                <a:rPr lang="en-US" b="1" dirty="0" smtClean="0"/>
                <a:t>Thread con E/S </a:t>
              </a:r>
              <a:r>
                <a:rPr lang="en-US" b="1" dirty="0" err="1" smtClean="0"/>
                <a:t>sincrónica</a:t>
              </a:r>
              <a:endParaRPr lang="es-AR" b="1" dirty="0"/>
            </a:p>
          </p:txBody>
        </p:sp>
        <p:cxnSp>
          <p:nvCxnSpPr>
            <p:cNvPr id="8" name="Straight Arrow Connector 7"/>
            <p:cNvCxnSpPr/>
            <p:nvPr/>
          </p:nvCxnSpPr>
          <p:spPr>
            <a:xfrm flipH="1" flipV="1">
              <a:off x="2565044" y="5172003"/>
              <a:ext cx="1865291"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ight Brace 8"/>
            <p:cNvSpPr/>
            <p:nvPr/>
          </p:nvSpPr>
          <p:spPr>
            <a:xfrm>
              <a:off x="2550017" y="1685054"/>
              <a:ext cx="180305" cy="25750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10" name="TextBox 9"/>
            <p:cNvSpPr txBox="1"/>
            <p:nvPr/>
          </p:nvSpPr>
          <p:spPr>
            <a:xfrm>
              <a:off x="2719588" y="1487418"/>
              <a:ext cx="926779" cy="511527"/>
            </a:xfrm>
            <a:prstGeom prst="rect">
              <a:avLst/>
            </a:prstGeom>
            <a:noFill/>
          </p:spPr>
          <p:txBody>
            <a:bodyPr wrap="square" rtlCol="0">
              <a:spAutoFit/>
            </a:bodyPr>
            <a:lstStyle/>
            <a:p>
              <a:r>
                <a:rPr lang="en-US" dirty="0" smtClean="0"/>
                <a:t>5ms</a:t>
              </a:r>
              <a:endParaRPr lang="es-AR" dirty="0"/>
            </a:p>
          </p:txBody>
        </p:sp>
        <p:sp>
          <p:nvSpPr>
            <p:cNvPr id="11" name="Right Brace 10"/>
            <p:cNvSpPr/>
            <p:nvPr/>
          </p:nvSpPr>
          <p:spPr>
            <a:xfrm>
              <a:off x="2565044" y="1977513"/>
              <a:ext cx="538764" cy="3138577"/>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12" name="TextBox 11"/>
            <p:cNvSpPr txBox="1"/>
            <p:nvPr/>
          </p:nvSpPr>
          <p:spPr>
            <a:xfrm>
              <a:off x="3175716" y="3351462"/>
              <a:ext cx="1269640" cy="511527"/>
            </a:xfrm>
            <a:prstGeom prst="rect">
              <a:avLst/>
            </a:prstGeom>
            <a:noFill/>
          </p:spPr>
          <p:txBody>
            <a:bodyPr wrap="square" rtlCol="0">
              <a:spAutoFit/>
            </a:bodyPr>
            <a:lstStyle/>
            <a:p>
              <a:r>
                <a:rPr lang="en-US" dirty="0"/>
                <a:t>4</a:t>
              </a:r>
              <a:r>
                <a:rPr lang="en-US" dirty="0" smtClean="0"/>
                <a:t>90ms</a:t>
              </a:r>
              <a:endParaRPr lang="es-AR" dirty="0"/>
            </a:p>
          </p:txBody>
        </p:sp>
        <p:sp>
          <p:nvSpPr>
            <p:cNvPr id="13" name="TextBox 12"/>
            <p:cNvSpPr txBox="1"/>
            <p:nvPr/>
          </p:nvSpPr>
          <p:spPr>
            <a:xfrm rot="5400000">
              <a:off x="576833" y="3301522"/>
              <a:ext cx="3229443" cy="511527"/>
            </a:xfrm>
            <a:prstGeom prst="rect">
              <a:avLst/>
            </a:prstGeom>
            <a:noFill/>
            <a:ln>
              <a:solidFill>
                <a:srgbClr val="FF0000"/>
              </a:solidFill>
            </a:ln>
          </p:spPr>
          <p:txBody>
            <a:bodyPr wrap="square" rtlCol="0">
              <a:spAutoFit/>
            </a:bodyPr>
            <a:lstStyle/>
            <a:p>
              <a:pPr algn="ctr"/>
              <a:r>
                <a:rPr lang="en-US" b="1" dirty="0" smtClean="0">
                  <a:solidFill>
                    <a:srgbClr val="FF0000"/>
                  </a:solidFill>
                </a:rPr>
                <a:t>BLOQUEADO</a:t>
              </a:r>
              <a:endParaRPr lang="es-AR" b="1" dirty="0">
                <a:solidFill>
                  <a:srgbClr val="FF0000"/>
                </a:solidFill>
              </a:endParaRPr>
            </a:p>
          </p:txBody>
        </p:sp>
        <p:cxnSp>
          <p:nvCxnSpPr>
            <p:cNvPr id="14" name="Straight Arrow Connector 13"/>
            <p:cNvCxnSpPr/>
            <p:nvPr/>
          </p:nvCxnSpPr>
          <p:spPr>
            <a:xfrm flipH="1" flipV="1">
              <a:off x="40247" y="5375918"/>
              <a:ext cx="1865291"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ight Brace 14"/>
            <p:cNvSpPr/>
            <p:nvPr/>
          </p:nvSpPr>
          <p:spPr>
            <a:xfrm>
              <a:off x="2495247" y="5194074"/>
              <a:ext cx="180305" cy="25750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16" name="TextBox 15"/>
            <p:cNvSpPr txBox="1"/>
            <p:nvPr/>
          </p:nvSpPr>
          <p:spPr>
            <a:xfrm>
              <a:off x="2664818" y="5138162"/>
              <a:ext cx="881703" cy="511527"/>
            </a:xfrm>
            <a:prstGeom prst="rect">
              <a:avLst/>
            </a:prstGeom>
            <a:noFill/>
          </p:spPr>
          <p:txBody>
            <a:bodyPr wrap="square" rtlCol="0">
              <a:spAutoFit/>
            </a:bodyPr>
            <a:lstStyle/>
            <a:p>
              <a:r>
                <a:rPr lang="en-US" dirty="0" smtClean="0"/>
                <a:t>5ms</a:t>
              </a:r>
              <a:endParaRPr lang="es-AR" dirty="0"/>
            </a:p>
          </p:txBody>
        </p:sp>
        <p:sp>
          <p:nvSpPr>
            <p:cNvPr id="17" name="Down Arrow 16"/>
            <p:cNvSpPr/>
            <p:nvPr/>
          </p:nvSpPr>
          <p:spPr>
            <a:xfrm>
              <a:off x="7487992" y="990473"/>
              <a:ext cx="1077533" cy="546064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AR"/>
            </a:p>
          </p:txBody>
        </p:sp>
        <p:cxnSp>
          <p:nvCxnSpPr>
            <p:cNvPr id="18" name="Straight Arrow Connector 17"/>
            <p:cNvCxnSpPr/>
            <p:nvPr/>
          </p:nvCxnSpPr>
          <p:spPr>
            <a:xfrm flipV="1">
              <a:off x="6146443" y="1774006"/>
              <a:ext cx="1564783" cy="12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V="1">
              <a:off x="8385221" y="2031514"/>
              <a:ext cx="1880316" cy="128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6083622" y="526961"/>
              <a:ext cx="4493654" cy="511527"/>
            </a:xfrm>
            <a:prstGeom prst="rect">
              <a:avLst/>
            </a:prstGeom>
            <a:noFill/>
          </p:spPr>
          <p:txBody>
            <a:bodyPr wrap="square" rtlCol="0">
              <a:spAutoFit/>
            </a:bodyPr>
            <a:lstStyle/>
            <a:p>
              <a:r>
                <a:rPr lang="en-US" b="1" dirty="0" smtClean="0"/>
                <a:t>Thread con E/S </a:t>
              </a:r>
              <a:r>
                <a:rPr lang="en-US" b="1" dirty="0" err="1" smtClean="0"/>
                <a:t>asincrónica</a:t>
              </a:r>
              <a:endParaRPr lang="es-AR" b="1" dirty="0"/>
            </a:p>
          </p:txBody>
        </p:sp>
        <p:cxnSp>
          <p:nvCxnSpPr>
            <p:cNvPr id="21" name="Straight Arrow Connector 20"/>
            <p:cNvCxnSpPr/>
            <p:nvPr/>
          </p:nvCxnSpPr>
          <p:spPr>
            <a:xfrm flipH="1" flipV="1">
              <a:off x="8400247" y="5260955"/>
              <a:ext cx="1865291"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ight Brace 21"/>
            <p:cNvSpPr/>
            <p:nvPr/>
          </p:nvSpPr>
          <p:spPr>
            <a:xfrm>
              <a:off x="8385220" y="1774006"/>
              <a:ext cx="180305" cy="25750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23" name="TextBox 22"/>
            <p:cNvSpPr txBox="1"/>
            <p:nvPr/>
          </p:nvSpPr>
          <p:spPr>
            <a:xfrm>
              <a:off x="8662116" y="1460513"/>
              <a:ext cx="1081552" cy="511527"/>
            </a:xfrm>
            <a:prstGeom prst="rect">
              <a:avLst/>
            </a:prstGeom>
            <a:noFill/>
          </p:spPr>
          <p:txBody>
            <a:bodyPr wrap="square" rtlCol="0">
              <a:spAutoFit/>
            </a:bodyPr>
            <a:lstStyle/>
            <a:p>
              <a:r>
                <a:rPr lang="en-US" dirty="0" smtClean="0"/>
                <a:t>5ms</a:t>
              </a:r>
              <a:endParaRPr lang="es-AR" dirty="0"/>
            </a:p>
          </p:txBody>
        </p:sp>
        <p:cxnSp>
          <p:nvCxnSpPr>
            <p:cNvPr id="24" name="Straight Arrow Connector 23"/>
            <p:cNvCxnSpPr/>
            <p:nvPr/>
          </p:nvCxnSpPr>
          <p:spPr>
            <a:xfrm flipH="1" flipV="1">
              <a:off x="5875450" y="5464870"/>
              <a:ext cx="1865291"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ight Brace 24"/>
            <p:cNvSpPr/>
            <p:nvPr/>
          </p:nvSpPr>
          <p:spPr>
            <a:xfrm>
              <a:off x="8330450" y="5283026"/>
              <a:ext cx="180305" cy="25750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26" name="TextBox 25"/>
            <p:cNvSpPr txBox="1"/>
            <p:nvPr/>
          </p:nvSpPr>
          <p:spPr>
            <a:xfrm>
              <a:off x="8564416" y="5141256"/>
              <a:ext cx="922990" cy="511527"/>
            </a:xfrm>
            <a:prstGeom prst="rect">
              <a:avLst/>
            </a:prstGeom>
            <a:noFill/>
          </p:spPr>
          <p:txBody>
            <a:bodyPr wrap="square" rtlCol="0">
              <a:spAutoFit/>
            </a:bodyPr>
            <a:lstStyle/>
            <a:p>
              <a:r>
                <a:rPr lang="en-US" dirty="0" smtClean="0"/>
                <a:t>5ms</a:t>
              </a:r>
              <a:endParaRPr lang="es-AR" dirty="0"/>
            </a:p>
          </p:txBody>
        </p:sp>
        <p:cxnSp>
          <p:nvCxnSpPr>
            <p:cNvPr id="27" name="Straight Arrow Connector 26"/>
            <p:cNvCxnSpPr/>
            <p:nvPr/>
          </p:nvCxnSpPr>
          <p:spPr>
            <a:xfrm flipV="1">
              <a:off x="6146442" y="2156561"/>
              <a:ext cx="1564783" cy="12880"/>
            </a:xfrm>
            <a:prstGeom prst="straightConnector1">
              <a:avLst/>
            </a:prstGeom>
            <a:ln>
              <a:solidFill>
                <a:schemeClr val="accent1">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8385220" y="2414069"/>
              <a:ext cx="1880316" cy="12879"/>
            </a:xfrm>
            <a:prstGeom prst="straightConnector1">
              <a:avLst/>
            </a:prstGeom>
            <a:ln>
              <a:solidFill>
                <a:schemeClr val="accent1">
                  <a:lumMod val="60000"/>
                  <a:lumOff val="40000"/>
                </a:schemeClr>
              </a:solidFill>
              <a:tailEnd type="triangle"/>
            </a:ln>
          </p:spPr>
          <p:style>
            <a:lnRef idx="1">
              <a:schemeClr val="dk1"/>
            </a:lnRef>
            <a:fillRef idx="0">
              <a:schemeClr val="dk1"/>
            </a:fillRef>
            <a:effectRef idx="0">
              <a:schemeClr val="dk1"/>
            </a:effectRef>
            <a:fontRef idx="minor">
              <a:schemeClr val="tx1"/>
            </a:fontRef>
          </p:style>
        </p:cxnSp>
        <p:sp>
          <p:nvSpPr>
            <p:cNvPr id="29" name="Right Brace 28"/>
            <p:cNvSpPr/>
            <p:nvPr/>
          </p:nvSpPr>
          <p:spPr>
            <a:xfrm>
              <a:off x="8385219" y="2156561"/>
              <a:ext cx="180305" cy="257508"/>
            </a:xfrm>
            <a:prstGeom prst="rightBrace">
              <a:avLst/>
            </a:prstGeom>
            <a:ln>
              <a:solidFill>
                <a:schemeClr val="accent1">
                  <a:lumMod val="60000"/>
                  <a:lumOff val="4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30" name="TextBox 29"/>
            <p:cNvSpPr txBox="1"/>
            <p:nvPr/>
          </p:nvSpPr>
          <p:spPr>
            <a:xfrm>
              <a:off x="8683579" y="1950396"/>
              <a:ext cx="927145" cy="511527"/>
            </a:xfrm>
            <a:prstGeom prst="rect">
              <a:avLst/>
            </a:prstGeom>
            <a:noFill/>
            <a:ln>
              <a:noFill/>
            </a:ln>
          </p:spPr>
          <p:txBody>
            <a:bodyPr wrap="square" rtlCol="0">
              <a:spAutoFit/>
            </a:bodyPr>
            <a:lstStyle/>
            <a:p>
              <a:r>
                <a:rPr lang="en-US" dirty="0" smtClean="0"/>
                <a:t>5ms</a:t>
              </a:r>
              <a:endParaRPr lang="es-AR" dirty="0"/>
            </a:p>
          </p:txBody>
        </p:sp>
        <p:cxnSp>
          <p:nvCxnSpPr>
            <p:cNvPr id="31" name="Straight Arrow Connector 30"/>
            <p:cNvCxnSpPr/>
            <p:nvPr/>
          </p:nvCxnSpPr>
          <p:spPr>
            <a:xfrm flipV="1">
              <a:off x="6146442" y="2563979"/>
              <a:ext cx="1564783" cy="12880"/>
            </a:xfrm>
            <a:prstGeom prst="straightConnector1">
              <a:avLst/>
            </a:prstGeom>
            <a:ln>
              <a:solidFill>
                <a:schemeClr val="accent6">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V="1">
              <a:off x="8385220" y="2821487"/>
              <a:ext cx="1880316" cy="12879"/>
            </a:xfrm>
            <a:prstGeom prst="straightConnector1">
              <a:avLst/>
            </a:prstGeom>
            <a:ln>
              <a:solidFill>
                <a:schemeClr val="accent6">
                  <a:lumMod val="60000"/>
                  <a:lumOff val="40000"/>
                </a:schemeClr>
              </a:solidFill>
              <a:tailEnd type="triangle"/>
            </a:ln>
          </p:spPr>
          <p:style>
            <a:lnRef idx="1">
              <a:schemeClr val="dk1"/>
            </a:lnRef>
            <a:fillRef idx="0">
              <a:schemeClr val="dk1"/>
            </a:fillRef>
            <a:effectRef idx="0">
              <a:schemeClr val="dk1"/>
            </a:effectRef>
            <a:fontRef idx="minor">
              <a:schemeClr val="tx1"/>
            </a:fontRef>
          </p:style>
        </p:cxnSp>
        <p:sp>
          <p:nvSpPr>
            <p:cNvPr id="33" name="Right Brace 32"/>
            <p:cNvSpPr/>
            <p:nvPr/>
          </p:nvSpPr>
          <p:spPr>
            <a:xfrm>
              <a:off x="8385219" y="2563979"/>
              <a:ext cx="180305" cy="257508"/>
            </a:xfrm>
            <a:prstGeom prst="rightBrace">
              <a:avLst/>
            </a:prstGeom>
            <a:ln>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34" name="TextBox 33"/>
            <p:cNvSpPr txBox="1"/>
            <p:nvPr/>
          </p:nvSpPr>
          <p:spPr>
            <a:xfrm>
              <a:off x="8705044" y="2336350"/>
              <a:ext cx="1081553" cy="511527"/>
            </a:xfrm>
            <a:prstGeom prst="rect">
              <a:avLst/>
            </a:prstGeom>
            <a:noFill/>
            <a:ln>
              <a:noFill/>
            </a:ln>
          </p:spPr>
          <p:txBody>
            <a:bodyPr wrap="square" rtlCol="0">
              <a:spAutoFit/>
            </a:bodyPr>
            <a:lstStyle/>
            <a:p>
              <a:r>
                <a:rPr lang="en-US" dirty="0" smtClean="0"/>
                <a:t>5ms</a:t>
              </a:r>
              <a:endParaRPr lang="es-AR" dirty="0"/>
            </a:p>
          </p:txBody>
        </p:sp>
        <p:cxnSp>
          <p:nvCxnSpPr>
            <p:cNvPr id="35" name="Straight Arrow Connector 34"/>
            <p:cNvCxnSpPr/>
            <p:nvPr/>
          </p:nvCxnSpPr>
          <p:spPr>
            <a:xfrm flipH="1" flipV="1">
              <a:off x="8400247" y="5569410"/>
              <a:ext cx="1865291" cy="2"/>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flipV="1">
              <a:off x="5875450" y="5773325"/>
              <a:ext cx="1865291" cy="2"/>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37" name="Right Brace 36"/>
            <p:cNvSpPr/>
            <p:nvPr/>
          </p:nvSpPr>
          <p:spPr>
            <a:xfrm>
              <a:off x="8330450" y="5591481"/>
              <a:ext cx="180305" cy="257508"/>
            </a:xfrm>
            <a:prstGeom prst="rightBrace">
              <a:avLst/>
            </a:prstGeom>
            <a:ln>
              <a:solidFill>
                <a:srgbClr val="00B0F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s-AR">
                <a:solidFill>
                  <a:srgbClr val="00B0F0"/>
                </a:solidFill>
              </a:endParaRPr>
            </a:p>
          </p:txBody>
        </p:sp>
        <p:sp>
          <p:nvSpPr>
            <p:cNvPr id="38" name="TextBox 37"/>
            <p:cNvSpPr txBox="1"/>
            <p:nvPr/>
          </p:nvSpPr>
          <p:spPr>
            <a:xfrm>
              <a:off x="8500022" y="5642893"/>
              <a:ext cx="922990" cy="511527"/>
            </a:xfrm>
            <a:prstGeom prst="rect">
              <a:avLst/>
            </a:prstGeom>
            <a:noFill/>
          </p:spPr>
          <p:txBody>
            <a:bodyPr wrap="square" rtlCol="0">
              <a:spAutoFit/>
            </a:bodyPr>
            <a:lstStyle/>
            <a:p>
              <a:r>
                <a:rPr lang="en-US" dirty="0" smtClean="0"/>
                <a:t>5ms</a:t>
              </a:r>
              <a:endParaRPr lang="es-AR" dirty="0"/>
            </a:p>
          </p:txBody>
        </p:sp>
        <p:sp>
          <p:nvSpPr>
            <p:cNvPr id="39" name="Right Brace 38"/>
            <p:cNvSpPr/>
            <p:nvPr/>
          </p:nvSpPr>
          <p:spPr>
            <a:xfrm>
              <a:off x="8404402" y="2078234"/>
              <a:ext cx="538764" cy="3138577"/>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40" name="TextBox 39"/>
            <p:cNvSpPr txBox="1"/>
            <p:nvPr/>
          </p:nvSpPr>
          <p:spPr>
            <a:xfrm>
              <a:off x="9015073" y="3452183"/>
              <a:ext cx="1250463" cy="511527"/>
            </a:xfrm>
            <a:prstGeom prst="rect">
              <a:avLst/>
            </a:prstGeom>
            <a:noFill/>
          </p:spPr>
          <p:txBody>
            <a:bodyPr wrap="square" rtlCol="0">
              <a:spAutoFit/>
            </a:bodyPr>
            <a:lstStyle/>
            <a:p>
              <a:r>
                <a:rPr lang="en-US" dirty="0"/>
                <a:t>4</a:t>
              </a:r>
              <a:r>
                <a:rPr lang="en-US" dirty="0" smtClean="0"/>
                <a:t>90ms</a:t>
              </a:r>
              <a:endParaRPr lang="es-AR" dirty="0"/>
            </a:p>
          </p:txBody>
        </p:sp>
        <p:cxnSp>
          <p:nvCxnSpPr>
            <p:cNvPr id="41" name="Straight Connector 40"/>
            <p:cNvCxnSpPr/>
            <p:nvPr/>
          </p:nvCxnSpPr>
          <p:spPr>
            <a:xfrm flipH="1">
              <a:off x="5079107" y="0"/>
              <a:ext cx="60637" cy="6722772"/>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888888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Escalabilidad</a:t>
            </a:r>
            <a:r>
              <a:rPr lang="en-US" dirty="0" smtClean="0"/>
              <a:t> a </a:t>
            </a:r>
            <a:r>
              <a:rPr lang="en-US" dirty="0" err="1" smtClean="0"/>
              <a:t>Futuro</a:t>
            </a:r>
            <a:endParaRPr lang="es-AR" dirty="0"/>
          </a:p>
        </p:txBody>
      </p:sp>
      <p:sp>
        <p:nvSpPr>
          <p:cNvPr id="3" name="Content Placeholder 2"/>
          <p:cNvSpPr>
            <a:spLocks noGrp="1"/>
          </p:cNvSpPr>
          <p:nvPr>
            <p:ph idx="1"/>
          </p:nvPr>
        </p:nvSpPr>
        <p:spPr/>
        <p:txBody>
          <a:bodyPr>
            <a:normAutofit/>
          </a:bodyPr>
          <a:lstStyle/>
          <a:p>
            <a:r>
              <a:rPr lang="en-US" sz="2800" dirty="0" smtClean="0"/>
              <a:t>Caching</a:t>
            </a:r>
          </a:p>
          <a:p>
            <a:r>
              <a:rPr lang="en-US" sz="2800" dirty="0" smtClean="0"/>
              <a:t>Base de </a:t>
            </a:r>
            <a:r>
              <a:rPr lang="en-US" sz="2800" dirty="0" err="1" smtClean="0"/>
              <a:t>datos</a:t>
            </a:r>
            <a:r>
              <a:rPr lang="en-US" sz="2800" dirty="0" smtClean="0"/>
              <a:t> con clustering </a:t>
            </a:r>
          </a:p>
          <a:p>
            <a:r>
              <a:rPr lang="en-US" sz="2800" dirty="0" err="1" smtClean="0"/>
              <a:t>Múltiples</a:t>
            </a:r>
            <a:r>
              <a:rPr lang="en-US" sz="2800" dirty="0" smtClean="0"/>
              <a:t> </a:t>
            </a:r>
            <a:r>
              <a:rPr lang="en-US" sz="2800" dirty="0" err="1" smtClean="0"/>
              <a:t>servidores</a:t>
            </a:r>
            <a:endParaRPr lang="en-US" sz="2800" dirty="0" smtClean="0"/>
          </a:p>
          <a:p>
            <a:r>
              <a:rPr lang="en-US" sz="2800" dirty="0"/>
              <a:t>Balance de </a:t>
            </a:r>
            <a:r>
              <a:rPr lang="en-US" sz="2800" dirty="0" err="1" smtClean="0"/>
              <a:t>carga</a:t>
            </a:r>
            <a:endParaRPr lang="en-US" sz="2800" dirty="0"/>
          </a:p>
          <a:p>
            <a:r>
              <a:rPr lang="en-US" sz="2800" dirty="0" smtClean="0"/>
              <a:t>HTTP batched responses para </a:t>
            </a:r>
            <a:r>
              <a:rPr lang="en-US" sz="2800" dirty="0" err="1" smtClean="0"/>
              <a:t>mapas</a:t>
            </a:r>
            <a:endParaRPr lang="en-US" sz="2800" dirty="0" smtClean="0"/>
          </a:p>
          <a:p>
            <a:r>
              <a:rPr lang="en-US" sz="2800" dirty="0" err="1" smtClean="0"/>
              <a:t>Confirmación</a:t>
            </a:r>
            <a:r>
              <a:rPr lang="en-US" sz="2800" dirty="0" smtClean="0"/>
              <a:t> </a:t>
            </a:r>
            <a:r>
              <a:rPr lang="en-US" sz="2800" dirty="0" err="1" smtClean="0"/>
              <a:t>usuarios</a:t>
            </a:r>
            <a:endParaRPr lang="es-AR" sz="2800" dirty="0"/>
          </a:p>
        </p:txBody>
      </p:sp>
    </p:spTree>
    <p:extLst>
      <p:ext uri="{BB962C8B-B14F-4D97-AF65-F5344CB8AC3E}">
        <p14:creationId xmlns:p14="http://schemas.microsoft.com/office/powerpoint/2010/main" val="4046548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Vista </a:t>
            </a:r>
            <a:r>
              <a:rPr lang="en-US" dirty="0" err="1" smtClean="0"/>
              <a:t>Lógica</a:t>
            </a:r>
            <a:endParaRPr lang="es-AR" dirty="0"/>
          </a:p>
        </p:txBody>
      </p:sp>
      <p:grpSp>
        <p:nvGrpSpPr>
          <p:cNvPr id="12" name="Group 11"/>
          <p:cNvGrpSpPr/>
          <p:nvPr/>
        </p:nvGrpSpPr>
        <p:grpSpPr>
          <a:xfrm>
            <a:off x="5080565" y="725775"/>
            <a:ext cx="4510008" cy="2426233"/>
            <a:chOff x="4525504" y="746926"/>
            <a:chExt cx="5564290" cy="3196472"/>
          </a:xfrm>
        </p:grpSpPr>
        <p:sp>
          <p:nvSpPr>
            <p:cNvPr id="4" name="Rectangle 3"/>
            <p:cNvSpPr/>
            <p:nvPr/>
          </p:nvSpPr>
          <p:spPr>
            <a:xfrm>
              <a:off x="4525504" y="746926"/>
              <a:ext cx="5564290" cy="3196472"/>
            </a:xfrm>
            <a:prstGeom prst="rect">
              <a:avLst/>
            </a:prstGeom>
            <a:solidFill>
              <a:schemeClr val="accent2">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AR"/>
            </a:p>
          </p:txBody>
        </p:sp>
        <p:sp>
          <p:nvSpPr>
            <p:cNvPr id="5" name="Rounded Rectangle 4"/>
            <p:cNvSpPr/>
            <p:nvPr/>
          </p:nvSpPr>
          <p:spPr>
            <a:xfrm>
              <a:off x="8306843" y="2165011"/>
              <a:ext cx="1607363" cy="6067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AR" dirty="0" smtClean="0"/>
                <a:t>REST API </a:t>
              </a:r>
              <a:r>
                <a:rPr lang="es-AR" dirty="0" err="1" smtClean="0"/>
                <a:t>Services</a:t>
              </a:r>
              <a:endParaRPr lang="es-AR" dirty="0"/>
            </a:p>
          </p:txBody>
        </p:sp>
        <p:sp>
          <p:nvSpPr>
            <p:cNvPr id="6" name="Rounded Rectangle 5"/>
            <p:cNvSpPr/>
            <p:nvPr/>
          </p:nvSpPr>
          <p:spPr>
            <a:xfrm>
              <a:off x="4701094" y="2148931"/>
              <a:ext cx="1575179" cy="60678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AR" dirty="0" err="1" smtClean="0"/>
                <a:t>Model</a:t>
              </a:r>
              <a:endParaRPr lang="es-AR" dirty="0"/>
            </a:p>
          </p:txBody>
        </p:sp>
        <p:sp>
          <p:nvSpPr>
            <p:cNvPr id="7" name="Rounded Rectangle 6"/>
            <p:cNvSpPr/>
            <p:nvPr/>
          </p:nvSpPr>
          <p:spPr>
            <a:xfrm>
              <a:off x="4701094" y="939959"/>
              <a:ext cx="5213112" cy="60678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AR" dirty="0" smtClean="0"/>
                <a:t>View</a:t>
              </a:r>
              <a:endParaRPr lang="es-AR" dirty="0"/>
            </a:p>
          </p:txBody>
        </p:sp>
        <p:sp>
          <p:nvSpPr>
            <p:cNvPr id="8" name="Rounded Rectangle 7"/>
            <p:cNvSpPr/>
            <p:nvPr/>
          </p:nvSpPr>
          <p:spPr>
            <a:xfrm>
              <a:off x="4701094" y="1546747"/>
              <a:ext cx="5213112" cy="60678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Controller</a:t>
              </a:r>
              <a:endParaRPr lang="es-AR" dirty="0"/>
            </a:p>
          </p:txBody>
        </p:sp>
        <p:sp>
          <p:nvSpPr>
            <p:cNvPr id="9" name="Rounded Rectangle 8"/>
            <p:cNvSpPr/>
            <p:nvPr/>
          </p:nvSpPr>
          <p:spPr>
            <a:xfrm>
              <a:off x="4701094" y="2783275"/>
              <a:ext cx="5213113" cy="606788"/>
            </a:xfrm>
            <a:prstGeom prst="roundRect">
              <a:avLst/>
            </a:prstGeom>
            <a:gradFill>
              <a:gsLst>
                <a:gs pos="0">
                  <a:schemeClr val="accent2">
                    <a:lumMod val="75000"/>
                  </a:schemeClr>
                </a:gs>
                <a:gs pos="50000">
                  <a:schemeClr val="accent2">
                    <a:lumMod val="75000"/>
                  </a:schemeClr>
                </a:gs>
                <a:gs pos="100000">
                  <a:schemeClr val="accent2"/>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s-AR" dirty="0" smtClean="0"/>
                <a:t>Mobile </a:t>
              </a:r>
              <a:r>
                <a:rPr lang="es-AR" dirty="0" err="1" smtClean="0"/>
                <a:t>Platform</a:t>
              </a:r>
              <a:r>
                <a:rPr lang="es-AR" dirty="0" smtClean="0"/>
                <a:t> Framework &amp; </a:t>
              </a:r>
              <a:r>
                <a:rPr lang="es-AR" dirty="0" err="1" smtClean="0"/>
                <a:t>Libraries</a:t>
              </a:r>
              <a:endParaRPr lang="es-AR" dirty="0"/>
            </a:p>
          </p:txBody>
        </p:sp>
        <p:sp>
          <p:nvSpPr>
            <p:cNvPr id="10" name="Rounded Rectangle 9"/>
            <p:cNvSpPr/>
            <p:nvPr/>
          </p:nvSpPr>
          <p:spPr>
            <a:xfrm>
              <a:off x="6292364" y="2165011"/>
              <a:ext cx="2030571" cy="606788"/>
            </a:xfrm>
            <a:prstGeom prst="roundRect">
              <a:avLst/>
            </a:prstGeom>
            <a:gradFill>
              <a:gsLst>
                <a:gs pos="0">
                  <a:srgbClr val="FC9280"/>
                </a:gs>
                <a:gs pos="50000">
                  <a:srgbClr val="EE5140"/>
                </a:gs>
                <a:gs pos="100000">
                  <a:srgbClr val="FC2610"/>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s-AR" dirty="0" err="1" smtClean="0"/>
                <a:t>Other</a:t>
              </a:r>
              <a:r>
                <a:rPr lang="es-AR" dirty="0" smtClean="0"/>
                <a:t> </a:t>
              </a:r>
              <a:r>
                <a:rPr lang="es-AR" dirty="0" err="1" smtClean="0"/>
                <a:t>Services</a:t>
              </a:r>
              <a:endParaRPr lang="es-AR" dirty="0"/>
            </a:p>
          </p:txBody>
        </p:sp>
        <p:sp>
          <p:nvSpPr>
            <p:cNvPr id="11" name="TextBox 10"/>
            <p:cNvSpPr txBox="1"/>
            <p:nvPr/>
          </p:nvSpPr>
          <p:spPr>
            <a:xfrm>
              <a:off x="4650060" y="3456817"/>
              <a:ext cx="1328661" cy="486581"/>
            </a:xfrm>
            <a:prstGeom prst="rect">
              <a:avLst/>
            </a:prstGeom>
            <a:noFill/>
          </p:spPr>
          <p:txBody>
            <a:bodyPr wrap="square" rtlCol="0">
              <a:spAutoFit/>
            </a:bodyPr>
            <a:lstStyle/>
            <a:p>
              <a:r>
                <a:rPr lang="es-AR" b="1" dirty="0" smtClean="0"/>
                <a:t>Cliente</a:t>
              </a:r>
              <a:endParaRPr lang="es-AR" b="1" dirty="0"/>
            </a:p>
          </p:txBody>
        </p:sp>
      </p:grpSp>
      <p:grpSp>
        <p:nvGrpSpPr>
          <p:cNvPr id="20" name="Group 19"/>
          <p:cNvGrpSpPr/>
          <p:nvPr/>
        </p:nvGrpSpPr>
        <p:grpSpPr>
          <a:xfrm>
            <a:off x="5080565" y="3450123"/>
            <a:ext cx="4491633" cy="2495088"/>
            <a:chOff x="2073498" y="1594023"/>
            <a:chExt cx="7517076" cy="4175711"/>
          </a:xfrm>
        </p:grpSpPr>
        <p:sp>
          <p:nvSpPr>
            <p:cNvPr id="13" name="Rectangle 12"/>
            <p:cNvSpPr/>
            <p:nvPr/>
          </p:nvSpPr>
          <p:spPr>
            <a:xfrm>
              <a:off x="2073498" y="1609858"/>
              <a:ext cx="7517076" cy="4159876"/>
            </a:xfrm>
            <a:prstGeom prst="rect">
              <a:avLst/>
            </a:prstGeom>
            <a:solidFill>
              <a:schemeClr val="accent2">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AR"/>
            </a:p>
          </p:txBody>
        </p:sp>
        <p:sp>
          <p:nvSpPr>
            <p:cNvPr id="14" name="Rounded Rectangle 13"/>
            <p:cNvSpPr/>
            <p:nvPr/>
          </p:nvSpPr>
          <p:spPr>
            <a:xfrm>
              <a:off x="2336797" y="2189408"/>
              <a:ext cx="7042652" cy="8197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AR" dirty="0" smtClean="0"/>
                <a:t>REST API</a:t>
              </a:r>
              <a:endParaRPr lang="es-AR" dirty="0"/>
            </a:p>
          </p:txBody>
        </p:sp>
        <p:sp>
          <p:nvSpPr>
            <p:cNvPr id="15" name="Rounded Rectangle 14"/>
            <p:cNvSpPr/>
            <p:nvPr/>
          </p:nvSpPr>
          <p:spPr>
            <a:xfrm>
              <a:off x="2336797" y="3817528"/>
              <a:ext cx="7042652" cy="8197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Business </a:t>
              </a:r>
              <a:r>
                <a:rPr lang="es-AR" dirty="0" err="1" smtClean="0"/>
                <a:t>Layer</a:t>
              </a:r>
              <a:endParaRPr lang="es-AR" dirty="0"/>
            </a:p>
          </p:txBody>
        </p:sp>
        <p:sp>
          <p:nvSpPr>
            <p:cNvPr id="16" name="Rounded Rectangle 15"/>
            <p:cNvSpPr/>
            <p:nvPr/>
          </p:nvSpPr>
          <p:spPr>
            <a:xfrm>
              <a:off x="2336796" y="4648628"/>
              <a:ext cx="7042653" cy="819740"/>
            </a:xfrm>
            <a:prstGeom prst="roundRect">
              <a:avLst/>
            </a:prstGeom>
            <a:gradFill>
              <a:gsLst>
                <a:gs pos="0">
                  <a:schemeClr val="accent2">
                    <a:lumMod val="75000"/>
                  </a:schemeClr>
                </a:gs>
                <a:gs pos="50000">
                  <a:schemeClr val="accent2">
                    <a:lumMod val="75000"/>
                  </a:schemeClr>
                </a:gs>
                <a:gs pos="100000">
                  <a:schemeClr val="accent2"/>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s-AR" dirty="0" err="1" smtClean="0"/>
                <a:t>Persistence</a:t>
              </a:r>
              <a:r>
                <a:rPr lang="es-AR" dirty="0" smtClean="0"/>
                <a:t> </a:t>
              </a:r>
              <a:r>
                <a:rPr lang="es-AR" dirty="0" err="1" smtClean="0"/>
                <a:t>Layer</a:t>
              </a:r>
              <a:endParaRPr lang="es-AR" dirty="0"/>
            </a:p>
          </p:txBody>
        </p:sp>
        <p:sp>
          <p:nvSpPr>
            <p:cNvPr id="17" name="Rounded Rectangle 16"/>
            <p:cNvSpPr/>
            <p:nvPr/>
          </p:nvSpPr>
          <p:spPr>
            <a:xfrm>
              <a:off x="2336796" y="3020508"/>
              <a:ext cx="7042653" cy="819740"/>
            </a:xfrm>
            <a:prstGeom prst="roundRect">
              <a:avLst/>
            </a:prstGeom>
            <a:gradFill>
              <a:gsLst>
                <a:gs pos="0">
                  <a:srgbClr val="FC9280"/>
                </a:gs>
                <a:gs pos="50000">
                  <a:srgbClr val="EE5140"/>
                </a:gs>
                <a:gs pos="100000">
                  <a:srgbClr val="FC2610"/>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s-AR" dirty="0" err="1"/>
                <a:t>Presentation</a:t>
              </a:r>
              <a:r>
                <a:rPr lang="es-AR" dirty="0"/>
                <a:t> </a:t>
              </a:r>
              <a:r>
                <a:rPr lang="es-AR" dirty="0" err="1"/>
                <a:t>Layer</a:t>
              </a:r>
              <a:r>
                <a:rPr lang="es-AR" dirty="0"/>
                <a:t> (</a:t>
              </a:r>
              <a:r>
                <a:rPr lang="es-AR" dirty="0" err="1"/>
                <a:t>Model</a:t>
              </a:r>
              <a:r>
                <a:rPr lang="es-AR" dirty="0"/>
                <a:t> &lt;-&gt; </a:t>
              </a:r>
              <a:r>
                <a:rPr lang="es-AR" dirty="0" err="1"/>
                <a:t>DTOs</a:t>
              </a:r>
              <a:r>
                <a:rPr lang="es-AR" dirty="0"/>
                <a:t>)</a:t>
              </a:r>
            </a:p>
          </p:txBody>
        </p:sp>
        <p:sp>
          <p:nvSpPr>
            <p:cNvPr id="18" name="TextBox 17"/>
            <p:cNvSpPr txBox="1"/>
            <p:nvPr/>
          </p:nvSpPr>
          <p:spPr>
            <a:xfrm>
              <a:off x="2280929" y="1594023"/>
              <a:ext cx="1961935" cy="618104"/>
            </a:xfrm>
            <a:prstGeom prst="rect">
              <a:avLst/>
            </a:prstGeom>
            <a:noFill/>
          </p:spPr>
          <p:txBody>
            <a:bodyPr wrap="square" rtlCol="0">
              <a:spAutoFit/>
            </a:bodyPr>
            <a:lstStyle/>
            <a:p>
              <a:r>
                <a:rPr lang="es-AR" b="1" dirty="0" smtClean="0"/>
                <a:t>Servidor</a:t>
              </a:r>
              <a:endParaRPr lang="es-AR" b="1" dirty="0"/>
            </a:p>
          </p:txBody>
        </p:sp>
        <p:sp>
          <p:nvSpPr>
            <p:cNvPr id="19" name="Rounded Rectangle 18"/>
            <p:cNvSpPr/>
            <p:nvPr/>
          </p:nvSpPr>
          <p:spPr>
            <a:xfrm>
              <a:off x="2631636" y="3957264"/>
              <a:ext cx="1760219" cy="54026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AR" dirty="0" err="1" smtClean="0"/>
                <a:t>Model</a:t>
              </a:r>
              <a:endParaRPr lang="es-AR" dirty="0"/>
            </a:p>
          </p:txBody>
        </p:sp>
      </p:grpSp>
    </p:spTree>
    <p:extLst>
      <p:ext uri="{BB962C8B-B14F-4D97-AF65-F5344CB8AC3E}">
        <p14:creationId xmlns:p14="http://schemas.microsoft.com/office/powerpoint/2010/main" val="38456247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Modelo</a:t>
            </a:r>
            <a:r>
              <a:rPr lang="en-US" dirty="0" smtClean="0"/>
              <a:t> de </a:t>
            </a:r>
            <a:r>
              <a:rPr lang="en-US" dirty="0" err="1" smtClean="0"/>
              <a:t>Datos</a:t>
            </a:r>
            <a:endParaRPr lang="es-A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2616" y="1389949"/>
            <a:ext cx="8255431" cy="4068957"/>
          </a:xfrm>
          <a:prstGeom prst="rect">
            <a:avLst/>
          </a:prstGeom>
        </p:spPr>
      </p:pic>
    </p:spTree>
    <p:extLst>
      <p:ext uri="{BB962C8B-B14F-4D97-AF65-F5344CB8AC3E}">
        <p14:creationId xmlns:p14="http://schemas.microsoft.com/office/powerpoint/2010/main" val="39470503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Carga</a:t>
            </a:r>
            <a:r>
              <a:rPr lang="en-US" dirty="0" smtClean="0"/>
              <a:t> </a:t>
            </a:r>
            <a:r>
              <a:rPr lang="en-US" dirty="0" err="1" smtClean="0"/>
              <a:t>Inicial</a:t>
            </a:r>
            <a:endParaRPr lang="es-AR" dirty="0"/>
          </a:p>
        </p:txBody>
      </p:sp>
      <p:sp>
        <p:nvSpPr>
          <p:cNvPr id="3" name="Content Placeholder 2"/>
          <p:cNvSpPr>
            <a:spLocks noGrp="1"/>
          </p:cNvSpPr>
          <p:nvPr>
            <p:ph idx="1"/>
          </p:nvPr>
        </p:nvSpPr>
        <p:spPr/>
        <p:txBody>
          <a:bodyPr anchor="t">
            <a:normAutofit/>
          </a:bodyPr>
          <a:lstStyle/>
          <a:p>
            <a:r>
              <a:rPr lang="en-US" sz="2800" dirty="0" err="1" smtClean="0"/>
              <a:t>Utilizar</a:t>
            </a:r>
            <a:r>
              <a:rPr lang="en-US" sz="2800" dirty="0" smtClean="0"/>
              <a:t> </a:t>
            </a:r>
            <a:r>
              <a:rPr lang="en-US" sz="2800" dirty="0" err="1" smtClean="0"/>
              <a:t>datos</a:t>
            </a:r>
            <a:r>
              <a:rPr lang="en-US" sz="2800" dirty="0" smtClean="0"/>
              <a:t> de </a:t>
            </a:r>
            <a:r>
              <a:rPr lang="en-US" sz="2800" dirty="0" err="1" smtClean="0"/>
              <a:t>Intenet</a:t>
            </a:r>
            <a:endParaRPr lang="en-US" sz="2800" dirty="0" smtClean="0"/>
          </a:p>
          <a:p>
            <a:pPr lvl="1"/>
            <a:r>
              <a:rPr lang="en-US" sz="2400" dirty="0" smtClean="0"/>
              <a:t>Web Crawling</a:t>
            </a:r>
            <a:endParaRPr lang="en-US" sz="2400" dirty="0"/>
          </a:p>
          <a:p>
            <a:r>
              <a:rPr lang="en-US" sz="2800" dirty="0" err="1" smtClean="0"/>
              <a:t>Ejemplo</a:t>
            </a:r>
            <a:r>
              <a:rPr lang="en-US" sz="2800" dirty="0" smtClean="0"/>
              <a:t> McDonalds</a:t>
            </a:r>
          </a:p>
          <a:p>
            <a:endParaRPr lang="en-US" sz="2800" dirty="0" smtClean="0"/>
          </a:p>
          <a:p>
            <a:endParaRPr lang="en-US" sz="2800" dirty="0"/>
          </a:p>
          <a:p>
            <a:endParaRPr lang="en-US" sz="2800" dirty="0"/>
          </a:p>
        </p:txBody>
      </p:sp>
      <p:pic>
        <p:nvPicPr>
          <p:cNvPr id="4" name="Picture 3"/>
          <p:cNvPicPr>
            <a:picLocks noChangeAspect="1"/>
          </p:cNvPicPr>
          <p:nvPr/>
        </p:nvPicPr>
        <p:blipFill>
          <a:blip r:embed="rId2"/>
          <a:stretch>
            <a:fillRect/>
          </a:stretch>
        </p:blipFill>
        <p:spPr>
          <a:xfrm>
            <a:off x="4255007" y="2425939"/>
            <a:ext cx="5756898" cy="3558809"/>
          </a:xfrm>
          <a:prstGeom prst="rect">
            <a:avLst/>
          </a:prstGeom>
        </p:spPr>
      </p:pic>
    </p:spTree>
    <p:extLst>
      <p:ext uri="{BB962C8B-B14F-4D97-AF65-F5344CB8AC3E}">
        <p14:creationId xmlns:p14="http://schemas.microsoft.com/office/powerpoint/2010/main" val="21375854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Seguridad</a:t>
            </a:r>
            <a:endParaRPr lang="es-AR" dirty="0"/>
          </a:p>
        </p:txBody>
      </p:sp>
      <p:sp>
        <p:nvSpPr>
          <p:cNvPr id="3" name="Content Placeholder 2"/>
          <p:cNvSpPr>
            <a:spLocks noGrp="1"/>
          </p:cNvSpPr>
          <p:nvPr>
            <p:ph idx="1"/>
          </p:nvPr>
        </p:nvSpPr>
        <p:spPr/>
        <p:txBody>
          <a:bodyPr>
            <a:normAutofit/>
          </a:bodyPr>
          <a:lstStyle/>
          <a:p>
            <a:r>
              <a:rPr lang="en-US" sz="2800" dirty="0" err="1" smtClean="0"/>
              <a:t>Autenticación</a:t>
            </a:r>
            <a:r>
              <a:rPr lang="en-US" sz="2800" dirty="0" smtClean="0"/>
              <a:t> </a:t>
            </a:r>
            <a:r>
              <a:rPr lang="en-US" sz="2800" dirty="0" err="1" smtClean="0"/>
              <a:t>básica</a:t>
            </a:r>
            <a:endParaRPr lang="en-US" sz="2800" dirty="0" smtClean="0"/>
          </a:p>
          <a:p>
            <a:pPr lvl="1"/>
            <a:r>
              <a:rPr lang="en-US" sz="2400" dirty="0" err="1" smtClean="0"/>
              <a:t>Todos</a:t>
            </a:r>
            <a:r>
              <a:rPr lang="en-US" sz="2400" dirty="0" smtClean="0"/>
              <a:t> </a:t>
            </a:r>
            <a:r>
              <a:rPr lang="en-US" sz="2400" dirty="0" err="1" smtClean="0"/>
              <a:t>las</a:t>
            </a:r>
            <a:r>
              <a:rPr lang="en-US" sz="2400" dirty="0" smtClean="0"/>
              <a:t> </a:t>
            </a:r>
            <a:r>
              <a:rPr lang="en-US" sz="2400" dirty="0" err="1" smtClean="0"/>
              <a:t>llamadas</a:t>
            </a:r>
            <a:r>
              <a:rPr lang="en-US" sz="2400" dirty="0" smtClean="0"/>
              <a:t> se </a:t>
            </a:r>
            <a:r>
              <a:rPr lang="en-US" sz="2400" dirty="0" err="1" smtClean="0"/>
              <a:t>autentican</a:t>
            </a:r>
            <a:r>
              <a:rPr lang="en-US" sz="2400" dirty="0" smtClean="0"/>
              <a:t> con </a:t>
            </a:r>
            <a:r>
              <a:rPr lang="en-US" sz="2400" dirty="0" err="1" smtClean="0"/>
              <a:t>credenciales</a:t>
            </a:r>
            <a:endParaRPr lang="en-US" sz="2400" dirty="0" smtClean="0"/>
          </a:p>
          <a:p>
            <a:r>
              <a:rPr lang="en-US" sz="2800" dirty="0" smtClean="0"/>
              <a:t>HTTPS</a:t>
            </a:r>
          </a:p>
          <a:p>
            <a:r>
              <a:rPr lang="en-US" sz="2800" dirty="0" err="1" smtClean="0"/>
              <a:t>Futuro</a:t>
            </a:r>
            <a:r>
              <a:rPr lang="en-US" sz="2800" dirty="0" smtClean="0"/>
              <a:t>: </a:t>
            </a:r>
            <a:r>
              <a:rPr lang="en-US" sz="2800" dirty="0" err="1" smtClean="0"/>
              <a:t>Protocolo</a:t>
            </a:r>
            <a:r>
              <a:rPr lang="en-US" sz="2800" dirty="0" smtClean="0"/>
              <a:t> </a:t>
            </a:r>
            <a:r>
              <a:rPr lang="en-US" sz="2800" dirty="0" err="1" smtClean="0"/>
              <a:t>OAuth</a:t>
            </a:r>
            <a:endParaRPr lang="en-US" sz="2800" dirty="0" smtClean="0"/>
          </a:p>
        </p:txBody>
      </p:sp>
    </p:spTree>
    <p:extLst>
      <p:ext uri="{BB962C8B-B14F-4D97-AF65-F5344CB8AC3E}">
        <p14:creationId xmlns:p14="http://schemas.microsoft.com/office/powerpoint/2010/main" val="42051790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Protección</a:t>
            </a:r>
            <a:r>
              <a:rPr lang="en-US" dirty="0" smtClean="0"/>
              <a:t> de los </a:t>
            </a:r>
            <a:r>
              <a:rPr lang="en-US" dirty="0" err="1" smtClean="0"/>
              <a:t>datos</a:t>
            </a:r>
            <a:endParaRPr lang="es-AR" dirty="0"/>
          </a:p>
        </p:txBody>
      </p:sp>
      <p:sp>
        <p:nvSpPr>
          <p:cNvPr id="3" name="Content Placeholder 2"/>
          <p:cNvSpPr>
            <a:spLocks noGrp="1"/>
          </p:cNvSpPr>
          <p:nvPr>
            <p:ph idx="1"/>
          </p:nvPr>
        </p:nvSpPr>
        <p:spPr/>
        <p:txBody>
          <a:bodyPr>
            <a:normAutofit/>
          </a:bodyPr>
          <a:lstStyle/>
          <a:p>
            <a:r>
              <a:rPr lang="en-US" sz="2800" dirty="0" err="1"/>
              <a:t>Limitar</a:t>
            </a:r>
            <a:r>
              <a:rPr lang="en-US" sz="2800" dirty="0"/>
              <a:t> la </a:t>
            </a:r>
            <a:r>
              <a:rPr lang="en-US" sz="2800" dirty="0" err="1"/>
              <a:t>cantidad</a:t>
            </a:r>
            <a:r>
              <a:rPr lang="en-US" sz="2800" dirty="0"/>
              <a:t> de </a:t>
            </a:r>
            <a:r>
              <a:rPr lang="en-US" sz="2800" dirty="0" smtClean="0"/>
              <a:t>requests </a:t>
            </a:r>
            <a:r>
              <a:rPr lang="en-US" sz="2800" dirty="0" err="1" smtClean="0"/>
              <a:t>por</a:t>
            </a:r>
            <a:r>
              <a:rPr lang="en-US" sz="2800" dirty="0" smtClean="0"/>
              <a:t> </a:t>
            </a:r>
            <a:r>
              <a:rPr lang="en-US" sz="2800" dirty="0" err="1" smtClean="0"/>
              <a:t>periodo</a:t>
            </a:r>
            <a:endParaRPr lang="en-US" sz="2800" dirty="0" smtClean="0"/>
          </a:p>
          <a:p>
            <a:pPr lvl="1"/>
            <a:r>
              <a:rPr lang="en-US" sz="2600" dirty="0" smtClean="0"/>
              <a:t>De </a:t>
            </a:r>
            <a:r>
              <a:rPr lang="en-US" sz="2600" dirty="0" err="1" smtClean="0"/>
              <a:t>una</a:t>
            </a:r>
            <a:r>
              <a:rPr lang="en-US" sz="2600" dirty="0" smtClean="0"/>
              <a:t> </a:t>
            </a:r>
            <a:r>
              <a:rPr lang="en-US" sz="2600" dirty="0" err="1" smtClean="0"/>
              <a:t>dirección</a:t>
            </a:r>
            <a:r>
              <a:rPr lang="en-US" sz="2600" dirty="0" smtClean="0"/>
              <a:t> IP</a:t>
            </a:r>
          </a:p>
          <a:p>
            <a:pPr lvl="1"/>
            <a:r>
              <a:rPr lang="en-US" sz="2600" dirty="0" smtClean="0"/>
              <a:t>De un </a:t>
            </a:r>
            <a:r>
              <a:rPr lang="en-US" sz="2600" dirty="0" err="1" smtClean="0"/>
              <a:t>usuario</a:t>
            </a:r>
            <a:endParaRPr lang="es-AR" sz="2600" dirty="0"/>
          </a:p>
        </p:txBody>
      </p:sp>
    </p:spTree>
    <p:extLst>
      <p:ext uri="{BB962C8B-B14F-4D97-AF65-F5344CB8AC3E}">
        <p14:creationId xmlns:p14="http://schemas.microsoft.com/office/powerpoint/2010/main" val="16166926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Toilet</a:t>
            </a:r>
            <a:endParaRPr lang="es-AR" dirty="0"/>
          </a:p>
        </p:txBody>
      </p:sp>
      <p:sp>
        <p:nvSpPr>
          <p:cNvPr id="3" name="Subtitle 2"/>
          <p:cNvSpPr>
            <a:spLocks noGrp="1"/>
          </p:cNvSpPr>
          <p:nvPr>
            <p:ph type="subTitle" idx="1"/>
          </p:nvPr>
        </p:nvSpPr>
        <p:spPr/>
        <p:txBody>
          <a:bodyPr/>
          <a:lstStyle/>
          <a:p>
            <a:r>
              <a:rPr lang="es-AR" dirty="0" smtClean="0"/>
              <a:t>Demo</a:t>
            </a:r>
            <a:endParaRPr lang="es-AR" dirty="0"/>
          </a:p>
        </p:txBody>
      </p:sp>
    </p:spTree>
    <p:extLst>
      <p:ext uri="{BB962C8B-B14F-4D97-AF65-F5344CB8AC3E}">
        <p14:creationId xmlns:p14="http://schemas.microsoft.com/office/powerpoint/2010/main" val="31582440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Preguntas</a:t>
            </a:r>
            <a:r>
              <a:rPr lang="en-US" dirty="0"/>
              <a:t>?</a:t>
            </a:r>
            <a:endParaRPr lang="es-AR" dirty="0"/>
          </a:p>
        </p:txBody>
      </p:sp>
      <p:sp>
        <p:nvSpPr>
          <p:cNvPr id="3" name="Subtitle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2338651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Mapa estático del negocio</a:t>
            </a:r>
            <a:endParaRPr lang="es-AR" dirty="0"/>
          </a:p>
        </p:txBody>
      </p:sp>
      <p:graphicFrame>
        <p:nvGraphicFramePr>
          <p:cNvPr id="6" name="Content Placeholder 5"/>
          <p:cNvGraphicFramePr>
            <a:graphicFrameLocks noGrp="1"/>
          </p:cNvGraphicFramePr>
          <p:nvPr>
            <p:ph idx="1"/>
            <p:extLst/>
          </p:nvPr>
        </p:nvGraphicFramePr>
        <p:xfrm>
          <a:off x="4425950" y="863601"/>
          <a:ext cx="54864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5049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Mapa de objetivos</a:t>
            </a:r>
            <a:endParaRPr lang="es-AR" dirty="0"/>
          </a:p>
        </p:txBody>
      </p:sp>
      <p:graphicFrame>
        <p:nvGraphicFramePr>
          <p:cNvPr id="4" name="Content Placeholder 3"/>
          <p:cNvGraphicFramePr>
            <a:graphicFrameLocks noGrp="1"/>
          </p:cNvGraphicFramePr>
          <p:nvPr>
            <p:ph idx="1"/>
            <p:extLst/>
          </p:nvPr>
        </p:nvGraphicFramePr>
        <p:xfrm>
          <a:off x="4425950" y="863601"/>
          <a:ext cx="5486400" cy="512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3848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El producto y su mercado</a:t>
            </a:r>
            <a:endParaRPr lang="es-AR" dirty="0"/>
          </a:p>
        </p:txBody>
      </p:sp>
    </p:spTree>
    <p:extLst>
      <p:ext uri="{BB962C8B-B14F-4D97-AF65-F5344CB8AC3E}">
        <p14:creationId xmlns:p14="http://schemas.microsoft.com/office/powerpoint/2010/main" val="2764835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normAutofit/>
          </a:bodyPr>
          <a:lstStyle/>
          <a:p>
            <a:r>
              <a:rPr lang="en-US" sz="2800" dirty="0"/>
              <a:t>La </a:t>
            </a:r>
            <a:r>
              <a:rPr lang="en-US" sz="2800" dirty="0" err="1"/>
              <a:t>necesidad</a:t>
            </a:r>
            <a:endParaRPr lang="en-US" sz="2800" dirty="0"/>
          </a:p>
          <a:p>
            <a:r>
              <a:rPr lang="en-US" sz="2800" dirty="0" err="1"/>
              <a:t>Nuestro</a:t>
            </a:r>
            <a:r>
              <a:rPr lang="en-US" sz="2800" dirty="0"/>
              <a:t> </a:t>
            </a:r>
            <a:r>
              <a:rPr lang="en-US" sz="2800" dirty="0" err="1"/>
              <a:t>mercado</a:t>
            </a:r>
            <a:endParaRPr lang="en-US" sz="2800" dirty="0"/>
          </a:p>
          <a:p>
            <a:r>
              <a:rPr lang="en-US" sz="2800" dirty="0"/>
              <a:t>La </a:t>
            </a:r>
            <a:r>
              <a:rPr lang="en-US" sz="2800" dirty="0" err="1"/>
              <a:t>solución</a:t>
            </a:r>
            <a:endParaRPr lang="en-US" sz="2800" dirty="0"/>
          </a:p>
          <a:p>
            <a:r>
              <a:rPr lang="en-US" sz="2800" dirty="0" err="1"/>
              <a:t>Servicios</a:t>
            </a:r>
            <a:endParaRPr lang="en-US" sz="2800" dirty="0"/>
          </a:p>
          <a:p>
            <a:r>
              <a:rPr lang="en-US" sz="2800" dirty="0" err="1"/>
              <a:t>Expansión</a:t>
            </a:r>
            <a:endParaRPr lang="en-US" sz="2800" dirty="0"/>
          </a:p>
          <a:p>
            <a:r>
              <a:rPr lang="en-US" sz="2800" dirty="0" err="1"/>
              <a:t>Pronóstico</a:t>
            </a:r>
            <a:r>
              <a:rPr lang="en-US" sz="2800" dirty="0"/>
              <a:t> </a:t>
            </a:r>
            <a:r>
              <a:rPr lang="en-US" sz="2800" dirty="0" err="1"/>
              <a:t>financiero</a:t>
            </a:r>
            <a:endParaRPr lang="en-US" sz="2800" dirty="0"/>
          </a:p>
        </p:txBody>
      </p:sp>
    </p:spTree>
    <p:extLst>
      <p:ext uri="{BB962C8B-B14F-4D97-AF65-F5344CB8AC3E}">
        <p14:creationId xmlns:p14="http://schemas.microsoft.com/office/powerpoint/2010/main" val="3969489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64984" y="863601"/>
            <a:ext cx="4608333" cy="5121275"/>
          </a:xfrm>
        </p:spPr>
      </p:pic>
    </p:spTree>
    <p:extLst>
      <p:ext uri="{BB962C8B-B14F-4D97-AF65-F5344CB8AC3E}">
        <p14:creationId xmlns:p14="http://schemas.microsoft.com/office/powerpoint/2010/main" val="2190405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25950" y="1987323"/>
            <a:ext cx="5486400" cy="2873828"/>
          </a:xfrm>
        </p:spPr>
      </p:pic>
    </p:spTree>
    <p:extLst>
      <p:ext uri="{BB962C8B-B14F-4D97-AF65-F5344CB8AC3E}">
        <p14:creationId xmlns:p14="http://schemas.microsoft.com/office/powerpoint/2010/main" val="1084854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TC103457475[[fn=Frame]]</Template>
  <TotalTime>586</TotalTime>
  <Words>3180</Words>
  <Application>Microsoft Office PowerPoint</Application>
  <PresentationFormat>Widescreen</PresentationFormat>
  <Paragraphs>346</Paragraphs>
  <Slides>39</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Calibri</vt:lpstr>
      <vt:lpstr>Corbel</vt:lpstr>
      <vt:lpstr>Wingdings 2</vt:lpstr>
      <vt:lpstr>Frame</vt:lpstr>
      <vt:lpstr>Social Hub</vt:lpstr>
      <vt:lpstr>Agenda General</vt:lpstr>
      <vt:lpstr>Visión</vt:lpstr>
      <vt:lpstr>Mapa estático del negocio</vt:lpstr>
      <vt:lpstr>Mapa de objetivos</vt:lpstr>
      <vt:lpstr>Social Toilet </vt:lpstr>
      <vt:lpstr>Agenda</vt:lpstr>
      <vt:lpstr>La necesidad</vt:lpstr>
      <vt:lpstr>Nuestro mercado</vt:lpstr>
      <vt:lpstr>Proyección crecimiento</vt:lpstr>
      <vt:lpstr>La solución</vt:lpstr>
      <vt:lpstr>Servicios</vt:lpstr>
      <vt:lpstr>Expansión y difusión</vt:lpstr>
      <vt:lpstr>Aspecto Legal</vt:lpstr>
      <vt:lpstr>Mercado actual</vt:lpstr>
      <vt:lpstr>Estimación</vt:lpstr>
      <vt:lpstr>Nacional con un 3% del  mercado Android</vt:lpstr>
      <vt:lpstr>Caso 1: Nacional con un 3% del  mercado Android</vt:lpstr>
      <vt:lpstr>Caso 2: expansión exitosa global</vt:lpstr>
      <vt:lpstr>Caso 2: expansión exitosa global</vt:lpstr>
      <vt:lpstr>Preguntas?</vt:lpstr>
      <vt:lpstr>Social Toilet</vt:lpstr>
      <vt:lpstr>Agenda</vt:lpstr>
      <vt:lpstr>Plataformas Mobiles</vt:lpstr>
      <vt:lpstr>HerramientasDesarrollo</vt:lpstr>
      <vt:lpstr>Licencias</vt:lpstr>
      <vt:lpstr>Tecnologías</vt:lpstr>
      <vt:lpstr>Vista de Despliegue</vt:lpstr>
      <vt:lpstr>API REST</vt:lpstr>
      <vt:lpstr>Infraestructura</vt:lpstr>
      <vt:lpstr>E/S asincrónica</vt:lpstr>
      <vt:lpstr>Escalabilidad a Futuro</vt:lpstr>
      <vt:lpstr>Vista Lógica</vt:lpstr>
      <vt:lpstr>Modelo de Datos</vt:lpstr>
      <vt:lpstr>Carga Inicial</vt:lpstr>
      <vt:lpstr>Seguridad</vt:lpstr>
      <vt:lpstr>Protección de los datos</vt:lpstr>
      <vt:lpstr>Social Toilet</vt:lpstr>
      <vt:lpstr>Preguntas?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Toilet</dc:title>
  <dc:creator>Damian</dc:creator>
  <cp:lastModifiedBy>Damian</cp:lastModifiedBy>
  <cp:revision>137</cp:revision>
  <dcterms:created xsi:type="dcterms:W3CDTF">2013-08-03T18:46:13Z</dcterms:created>
  <dcterms:modified xsi:type="dcterms:W3CDTF">2013-08-08T03:46:07Z</dcterms:modified>
</cp:coreProperties>
</file>