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4" r:id="rId5"/>
    <p:sldId id="265" r:id="rId6"/>
    <p:sldId id="258" r:id="rId7"/>
    <p:sldId id="257" r:id="rId8"/>
    <p:sldId id="259" r:id="rId9"/>
    <p:sldId id="266" r:id="rId10"/>
    <p:sldId id="263" r:id="rId11"/>
    <p:sldId id="260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9378" autoAdjust="0"/>
  </p:normalViewPr>
  <p:slideViewPr>
    <p:cSldViewPr>
      <p:cViewPr varScale="1">
        <p:scale>
          <a:sx n="34" d="100"/>
          <a:sy n="34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Cantidad Usuarios</c:v>
          </c:tx>
          <c:marker>
            <c:symbol val="none"/>
          </c:marker>
          <c:val>
            <c:numRef>
              <c:f>Sheet1!$B$15:$B$38</c:f>
              <c:numCache>
                <c:formatCode>General</c:formatCode>
                <c:ptCount val="24"/>
                <c:pt idx="0">
                  <c:v>100</c:v>
                </c:pt>
                <c:pt idx="1">
                  <c:v>150</c:v>
                </c:pt>
                <c:pt idx="2">
                  <c:v>500</c:v>
                </c:pt>
                <c:pt idx="3">
                  <c:v>1000</c:v>
                </c:pt>
                <c:pt idx="4">
                  <c:v>3000</c:v>
                </c:pt>
                <c:pt idx="5">
                  <c:v>15000</c:v>
                </c:pt>
                <c:pt idx="6">
                  <c:v>30000</c:v>
                </c:pt>
                <c:pt idx="7">
                  <c:v>45000</c:v>
                </c:pt>
                <c:pt idx="8">
                  <c:v>60000</c:v>
                </c:pt>
                <c:pt idx="9">
                  <c:v>84000</c:v>
                </c:pt>
                <c:pt idx="10">
                  <c:v>100800</c:v>
                </c:pt>
                <c:pt idx="11">
                  <c:v>110880.00000000001</c:v>
                </c:pt>
                <c:pt idx="12">
                  <c:v>111988.80000000002</c:v>
                </c:pt>
                <c:pt idx="13">
                  <c:v>113108.68800000002</c:v>
                </c:pt>
                <c:pt idx="14">
                  <c:v>113674.23144000002</c:v>
                </c:pt>
                <c:pt idx="15">
                  <c:v>118221.20069760003</c:v>
                </c:pt>
                <c:pt idx="16">
                  <c:v>121767.83671852804</c:v>
                </c:pt>
                <c:pt idx="17">
                  <c:v>126638.55018726917</c:v>
                </c:pt>
                <c:pt idx="18">
                  <c:v>132970.47769663262</c:v>
                </c:pt>
                <c:pt idx="19">
                  <c:v>148168.0979856</c:v>
                </c:pt>
                <c:pt idx="20">
                  <c:v>152750.61648</c:v>
                </c:pt>
                <c:pt idx="21">
                  <c:v>155867.976</c:v>
                </c:pt>
                <c:pt idx="22">
                  <c:v>158241.60000000001</c:v>
                </c:pt>
                <c:pt idx="23">
                  <c:v>159840</c:v>
                </c:pt>
              </c:numCache>
            </c:numRef>
          </c:val>
          <c:smooth val="0"/>
        </c:ser>
        <c:ser>
          <c:idx val="1"/>
          <c:order val="1"/>
          <c:tx>
            <c:v>Ganancia</c:v>
          </c:tx>
          <c:marker>
            <c:symbol val="none"/>
          </c:marker>
          <c:val>
            <c:numRef>
              <c:f>Sheet1!$C$15:$C$38</c:f>
              <c:numCache>
                <c:formatCode>General</c:formatCode>
                <c:ptCount val="24"/>
                <c:pt idx="0">
                  <c:v>110.8</c:v>
                </c:pt>
                <c:pt idx="1">
                  <c:v>66.199999999999989</c:v>
                </c:pt>
                <c:pt idx="2">
                  <c:v>404</c:v>
                </c:pt>
                <c:pt idx="3">
                  <c:v>608</c:v>
                </c:pt>
                <c:pt idx="4">
                  <c:v>2324</c:v>
                </c:pt>
                <c:pt idx="5">
                  <c:v>13620</c:v>
                </c:pt>
                <c:pt idx="6">
                  <c:v>18240</c:v>
                </c:pt>
                <c:pt idx="7">
                  <c:v>19860</c:v>
                </c:pt>
                <c:pt idx="8">
                  <c:v>21480</c:v>
                </c:pt>
                <c:pt idx="9">
                  <c:v>33072</c:v>
                </c:pt>
                <c:pt idx="10">
                  <c:v>27686.399999999994</c:v>
                </c:pt>
                <c:pt idx="11">
                  <c:v>22055.040000000023</c:v>
                </c:pt>
                <c:pt idx="12">
                  <c:v>13203.590400000001</c:v>
                </c:pt>
                <c:pt idx="13">
                  <c:v>13335.626304000005</c:v>
                </c:pt>
                <c:pt idx="14">
                  <c:v>12842.360435519993</c:v>
                </c:pt>
                <c:pt idx="15">
                  <c:v>17314.858932940813</c:v>
                </c:pt>
                <c:pt idx="16">
                  <c:v>16697.562386529054</c:v>
                </c:pt>
                <c:pt idx="17">
                  <c:v>18547.676888966205</c:v>
                </c:pt>
                <c:pt idx="18">
                  <c:v>20692.739100599778</c:v>
                </c:pt>
                <c:pt idx="19">
                  <c:v>31199.774871412199</c:v>
                </c:pt>
                <c:pt idx="20">
                  <c:v>21079.585074239993</c:v>
                </c:pt>
                <c:pt idx="21">
                  <c:v>19951.100928</c:v>
                </c:pt>
                <c:pt idx="22">
                  <c:v>19463.716800000024</c:v>
                </c:pt>
                <c:pt idx="23">
                  <c:v>18861.119999999995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177600"/>
        <c:axId val="35179136"/>
      </c:lineChart>
      <c:catAx>
        <c:axId val="35177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179136"/>
        <c:crosses val="autoZero"/>
        <c:auto val="1"/>
        <c:lblAlgn val="ctr"/>
        <c:lblOffset val="100"/>
        <c:noMultiLvlLbl val="0"/>
      </c:catAx>
      <c:valAx>
        <c:axId val="35179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77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Sheet1!$B$14</c:f>
              <c:strCache>
                <c:ptCount val="1"/>
                <c:pt idx="0">
                  <c:v>Cantidad Usuarios</c:v>
                </c:pt>
              </c:strCache>
            </c:strRef>
          </c:tx>
          <c:marker>
            <c:symbol val="none"/>
          </c:marker>
          <c:cat>
            <c:numRef>
              <c:f>Sheet1!$A$15:$A$38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Sheet1!$B$15:$B$38</c:f>
              <c:numCache>
                <c:formatCode>0</c:formatCode>
                <c:ptCount val="24"/>
                <c:pt idx="0">
                  <c:v>20000</c:v>
                </c:pt>
                <c:pt idx="1">
                  <c:v>29411.764705882353</c:v>
                </c:pt>
                <c:pt idx="2">
                  <c:v>44117.647058823532</c:v>
                </c:pt>
                <c:pt idx="3">
                  <c:v>58823.529411764706</c:v>
                </c:pt>
                <c:pt idx="4">
                  <c:v>88235.294117647063</c:v>
                </c:pt>
                <c:pt idx="5">
                  <c:v>111764.70588235294</c:v>
                </c:pt>
                <c:pt idx="6">
                  <c:v>141176.4705882353</c:v>
                </c:pt>
                <c:pt idx="7">
                  <c:v>176470.58823529413</c:v>
                </c:pt>
                <c:pt idx="8">
                  <c:v>205882.35294117648</c:v>
                </c:pt>
                <c:pt idx="9">
                  <c:v>235294.11764705883</c:v>
                </c:pt>
                <c:pt idx="10">
                  <c:v>500000</c:v>
                </c:pt>
                <c:pt idx="11" formatCode="General">
                  <c:v>750000</c:v>
                </c:pt>
                <c:pt idx="12" formatCode="General">
                  <c:v>1000000</c:v>
                </c:pt>
                <c:pt idx="13" formatCode="General">
                  <c:v>1500000</c:v>
                </c:pt>
                <c:pt idx="14" formatCode="General">
                  <c:v>1900000</c:v>
                </c:pt>
                <c:pt idx="15" formatCode="General">
                  <c:v>2400000</c:v>
                </c:pt>
                <c:pt idx="16" formatCode="General">
                  <c:v>3000000</c:v>
                </c:pt>
                <c:pt idx="17" formatCode="General">
                  <c:v>3500000</c:v>
                </c:pt>
                <c:pt idx="18" formatCode="General">
                  <c:v>4000000</c:v>
                </c:pt>
                <c:pt idx="19" formatCode="General">
                  <c:v>4500000</c:v>
                </c:pt>
                <c:pt idx="20" formatCode="General">
                  <c:v>5250000</c:v>
                </c:pt>
                <c:pt idx="21" formatCode="General">
                  <c:v>6000000</c:v>
                </c:pt>
                <c:pt idx="22" formatCode="General">
                  <c:v>6750000</c:v>
                </c:pt>
                <c:pt idx="23" formatCode="General">
                  <c:v>7500000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Sheet1!$C$14</c:f>
              <c:strCache>
                <c:ptCount val="1"/>
                <c:pt idx="0">
                  <c:v>Ganacia</c:v>
                </c:pt>
              </c:strCache>
            </c:strRef>
          </c:tx>
          <c:marker>
            <c:symbol val="none"/>
          </c:marker>
          <c:cat>
            <c:numRef>
              <c:f>Sheet1!$A$15:$A$38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Sheet1!$C$15:$C$38</c:f>
              <c:numCache>
                <c:formatCode>0</c:formatCode>
                <c:ptCount val="24"/>
                <c:pt idx="0">
                  <c:v>22160</c:v>
                </c:pt>
                <c:pt idx="1">
                  <c:v>12588.235294117647</c:v>
                </c:pt>
                <c:pt idx="2">
                  <c:v>19470.588235294123</c:v>
                </c:pt>
                <c:pt idx="3">
                  <c:v>21058.823529411762</c:v>
                </c:pt>
                <c:pt idx="4">
                  <c:v>38941.176470588245</c:v>
                </c:pt>
                <c:pt idx="5">
                  <c:v>35599.999999999985</c:v>
                </c:pt>
                <c:pt idx="6">
                  <c:v>44658.823529411791</c:v>
                </c:pt>
                <c:pt idx="7">
                  <c:v>54352.941176470602</c:v>
                </c:pt>
                <c:pt idx="8">
                  <c:v>51647.058823529427</c:v>
                </c:pt>
                <c:pt idx="9">
                  <c:v>54823.529411764699</c:v>
                </c:pt>
                <c:pt idx="10">
                  <c:v>318705.8823529412</c:v>
                </c:pt>
                <c:pt idx="11" formatCode="General">
                  <c:v>331000</c:v>
                </c:pt>
                <c:pt idx="12" formatCode="General">
                  <c:v>358000</c:v>
                </c:pt>
                <c:pt idx="13" formatCode="General">
                  <c:v>662000</c:v>
                </c:pt>
                <c:pt idx="14" formatCode="General">
                  <c:v>605200</c:v>
                </c:pt>
                <c:pt idx="15" formatCode="General">
                  <c:v>759200</c:v>
                </c:pt>
                <c:pt idx="16" formatCode="General">
                  <c:v>924000</c:v>
                </c:pt>
                <c:pt idx="17" formatCode="General">
                  <c:v>878000</c:v>
                </c:pt>
                <c:pt idx="18" formatCode="General">
                  <c:v>932000</c:v>
                </c:pt>
                <c:pt idx="19" formatCode="General">
                  <c:v>986000</c:v>
                </c:pt>
                <c:pt idx="20" formatCode="General">
                  <c:v>1317000</c:v>
                </c:pt>
                <c:pt idx="21" formatCode="General">
                  <c:v>1398000</c:v>
                </c:pt>
                <c:pt idx="22" formatCode="General">
                  <c:v>1479000</c:v>
                </c:pt>
                <c:pt idx="23" formatCode="General">
                  <c:v>1560000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561216"/>
        <c:axId val="33563008"/>
      </c:lineChart>
      <c:catAx>
        <c:axId val="33561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563008"/>
        <c:crosses val="autoZero"/>
        <c:auto val="1"/>
        <c:lblAlgn val="ctr"/>
        <c:lblOffset val="100"/>
        <c:noMultiLvlLbl val="0"/>
      </c:catAx>
      <c:valAx>
        <c:axId val="33563008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33561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23D00-7DDB-4217-941A-91DA7862F42C}" type="datetimeFigureOut">
              <a:rPr lang="es-AR" smtClean="0"/>
              <a:t>28/07/2013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5E230-B123-43EB-B2A3-53965331BBB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017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Servicio_basado_en_localizaci%C3%B3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s.wikipedia.org/wiki/Redes_sociales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Hola qué tal? Buenas</a:t>
            </a:r>
            <a:r>
              <a:rPr lang="es-AR" baseline="0" dirty="0" smtClean="0"/>
              <a:t> tardes.</a:t>
            </a:r>
          </a:p>
          <a:p>
            <a:r>
              <a:rPr lang="es-AR" baseline="0" dirty="0" smtClean="0"/>
              <a:t>Yo soy X, y estamos junto a mis colegas, A, B, C, D y E, para contarles un poco sobre nuestro proyecto.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5E230-B123-43EB-B2A3-53965331BBB3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261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Somos un grupo de</a:t>
            </a:r>
            <a:r>
              <a:rPr lang="es-AR" baseline="0" dirty="0" smtClean="0"/>
              <a:t> estudiantes emprendedores proactivos del último año de la carrera de Ingeniería en Informática de la Universidad de Buenos Aires.</a:t>
            </a:r>
          </a:p>
          <a:p>
            <a:r>
              <a:rPr lang="es-AR" dirty="0" smtClean="0"/>
              <a:t>Nos</a:t>
            </a:r>
            <a:r>
              <a:rPr lang="es-AR" baseline="0" dirty="0" smtClean="0"/>
              <a:t> conocimos en la facultad y comenzamos a trabajar juntos en los distintos desafíos que nos proponía el desarrollo de la carrera.</a:t>
            </a:r>
          </a:p>
          <a:p>
            <a:r>
              <a:rPr lang="es-AR" baseline="0" dirty="0" smtClean="0"/>
              <a:t>Decidimos entonces crear nuestra propia empresa de desarrollo de aplicaciones para el usuario final, que resuelvan problemas específicos.</a:t>
            </a:r>
          </a:p>
          <a:p>
            <a:endParaRPr lang="es-AR" baseline="0" dirty="0" smtClean="0"/>
          </a:p>
          <a:p>
            <a:r>
              <a:rPr lang="es-AR" baseline="0" dirty="0" smtClean="0"/>
              <a:t>Nuestra visión desde ese lugar, es entonces, lograr mejorar el día a día del usuario a través del uso de aplicaciones innovadoras, de última tecnología.</a:t>
            </a:r>
          </a:p>
          <a:p>
            <a:endParaRPr lang="es-AR" baseline="0" dirty="0" smtClean="0"/>
          </a:p>
          <a:p>
            <a:r>
              <a:rPr lang="es-AR" baseline="0" dirty="0" smtClean="0"/>
              <a:t>Nos abocamos, entonces, a la búsqueda de soluciones de problemas actuales.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5E230-B123-43EB-B2A3-53965331BBB3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019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Nunca les ha pasado de </a:t>
            </a:r>
            <a:r>
              <a:rPr lang="es-AR" dirty="0" err="1" smtClean="0"/>
              <a:t>bla</a:t>
            </a:r>
            <a:r>
              <a:rPr lang="es-AR" dirty="0" smtClean="0"/>
              <a:t> </a:t>
            </a:r>
            <a:r>
              <a:rPr lang="es-AR" dirty="0" err="1" smtClean="0"/>
              <a:t>bla</a:t>
            </a:r>
            <a:r>
              <a:rPr lang="es-AR" dirty="0" smtClean="0"/>
              <a:t> </a:t>
            </a:r>
            <a:r>
              <a:rPr lang="es-AR" dirty="0" err="1" smtClean="0"/>
              <a:t>bla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5E230-B123-43EB-B2A3-53965331BBB3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294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Cómo vamos a resolverlo?</a:t>
            </a:r>
          </a:p>
          <a:p>
            <a:r>
              <a:rPr lang="es-AR" dirty="0" smtClean="0"/>
              <a:t>Desarrollando una aplicación</a:t>
            </a:r>
            <a:r>
              <a:rPr lang="es-AR" baseline="0" dirty="0" smtClean="0"/>
              <a:t> móvil para la localización de los baños más cercanos al lugar donde te encuentres.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5E230-B123-43EB-B2A3-53965331BBB3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5332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La</a:t>
            </a:r>
            <a:r>
              <a:rPr lang="es-AR" baseline="0" dirty="0" smtClean="0"/>
              <a:t> idea de tener una aplicación móvil que resuelva la cuestión que aquí planteamos es interesante si </a:t>
            </a:r>
            <a:r>
              <a:rPr lang="es-AR" dirty="0" smtClean="0"/>
              <a:t>comprendemos cómo ha cambiado la vida con el uso celular: educación, trabajo y su uso cotidiano. El celular se convirtió en un artículo indispensable en la vida de los adultos y cada vez más entre los niños; y es que no sólo es un medio para recibir y contestar.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 smtClean="0"/>
          </a:p>
          <a:p>
            <a:pPr algn="l"/>
            <a:r>
              <a:rPr lang="es-ES_tradnl" sz="1200" dirty="0" smtClean="0">
                <a:effectLst/>
              </a:rPr>
              <a:t>El teléfono celular es un centro de entretenimiento</a:t>
            </a:r>
            <a:r>
              <a:rPr lang="es-ES_tradnl" sz="1200" baseline="0" dirty="0" smtClean="0">
                <a:effectLst/>
              </a:rPr>
              <a:t>, nosotros proponemos que también sea el instrumento que nos facilite la vida. </a:t>
            </a:r>
          </a:p>
          <a:p>
            <a:pPr algn="l"/>
            <a:endParaRPr lang="es-ES_tradnl" sz="120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dirty="0" smtClean="0"/>
              <a:t>Nuestro target es básicamente cualquier usuario de </a:t>
            </a:r>
            <a:r>
              <a:rPr lang="es-AR" baseline="0" dirty="0" err="1" smtClean="0"/>
              <a:t>smartphone</a:t>
            </a:r>
            <a:r>
              <a:rPr lang="es-AR" baseline="0" dirty="0" smtClean="0"/>
              <a:t>, y comprendemos que los mismos t</a:t>
            </a:r>
            <a:r>
              <a:rPr lang="es-ES_tradnl" sz="1200" dirty="0" err="1" smtClean="0">
                <a:effectLst/>
              </a:rPr>
              <a:t>ienen</a:t>
            </a:r>
            <a:r>
              <a:rPr lang="es-ES_tradnl" sz="1200" dirty="0" smtClean="0">
                <a:effectLst/>
              </a:rPr>
              <a:t> mayor uso entre los jóvenes, principales interesados</a:t>
            </a:r>
            <a:r>
              <a:rPr lang="es-ES_tradnl" sz="1200" baseline="0" dirty="0" smtClean="0">
                <a:effectLst/>
              </a:rPr>
              <a:t> en descargar y probar aplicaciones populares</a:t>
            </a:r>
            <a:r>
              <a:rPr lang="es-ES_tradnl" sz="1200" dirty="0" smtClean="0">
                <a:effectLst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1200" dirty="0" smtClean="0">
              <a:effectLst/>
            </a:endParaRPr>
          </a:p>
          <a:p>
            <a:pPr algn="l"/>
            <a:r>
              <a:rPr lang="es-AR" baseline="0" dirty="0" smtClean="0"/>
              <a:t>Tengamos en cuenta que una idea innovadora como esta tiene alto impacto, es de rápida </a:t>
            </a:r>
            <a:r>
              <a:rPr lang="es-AR" baseline="0" dirty="0" err="1" smtClean="0"/>
              <a:t>viralización</a:t>
            </a:r>
            <a:r>
              <a:rPr lang="es-AR" baseline="0" dirty="0" smtClean="0"/>
              <a:t> especialmente si es publicitada en redes sociales.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5E230-B123-43EB-B2A3-53965331BBB3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73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Luego</a:t>
            </a:r>
            <a:r>
              <a:rPr lang="es-AR" baseline="0" dirty="0" smtClean="0"/>
              <a:t> de escuchar sobre el producto, probablemente </a:t>
            </a:r>
            <a:r>
              <a:rPr lang="es-AR" baseline="0" dirty="0" err="1" smtClean="0"/>
              <a:t>esten</a:t>
            </a:r>
            <a:r>
              <a:rPr lang="es-AR" baseline="0" dirty="0" smtClean="0"/>
              <a:t> pensando “esto muy lindo, realmente me gustaría tener esta aplicación, pero realmente voy a ganar dinero con ella?”. Pues sí señores. Hemos analizado distintos escenarios basados en casos reales y a modo de ejemplo les mostraremos dos de ellos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5E230-B123-43EB-B2A3-53965331BBB3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8154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En primer lugar, mostraremos el peor caso,</a:t>
            </a:r>
            <a:r>
              <a:rPr lang="es-AR" baseline="0" dirty="0" smtClean="0"/>
              <a:t> en el que el producto no se expanda fuera del país y que luego de 2 años se estanque en un 3% del mercado nacional. En ese caso, hemos considerado solo el mercado de </a:t>
            </a:r>
            <a:r>
              <a:rPr lang="es-AR" baseline="0" dirty="0" err="1" smtClean="0"/>
              <a:t>android</a:t>
            </a:r>
            <a:r>
              <a:rPr lang="es-AR" baseline="0" dirty="0" smtClean="0"/>
              <a:t> y hemos tomado como patrón de crecimiento estadísticas de otras empresas conocidas. Para las ganancias se ha tenido en cuenta la descarga de aplicación a 1 dólar y las ganancias por </a:t>
            </a:r>
            <a:r>
              <a:rPr lang="es-AR" baseline="0" dirty="0" err="1" smtClean="0"/>
              <a:t>google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Adds</a:t>
            </a:r>
            <a:r>
              <a:rPr lang="es-AR" baseline="0" dirty="0" smtClean="0"/>
              <a:t> en base a la cantidad de vistas y </a:t>
            </a:r>
            <a:r>
              <a:rPr lang="es-AR" baseline="0" dirty="0" err="1" smtClean="0"/>
              <a:t>clicks</a:t>
            </a:r>
            <a:r>
              <a:rPr lang="es-AR" baseline="0" dirty="0" smtClean="0"/>
              <a:t>. Para esto último se ha considerado los valores más bajos del mercado, es decir, tan solo 10 centavos por </a:t>
            </a:r>
            <a:r>
              <a:rPr lang="es-AR" baseline="0" dirty="0" err="1" smtClean="0"/>
              <a:t>clicks</a:t>
            </a:r>
            <a:r>
              <a:rPr lang="es-AR" baseline="0" dirty="0" smtClean="0"/>
              <a:t> y 0,1 centavo por vista.</a:t>
            </a:r>
          </a:p>
          <a:p>
            <a:r>
              <a:rPr lang="es-AR" baseline="0" dirty="0" smtClean="0"/>
              <a:t>En este gráfico se puede ver como la aplicación crecería linealmente entre los </a:t>
            </a:r>
            <a:r>
              <a:rPr lang="es-AR" baseline="0" dirty="0" err="1" smtClean="0"/>
              <a:t>emses</a:t>
            </a:r>
            <a:r>
              <a:rPr lang="es-AR" baseline="0" dirty="0" smtClean="0"/>
              <a:t> 5 y 11, llegando a los 100mil usuarios y finalmente iría disminuyendo su crecimiento a partir de ahí hasta estancarse en 160mil usuarios. </a:t>
            </a:r>
          </a:p>
          <a:p>
            <a:r>
              <a:rPr lang="es-AR" baseline="0" dirty="0" smtClean="0"/>
              <a:t>En lo referente a los ingresos, los mismos tendrían un pico durante la expansión de la aplicación llegando a 35mil </a:t>
            </a:r>
            <a:r>
              <a:rPr lang="es-AR" baseline="0" dirty="0" err="1" smtClean="0"/>
              <a:t>doalres</a:t>
            </a:r>
            <a:r>
              <a:rPr lang="es-AR" baseline="0" dirty="0" smtClean="0"/>
              <a:t> por mes para finalmente converger a 20 mil </a:t>
            </a:r>
            <a:r>
              <a:rPr lang="es-AR" baseline="0" dirty="0" err="1" smtClean="0"/>
              <a:t>dolares</a:t>
            </a:r>
            <a:r>
              <a:rPr lang="es-AR" baseline="0" dirty="0" smtClean="0"/>
              <a:t> por mes. Teniendo en cuenta que el gasto para mantener la aplicación son casi mínimos (tan solo un servidor) , casi todo sería ganancias.</a:t>
            </a:r>
          </a:p>
          <a:p>
            <a:r>
              <a:rPr lang="es-AR" baseline="0" dirty="0" smtClean="0"/>
              <a:t>Finalmente se puede concluir, que siendo este el peor escenario posible, teniendo en cuenta los precios mas bajos del mercado en lo referente a publicidad, sin considerar la </a:t>
            </a:r>
            <a:r>
              <a:rPr lang="es-AR" baseline="0" dirty="0" err="1" smtClean="0"/>
              <a:t>expansion</a:t>
            </a:r>
            <a:r>
              <a:rPr lang="es-AR" baseline="0" dirty="0" smtClean="0"/>
              <a:t> del mercado de </a:t>
            </a:r>
            <a:r>
              <a:rPr lang="es-AR" baseline="0" dirty="0" err="1" smtClean="0"/>
              <a:t>smartphones</a:t>
            </a:r>
            <a:r>
              <a:rPr lang="es-AR" baseline="0" dirty="0" smtClean="0"/>
              <a:t> en un futuro y considerando tan solo una expansión del 3%, el negocio daría considerables </a:t>
            </a:r>
            <a:r>
              <a:rPr lang="es-AR" baseline="0" dirty="0" err="1" smtClean="0"/>
              <a:t>ganacias</a:t>
            </a:r>
            <a:r>
              <a:rPr lang="es-AR" baseline="0" dirty="0" smtClean="0"/>
              <a:t>.</a:t>
            </a:r>
          </a:p>
          <a:p>
            <a:r>
              <a:rPr lang="es-AR" baseline="0" dirty="0" smtClean="0"/>
              <a:t>Sin embargo, ahora nos podríamos preguntar, y si la aplicación es realmente un éxito y se expande a otros mercados con una captación mayor?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5E230-B123-43EB-B2A3-53965331BBB3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3342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En ese escenario, hemos tomado los datos de una empresa</a:t>
            </a:r>
            <a:r>
              <a:rPr lang="es-AR" baseline="0" dirty="0" smtClean="0"/>
              <a:t> similar (como </a:t>
            </a:r>
            <a:r>
              <a:rPr lang="es-AR" baseline="0" dirty="0" err="1" smtClean="0"/>
              <a:t>Foursqare</a:t>
            </a:r>
            <a:r>
              <a:rPr lang="es-AR" baseline="0" dirty="0" smtClean="0"/>
              <a:t>) y su crecimiento en sus dos primeros años. Para quienes no conozcan esta compañía, la misma 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un </a:t>
            </a:r>
            <a:r>
              <a:rPr lang="es-A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rvicio basado en localización"/>
              </a:rPr>
              <a:t>servicio basado en localización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web aplicada a las </a:t>
            </a:r>
            <a:r>
              <a:rPr lang="es-A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Redes sociales"/>
              </a:rPr>
              <a:t>redes sociales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La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geolocalización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permite localizar un dispositivo fijo o móvil en una ubicación geográfica.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 bien es una aplicación exitosa, no es considerada como una aplicación especialmente 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virosica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 con un extremo furor. La misma alcanzo a los 2 años de su lanzamiento 8 millones de usuarios. Lo consiguió al expandirse en varias regiones (su 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aplicacióne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multilenguaje) así como en varias plataformas. 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consideramos que nuestra aplicación tiene todas a favor para resultar aún mas exitosa que esta aplicación y suponiendo que se realiza el soporte necesario para aproximadamente al año de su lanzamiento en 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realizar los cambios oportunos para que soporte diversos lenguajes y plataformas, se 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podria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alcanzar sin inconvenientes el mismo nivel de usuarios. 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lo referente a 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ganacias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las mismas serían al 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alzancar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2 años de 7 millones y medio de 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dólares 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 mes, teniendo en cuenta los mismos precios para las publicidades que en el escenario anterior. Como pueden ver, un gran negocio.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 solo un detalle no menor es que la empresa 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Foursqare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posee hoy en día (4 años después de su lanzamiento)  posee 30 millones de usuarios, por lo que señores, pueden realizar </a:t>
            </a:r>
            <a:r>
              <a:rPr lang="es-A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uds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mismos las cuentas del negocio que les estamos presentando el día de hoy 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  <a:endParaRPr lang="es-A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5E230-B123-43EB-B2A3-53965331BBB3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0085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5E230-B123-43EB-B2A3-53965331BBB3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713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AA0-4159-4CB0-B2DE-5811B6B83B79}" type="datetimeFigureOut">
              <a:rPr lang="es-AR" smtClean="0"/>
              <a:t>28/07/2013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134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AA0-4159-4CB0-B2DE-5811B6B83B79}" type="datetimeFigureOut">
              <a:rPr lang="es-AR" smtClean="0"/>
              <a:t>28/07/2013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943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AA0-4159-4CB0-B2DE-5811B6B83B79}" type="datetimeFigureOut">
              <a:rPr lang="es-AR" smtClean="0"/>
              <a:t>28/07/2013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56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AA0-4159-4CB0-B2DE-5811B6B83B79}" type="datetimeFigureOut">
              <a:rPr lang="es-AR" smtClean="0"/>
              <a:t>28/07/2013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118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AA0-4159-4CB0-B2DE-5811B6B83B79}" type="datetimeFigureOut">
              <a:rPr lang="es-AR" smtClean="0"/>
              <a:t>28/07/2013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211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AA0-4159-4CB0-B2DE-5811B6B83B79}" type="datetimeFigureOut">
              <a:rPr lang="es-AR" smtClean="0"/>
              <a:t>28/07/2013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318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AA0-4159-4CB0-B2DE-5811B6B83B79}" type="datetimeFigureOut">
              <a:rPr lang="es-AR" smtClean="0"/>
              <a:t>28/07/2013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71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AA0-4159-4CB0-B2DE-5811B6B83B79}" type="datetimeFigureOut">
              <a:rPr lang="es-AR" smtClean="0"/>
              <a:t>28/07/2013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212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AA0-4159-4CB0-B2DE-5811B6B83B79}" type="datetimeFigureOut">
              <a:rPr lang="es-AR" smtClean="0"/>
              <a:t>28/07/2013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843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AA0-4159-4CB0-B2DE-5811B6B83B79}" type="datetimeFigureOut">
              <a:rPr lang="es-AR" smtClean="0"/>
              <a:t>28/07/2013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92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7AA0-4159-4CB0-B2DE-5811B6B83B79}" type="datetimeFigureOut">
              <a:rPr lang="es-AR" smtClean="0"/>
              <a:t>28/07/2013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9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7AA0-4159-4CB0-B2DE-5811B6B83B79}" type="datetimeFigureOut">
              <a:rPr lang="es-AR" smtClean="0"/>
              <a:t>28/07/2013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5A59F-90C2-4CE1-930A-E430CB683E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585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Social </a:t>
            </a:r>
            <a:r>
              <a:rPr lang="es-AR" dirty="0" err="1" smtClean="0"/>
              <a:t>Toilet</a:t>
            </a: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Descripción Comercial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801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Expansión y difusión</a:t>
            </a:r>
            <a:endParaRPr lang="es-AR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2816"/>
            <a:ext cx="6927598" cy="3925639"/>
          </a:xfrm>
        </p:spPr>
      </p:pic>
    </p:spTree>
    <p:extLst>
      <p:ext uri="{BB962C8B-B14F-4D97-AF65-F5344CB8AC3E}">
        <p14:creationId xmlns:p14="http://schemas.microsoft.com/office/powerpoint/2010/main" val="11835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844824"/>
            <a:ext cx="3769568" cy="37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Emprendedores</a:t>
            </a:r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91" y="1844824"/>
            <a:ext cx="5335215" cy="40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 necesidad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484784"/>
            <a:ext cx="3867261" cy="488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 solución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28800"/>
            <a:ext cx="5858693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Nuestro mercado</a:t>
            </a:r>
            <a:endParaRPr lang="es-A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32856"/>
            <a:ext cx="6648822" cy="3482717"/>
          </a:xfrm>
        </p:spPr>
      </p:pic>
    </p:spTree>
    <p:extLst>
      <p:ext uri="{BB962C8B-B14F-4D97-AF65-F5344CB8AC3E}">
        <p14:creationId xmlns:p14="http://schemas.microsoft.com/office/powerpoint/2010/main" val="7485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-Dg37EGOlyEU/ThkkXha2HDI/AAAAAAAAAG8/a8VJw699JGY/s320/Atraer-dinero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r="5625"/>
          <a:stretch>
            <a:fillRect/>
          </a:stretch>
        </p:blipFill>
        <p:spPr bwMode="auto">
          <a:xfrm>
            <a:off x="1979712" y="1916832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AR" sz="4000" b="0" dirty="0" smtClean="0"/>
              <a:t>Mercado en crecimiento</a:t>
            </a:r>
            <a:endParaRPr lang="es-AR" sz="4000" b="0" dirty="0"/>
          </a:p>
        </p:txBody>
      </p:sp>
    </p:spTree>
    <p:extLst>
      <p:ext uri="{BB962C8B-B14F-4D97-AF65-F5344CB8AC3E}">
        <p14:creationId xmlns:p14="http://schemas.microsoft.com/office/powerpoint/2010/main" val="40212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Peor Caso</a:t>
            </a:r>
            <a:br>
              <a:rPr lang="es-AR" dirty="0" smtClean="0"/>
            </a:br>
            <a:r>
              <a:rPr lang="es-AR" sz="4000" dirty="0" smtClean="0"/>
              <a:t>Expansión en Argentina con un 3% </a:t>
            </a:r>
            <a:br>
              <a:rPr lang="es-AR" sz="4000" dirty="0" smtClean="0"/>
            </a:br>
            <a:r>
              <a:rPr lang="es-AR" sz="4000" dirty="0" smtClean="0"/>
              <a:t>del  mercado</a:t>
            </a:r>
            <a:endParaRPr lang="es-AR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13461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1052736"/>
            <a:ext cx="180020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Cant</a:t>
            </a:r>
            <a:r>
              <a:rPr lang="es-A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usuarios</a:t>
            </a:r>
            <a:br>
              <a:rPr lang="es-A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AR" sz="1600" dirty="0" smtClean="0"/>
              <a:t>/</a:t>
            </a:r>
            <a:r>
              <a:rPr lang="es-AR" sz="1600" dirty="0" smtClean="0">
                <a:solidFill>
                  <a:schemeClr val="accent2">
                    <a:lumMod val="75000"/>
                  </a:schemeClr>
                </a:solidFill>
              </a:rPr>
              <a:t>USD</a:t>
            </a:r>
            <a:endParaRPr 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2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Caso 2: expansión exitosa global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61521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64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Publicidad</a:t>
            </a:r>
            <a:endParaRPr lang="es-A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79" y="1600200"/>
            <a:ext cx="4015641" cy="4525963"/>
          </a:xfrm>
        </p:spPr>
      </p:pic>
    </p:spTree>
    <p:extLst>
      <p:ext uri="{BB962C8B-B14F-4D97-AF65-F5344CB8AC3E}">
        <p14:creationId xmlns:p14="http://schemas.microsoft.com/office/powerpoint/2010/main" val="2729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673</Words>
  <Application>Microsoft Office PowerPoint</Application>
  <PresentationFormat>On-screen Show (4:3)</PresentationFormat>
  <Paragraphs>51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Social Toilet </vt:lpstr>
      <vt:lpstr>Emprendedores</vt:lpstr>
      <vt:lpstr>La necesidad</vt:lpstr>
      <vt:lpstr>La solución</vt:lpstr>
      <vt:lpstr>Nuestro mercado</vt:lpstr>
      <vt:lpstr>Mercado en crecimiento</vt:lpstr>
      <vt:lpstr>Peor Caso Expansión en Argentina con un 3%  del  mercado</vt:lpstr>
      <vt:lpstr>Caso 2: expansión exitosa global</vt:lpstr>
      <vt:lpstr>Publicidad</vt:lpstr>
      <vt:lpstr>Expansión y difusión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Ayelen</dc:creator>
  <cp:lastModifiedBy>Ale</cp:lastModifiedBy>
  <cp:revision>15</cp:revision>
  <dcterms:created xsi:type="dcterms:W3CDTF">2013-07-14T21:32:49Z</dcterms:created>
  <dcterms:modified xsi:type="dcterms:W3CDTF">2013-07-28T21:08:59Z</dcterms:modified>
</cp:coreProperties>
</file>