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8" r:id="rId3"/>
    <p:sldId id="275" r:id="rId4"/>
    <p:sldId id="262" r:id="rId5"/>
    <p:sldId id="265" r:id="rId6"/>
    <p:sldId id="264" r:id="rId7"/>
    <p:sldId id="267" r:id="rId8"/>
    <p:sldId id="270" r:id="rId9"/>
    <p:sldId id="271" r:id="rId10"/>
    <p:sldId id="258" r:id="rId11"/>
    <p:sldId id="266" r:id="rId12"/>
    <p:sldId id="272" r:id="rId13"/>
    <p:sldId id="257" r:id="rId14"/>
    <p:sldId id="273" r:id="rId15"/>
    <p:sldId id="259" r:id="rId16"/>
    <p:sldId id="274" r:id="rId17"/>
    <p:sldId id="269" r:id="rId18"/>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87" autoAdjust="0"/>
  </p:normalViewPr>
  <p:slideViewPr>
    <p:cSldViewPr>
      <p:cViewPr>
        <p:scale>
          <a:sx n="66" d="100"/>
          <a:sy n="66" d="100"/>
        </p:scale>
        <p:origin x="-15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65870878633842911"/>
        </c:manualLayout>
      </c:layout>
      <c:scatterChart>
        <c:scatterStyle val="lineMarker"/>
        <c:varyColors val="0"/>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5"/>
                </c:manualLayout>
              </c:layout>
              <c:spPr/>
              <c:txPr>
                <a:bodyPr/>
                <a:lstStyle/>
                <a:p>
                  <a:pPr>
                    <a:defRPr sz="1600" b="1"/>
                  </a:pPr>
                  <a:endParaRPr lang="es-AR"/>
                </a:p>
              </c:txPr>
              <c:dLblPos val="r"/>
              <c:showLegendKey val="0"/>
              <c:showVal val="1"/>
              <c:showCatName val="0"/>
              <c:showSerName val="0"/>
              <c:showPercent val="0"/>
              <c:showBubbleSize val="0"/>
            </c:dLbl>
            <c:txPr>
              <a:bodyPr/>
              <a:lstStyle/>
              <a:p>
                <a:pPr>
                  <a:defRPr sz="1600"/>
                </a:pPr>
                <a:endParaRPr lang="es-AR"/>
              </a:p>
            </c:txPr>
            <c:dLblPos val="r"/>
            <c:showLegendKey val="0"/>
            <c:showVal val="0"/>
            <c:showCatName val="0"/>
            <c:showSerName val="0"/>
            <c:showPercent val="0"/>
            <c:showBubbleSize val="0"/>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132619.93668000001</c:v>
                </c:pt>
                <c:pt idx="15">
                  <c:v>137924.73414720001</c:v>
                </c:pt>
                <c:pt idx="16">
                  <c:v>142062.47617161603</c:v>
                </c:pt>
                <c:pt idx="17">
                  <c:v>144903.72569504834</c:v>
                </c:pt>
                <c:pt idx="18">
                  <c:v>149250.83746589979</c:v>
                </c:pt>
                <c:pt idx="19">
                  <c:v>146640.59182079998</c:v>
                </c:pt>
                <c:pt idx="20">
                  <c:v>152750.61648</c:v>
                </c:pt>
                <c:pt idx="21">
                  <c:v>155867.976</c:v>
                </c:pt>
                <c:pt idx="22">
                  <c:v>158241.60000000001</c:v>
                </c:pt>
                <c:pt idx="23">
                  <c:v>159840</c:v>
                </c:pt>
              </c:numCache>
            </c:numRef>
          </c:yVal>
          <c:smooth val="0"/>
        </c:ser>
        <c:dLbls>
          <c:showLegendKey val="0"/>
          <c:showVal val="0"/>
          <c:showCatName val="0"/>
          <c:showSerName val="0"/>
          <c:showPercent val="0"/>
          <c:showBubbleSize val="0"/>
        </c:dLbls>
        <c:axId val="87061632"/>
        <c:axId val="87063552"/>
      </c:scatterChart>
      <c:valAx>
        <c:axId val="87061632"/>
        <c:scaling>
          <c:orientation val="minMax"/>
          <c:max val="24"/>
          <c:min val="0"/>
        </c:scaling>
        <c:delete val="0"/>
        <c:axPos val="b"/>
        <c:majorGridlines/>
        <c:title>
          <c:tx>
            <c:rich>
              <a:bodyPr/>
              <a:lstStyle/>
              <a:p>
                <a:pPr>
                  <a:defRPr sz="1400"/>
                </a:pPr>
                <a:r>
                  <a:rPr lang="es-AR" sz="1400"/>
                  <a:t>Meses</a:t>
                </a:r>
              </a:p>
            </c:rich>
          </c:tx>
          <c:layout/>
          <c:overlay val="0"/>
        </c:title>
        <c:majorTickMark val="none"/>
        <c:minorTickMark val="none"/>
        <c:tickLblPos val="nextTo"/>
        <c:crossAx val="87063552"/>
        <c:crosses val="autoZero"/>
        <c:crossBetween val="midCat"/>
        <c:majorUnit val="3"/>
      </c:valAx>
      <c:valAx>
        <c:axId val="87063552"/>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87061632"/>
        <c:crosses val="autoZero"/>
        <c:crossBetween val="midCat"/>
      </c:valAx>
    </c:plotArea>
    <c:legend>
      <c:legendPos val="b"/>
      <c:layout>
        <c:manualLayout>
          <c:xMode val="edge"/>
          <c:yMode val="edge"/>
          <c:x val="5.8500218722659668E-2"/>
          <c:y val="0.8926360228618575"/>
          <c:w val="0.28299934383202102"/>
          <c:h val="7.7401435370898525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layout/>
      <c:overlay val="0"/>
    </c:title>
    <c:autoTitleDeleted val="0"/>
    <c:plotArea>
      <c:layout>
        <c:manualLayout>
          <c:layoutTarget val="inner"/>
          <c:xMode val="edge"/>
          <c:yMode val="edge"/>
          <c:x val="0.13186152249103578"/>
          <c:y val="0.13945483240158113"/>
          <c:w val="0.83113214475133612"/>
          <c:h val="0.70870113758403952"/>
        </c:manualLayout>
      </c:layout>
      <c:scatterChart>
        <c:scatterStyle val="lineMarker"/>
        <c:varyColors val="0"/>
        <c:ser>
          <c:idx val="1"/>
          <c:order val="0"/>
          <c:tx>
            <c:strRef>
              <c:f>Sheet1!$C$14</c:f>
              <c:strCache>
                <c:ptCount val="1"/>
                <c:pt idx="0">
                  <c:v>Ingreso sin costo descarga</c:v>
                </c:pt>
              </c:strCache>
            </c:strRef>
          </c:tx>
          <c:spPr>
            <a:ln w="66675">
              <a:noFill/>
            </a:ln>
          </c:spPr>
          <c:marker>
            <c:symbol val="square"/>
            <c:size val="8"/>
            <c:spPr>
              <a:solidFill>
                <a:schemeClr val="accent3"/>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Sheet1!$C$15:$C$38</c:f>
              <c:numCache>
                <c:formatCode>0</c:formatCode>
                <c:ptCount val="24"/>
                <c:pt idx="0">
                  <c:v>3.2759999999999998</c:v>
                </c:pt>
                <c:pt idx="1">
                  <c:v>16.38</c:v>
                </c:pt>
                <c:pt idx="2">
                  <c:v>32.76</c:v>
                </c:pt>
                <c:pt idx="3">
                  <c:v>131.04</c:v>
                </c:pt>
                <c:pt idx="4">
                  <c:v>327.60000000000002</c:v>
                </c:pt>
                <c:pt idx="5">
                  <c:v>556.91999999999996</c:v>
                </c:pt>
                <c:pt idx="6">
                  <c:v>982.80000000000007</c:v>
                </c:pt>
                <c:pt idx="7">
                  <c:v>1638</c:v>
                </c:pt>
                <c:pt idx="8">
                  <c:v>2293.2000000000003</c:v>
                </c:pt>
                <c:pt idx="9">
                  <c:v>3210.48</c:v>
                </c:pt>
                <c:pt idx="10">
                  <c:v>3852.5759999999996</c:v>
                </c:pt>
                <c:pt idx="11">
                  <c:v>4237.8335999999999</c:v>
                </c:pt>
                <c:pt idx="12">
                  <c:v>4280.2119360000006</c:v>
                </c:pt>
                <c:pt idx="13">
                  <c:v>4323.0140553600013</c:v>
                </c:pt>
                <c:pt idx="14">
                  <c:v>4344.6291256368004</c:v>
                </c:pt>
                <c:pt idx="15">
                  <c:v>4518.4142906622719</c:v>
                </c:pt>
                <c:pt idx="16">
                  <c:v>4653.9667193821415</c:v>
                </c:pt>
                <c:pt idx="17">
                  <c:v>4747.0460537697836</c:v>
                </c:pt>
                <c:pt idx="18">
                  <c:v>4889.4574353828775</c:v>
                </c:pt>
                <c:pt idx="19">
                  <c:v>4803.9457880494074</c:v>
                </c:pt>
                <c:pt idx="20">
                  <c:v>5004.1101958847994</c:v>
                </c:pt>
                <c:pt idx="21">
                  <c:v>5106.2348937599991</c:v>
                </c:pt>
                <c:pt idx="22">
                  <c:v>5183.9948160000004</c:v>
                </c:pt>
                <c:pt idx="23">
                  <c:v>5236.3584000000001</c:v>
                </c:pt>
              </c:numCache>
            </c:numRef>
          </c:yVal>
          <c:smooth val="0"/>
        </c:ser>
        <c:ser>
          <c:idx val="2"/>
          <c:order val="1"/>
          <c:tx>
            <c:strRef>
              <c:f>Sheet1!$D$14</c:f>
              <c:strCache>
                <c:ptCount val="1"/>
                <c:pt idx="0">
                  <c:v>Ingreso con costo descarga</c:v>
                </c:pt>
              </c:strCache>
            </c:strRef>
          </c:tx>
          <c:spPr>
            <a:ln w="66675">
              <a:noFill/>
            </a:ln>
          </c:spPr>
          <c:marker>
            <c:symbol val="triangle"/>
            <c:size val="8"/>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Sheet1!$D$15:$D$38</c:f>
              <c:numCache>
                <c:formatCode>0</c:formatCode>
                <c:ptCount val="24"/>
                <c:pt idx="0">
                  <c:v>10</c:v>
                </c:pt>
                <c:pt idx="1">
                  <c:v>40</c:v>
                </c:pt>
                <c:pt idx="2">
                  <c:v>50</c:v>
                </c:pt>
                <c:pt idx="3">
                  <c:v>300</c:v>
                </c:pt>
                <c:pt idx="4">
                  <c:v>600</c:v>
                </c:pt>
                <c:pt idx="5">
                  <c:v>700</c:v>
                </c:pt>
                <c:pt idx="6">
                  <c:v>1300</c:v>
                </c:pt>
                <c:pt idx="7">
                  <c:v>2000</c:v>
                </c:pt>
                <c:pt idx="8">
                  <c:v>2000</c:v>
                </c:pt>
                <c:pt idx="9">
                  <c:v>2800</c:v>
                </c:pt>
                <c:pt idx="10">
                  <c:v>1960</c:v>
                </c:pt>
                <c:pt idx="11">
                  <c:v>1176.0000000000016</c:v>
                </c:pt>
                <c:pt idx="12">
                  <c:v>129.36000000000058</c:v>
                </c:pt>
                <c:pt idx="13">
                  <c:v>130.65360000000075</c:v>
                </c:pt>
                <c:pt idx="14">
                  <c:v>65.980067999998582</c:v>
                </c:pt>
                <c:pt idx="15">
                  <c:v>530.47974671999987</c:v>
                </c:pt>
                <c:pt idx="16">
                  <c:v>413.77420244160169</c:v>
                </c:pt>
                <c:pt idx="17">
                  <c:v>284.12495234323143</c:v>
                </c:pt>
                <c:pt idx="18">
                  <c:v>434.71117708514504</c:v>
                </c:pt>
                <c:pt idx="19">
                  <c:v>0</c:v>
                </c:pt>
                <c:pt idx="20">
                  <c:v>611.0024659200019</c:v>
                </c:pt>
                <c:pt idx="21">
                  <c:v>311.73595199999983</c:v>
                </c:pt>
                <c:pt idx="22">
                  <c:v>237.36240000000109</c:v>
                </c:pt>
                <c:pt idx="23">
                  <c:v>159.83999999999943</c:v>
                </c:pt>
              </c:numCache>
            </c:numRef>
          </c:yVal>
          <c:smooth val="0"/>
        </c:ser>
        <c:ser>
          <c:idx val="3"/>
          <c:order val="2"/>
          <c:tx>
            <c:strRef>
              <c:f>Sheet1!$E$14</c:f>
              <c:strCache>
                <c:ptCount val="1"/>
                <c:pt idx="0">
                  <c:v>Ingreso Total</c:v>
                </c:pt>
              </c:strCache>
            </c:strRef>
          </c:tx>
          <c:spPr>
            <a:ln w="66675">
              <a:noFill/>
            </a:ln>
          </c:spPr>
          <c:marker>
            <c:symbol val="circle"/>
            <c:size val="10"/>
            <c:spPr>
              <a:solidFill>
                <a:schemeClr val="accent6"/>
              </a:solidFill>
            </c:spPr>
          </c:marker>
          <c:dLbls>
            <c:dLbl>
              <c:idx val="23"/>
              <c:layout>
                <c:manualLayout>
                  <c:x val="-2.9936672423719057E-2"/>
                  <c:y val="-9.4029135112611378E-2"/>
                </c:manualLayout>
              </c:layout>
              <c:showLegendKey val="0"/>
              <c:showVal val="1"/>
              <c:showCatName val="0"/>
              <c:showSerName val="0"/>
              <c:showPercent val="0"/>
              <c:showBubbleSize val="0"/>
            </c:dLbl>
            <c:txPr>
              <a:bodyPr/>
              <a:lstStyle/>
              <a:p>
                <a:pPr>
                  <a:defRPr sz="1800" b="1"/>
                </a:pPr>
                <a:endParaRPr lang="es-AR"/>
              </a:p>
            </c:txPr>
            <c:showLegendKey val="0"/>
            <c:showVal val="0"/>
            <c:showCatName val="0"/>
            <c:showSerName val="0"/>
            <c:showPercent val="0"/>
            <c:showBubbleSize val="0"/>
          </c:dLbls>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Sheet1!$E$15:$E$38</c:f>
              <c:numCache>
                <c:formatCode>0</c:formatCode>
                <c:ptCount val="24"/>
                <c:pt idx="0">
                  <c:v>13.276</c:v>
                </c:pt>
                <c:pt idx="1">
                  <c:v>56.379999999999995</c:v>
                </c:pt>
                <c:pt idx="2">
                  <c:v>82.759999999999991</c:v>
                </c:pt>
                <c:pt idx="3">
                  <c:v>431.03999999999996</c:v>
                </c:pt>
                <c:pt idx="4">
                  <c:v>927.6</c:v>
                </c:pt>
                <c:pt idx="5">
                  <c:v>1256.92</c:v>
                </c:pt>
                <c:pt idx="6">
                  <c:v>2282.8000000000002</c:v>
                </c:pt>
                <c:pt idx="7">
                  <c:v>3638</c:v>
                </c:pt>
                <c:pt idx="8">
                  <c:v>4293.2000000000007</c:v>
                </c:pt>
                <c:pt idx="9">
                  <c:v>6010.48</c:v>
                </c:pt>
                <c:pt idx="10">
                  <c:v>5812.5759999999991</c:v>
                </c:pt>
                <c:pt idx="11">
                  <c:v>5413.8336000000018</c:v>
                </c:pt>
                <c:pt idx="12">
                  <c:v>4409.5719360000012</c:v>
                </c:pt>
                <c:pt idx="13">
                  <c:v>4453.6676553600018</c:v>
                </c:pt>
                <c:pt idx="14">
                  <c:v>4410.6091936367993</c:v>
                </c:pt>
                <c:pt idx="15">
                  <c:v>5048.8940373822716</c:v>
                </c:pt>
                <c:pt idx="16">
                  <c:v>5067.7409218237435</c:v>
                </c:pt>
                <c:pt idx="17">
                  <c:v>5031.1710061130152</c:v>
                </c:pt>
                <c:pt idx="18">
                  <c:v>5324.1686124680227</c:v>
                </c:pt>
                <c:pt idx="19">
                  <c:v>4803.9457880494074</c:v>
                </c:pt>
                <c:pt idx="20">
                  <c:v>5615.1126618048011</c:v>
                </c:pt>
                <c:pt idx="21">
                  <c:v>5417.9708457599991</c:v>
                </c:pt>
                <c:pt idx="22">
                  <c:v>5421.3572160000012</c:v>
                </c:pt>
                <c:pt idx="23">
                  <c:v>5396.1983999999993</c:v>
                </c:pt>
              </c:numCache>
            </c:numRef>
          </c:yVal>
          <c:smooth val="0"/>
        </c:ser>
        <c:ser>
          <c:idx val="4"/>
          <c:order val="3"/>
          <c:tx>
            <c:strRef>
              <c:f>Sheet1!$F$14</c:f>
              <c:strCache>
                <c:ptCount val="1"/>
                <c:pt idx="0">
                  <c:v>Cantidad Usuarios (cientos)</c:v>
                </c:pt>
              </c:strCache>
            </c:strRef>
          </c:tx>
          <c:spPr>
            <a:ln w="66675">
              <a:noFill/>
            </a:ln>
          </c:spPr>
          <c:marker>
            <c:symbol val="diamond"/>
            <c:size val="10"/>
            <c:spPr>
              <a:solidFill>
                <a:schemeClr val="accent1"/>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Sheet1!$F$15:$F$38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yVal>
          <c:smooth val="0"/>
        </c:ser>
        <c:dLbls>
          <c:showLegendKey val="0"/>
          <c:showVal val="0"/>
          <c:showCatName val="0"/>
          <c:showSerName val="0"/>
          <c:showPercent val="0"/>
          <c:showBubbleSize val="0"/>
        </c:dLbls>
        <c:axId val="87473536"/>
        <c:axId val="87480192"/>
      </c:scatterChart>
      <c:valAx>
        <c:axId val="87473536"/>
        <c:scaling>
          <c:orientation val="minMax"/>
          <c:max val="24"/>
          <c:min val="0"/>
        </c:scaling>
        <c:delete val="0"/>
        <c:axPos val="b"/>
        <c:majorGridlines/>
        <c:title>
          <c:tx>
            <c:rich>
              <a:bodyPr/>
              <a:lstStyle/>
              <a:p>
                <a:pPr>
                  <a:defRPr/>
                </a:pPr>
                <a:r>
                  <a:rPr lang="en-US"/>
                  <a:t>Meses</a:t>
                </a:r>
              </a:p>
            </c:rich>
          </c:tx>
          <c:layout/>
          <c:overlay val="0"/>
        </c:title>
        <c:numFmt formatCode="General" sourceLinked="1"/>
        <c:majorTickMark val="none"/>
        <c:minorTickMark val="none"/>
        <c:tickLblPos val="nextTo"/>
        <c:crossAx val="87480192"/>
        <c:crosses val="autoZero"/>
        <c:crossBetween val="midCat"/>
        <c:majorUnit val="3"/>
      </c:valAx>
      <c:valAx>
        <c:axId val="87480192"/>
        <c:scaling>
          <c:orientation val="minMax"/>
        </c:scaling>
        <c:delete val="0"/>
        <c:axPos val="l"/>
        <c:majorGridlines/>
        <c:title>
          <c:tx>
            <c:rich>
              <a:bodyPr rot="-5400000" vert="horz"/>
              <a:lstStyle/>
              <a:p>
                <a:pPr>
                  <a:defRPr/>
                </a:pPr>
                <a:r>
                  <a:rPr lang="en-US"/>
                  <a:t>Ingreso [USD]</a:t>
                </a:r>
              </a:p>
            </c:rich>
          </c:tx>
          <c:layout/>
          <c:overlay val="0"/>
        </c:title>
        <c:numFmt formatCode="0" sourceLinked="1"/>
        <c:majorTickMark val="none"/>
        <c:minorTickMark val="none"/>
        <c:tickLblPos val="nextTo"/>
        <c:crossAx val="87473536"/>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70451894233974"/>
        </c:manualLayout>
      </c:layout>
      <c:scatterChart>
        <c:scatterStyle val="lineMarker"/>
        <c:varyColors val="0"/>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7E-2"/>
                  <c:y val="-7.9197331732788492E-2"/>
                </c:manualLayout>
              </c:layout>
              <c:spPr/>
              <c:txPr>
                <a:bodyPr/>
                <a:lstStyle/>
                <a:p>
                  <a:pPr>
                    <a:defRPr sz="1800" b="1"/>
                  </a:pPr>
                  <a:endParaRPr lang="es-AR"/>
                </a:p>
              </c:txPr>
              <c:dLblPos val="r"/>
              <c:showLegendKey val="0"/>
              <c:showVal val="1"/>
              <c:showCatName val="0"/>
              <c:showSerName val="0"/>
              <c:showPercent val="0"/>
              <c:showBubbleSize val="0"/>
            </c:dLbl>
            <c:dLblPos val="r"/>
            <c:showLegendKey val="0"/>
            <c:showVal val="0"/>
            <c:showCatName val="0"/>
            <c:showSerName val="0"/>
            <c:showPercent val="0"/>
            <c:showBubbleSize val="0"/>
          </c:dLbls>
          <c:yVal>
            <c:numRef>
              <c:f>Sheet2!$B$15:$B$38</c:f>
              <c:numCache>
                <c:formatCode>0</c:formatCode>
                <c:ptCount val="24"/>
                <c:pt idx="0">
                  <c:v>20000</c:v>
                </c:pt>
                <c:pt idx="1">
                  <c:v>29411.764705882353</c:v>
                </c:pt>
                <c:pt idx="2">
                  <c:v>44117.647058823532</c:v>
                </c:pt>
                <c:pt idx="3">
                  <c:v>58823.529411764706</c:v>
                </c:pt>
                <c:pt idx="4">
                  <c:v>88235.294117647063</c:v>
                </c:pt>
                <c:pt idx="5">
                  <c:v>111764.70588235294</c:v>
                </c:pt>
                <c:pt idx="6">
                  <c:v>141176.4705882353</c:v>
                </c:pt>
                <c:pt idx="7">
                  <c:v>176470.58823529413</c:v>
                </c:pt>
                <c:pt idx="8">
                  <c:v>205882.35294117648</c:v>
                </c:pt>
                <c:pt idx="9">
                  <c:v>235294.11764705883</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mooth val="0"/>
        </c:ser>
        <c:dLbls>
          <c:showLegendKey val="0"/>
          <c:showVal val="0"/>
          <c:showCatName val="0"/>
          <c:showSerName val="0"/>
          <c:showPercent val="0"/>
          <c:showBubbleSize val="0"/>
        </c:dLbls>
        <c:axId val="93006848"/>
        <c:axId val="93045888"/>
      </c:scatterChart>
      <c:valAx>
        <c:axId val="93006848"/>
        <c:scaling>
          <c:orientation val="minMax"/>
          <c:max val="24"/>
          <c:min val="0"/>
        </c:scaling>
        <c:delete val="0"/>
        <c:axPos val="b"/>
        <c:majorGridlines/>
        <c:title>
          <c:tx>
            <c:rich>
              <a:bodyPr/>
              <a:lstStyle/>
              <a:p>
                <a:pPr>
                  <a:defRPr sz="1200" b="0"/>
                </a:pPr>
                <a:r>
                  <a:rPr lang="es-AR" sz="1200" b="0"/>
                  <a:t>Meses</a:t>
                </a:r>
              </a:p>
            </c:rich>
          </c:tx>
          <c:layout/>
          <c:overlay val="0"/>
        </c:title>
        <c:majorTickMark val="none"/>
        <c:minorTickMark val="none"/>
        <c:tickLblPos val="nextTo"/>
        <c:crossAx val="93045888"/>
        <c:crosses val="autoZero"/>
        <c:crossBetween val="midCat"/>
        <c:majorUnit val="3"/>
      </c:valAx>
      <c:valAx>
        <c:axId val="93045888"/>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93006848"/>
        <c:crosses val="autoZero"/>
        <c:crossBetween val="midCat"/>
      </c:valAx>
    </c:plotArea>
    <c:legend>
      <c:legendPos val="b"/>
      <c:layout>
        <c:manualLayout>
          <c:xMode val="edge"/>
          <c:yMode val="edge"/>
          <c:x val="5.8500218722659668E-2"/>
          <c:y val="0.8926360228618575"/>
          <c:w val="0.28299934383202102"/>
          <c:h val="7.7401435370898525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overlay val="0"/>
    </c:title>
    <c:autoTitleDeleted val="0"/>
    <c:plotArea>
      <c:layout>
        <c:manualLayout>
          <c:layoutTarget val="inner"/>
          <c:xMode val="edge"/>
          <c:yMode val="edge"/>
          <c:x val="0.14170255237340779"/>
          <c:y val="9.304192808986135E-2"/>
          <c:w val="0.81937423619597827"/>
          <c:h val="0.75906843684035097"/>
        </c:manualLayout>
      </c:layout>
      <c:scatterChart>
        <c:scatterStyle val="lineMarker"/>
        <c:varyColors val="0"/>
        <c:ser>
          <c:idx val="2"/>
          <c:order val="0"/>
          <c:tx>
            <c:strRef>
              <c:f>Sheet2!$C$14</c:f>
              <c:strCache>
                <c:ptCount val="1"/>
                <c:pt idx="0">
                  <c:v>Ingreso sin costo descarga (USD)</c:v>
                </c:pt>
              </c:strCache>
            </c:strRef>
          </c:tx>
          <c:spPr>
            <a:ln w="66675">
              <a:noFill/>
            </a:ln>
          </c:spPr>
          <c:marker>
            <c:symbol val="square"/>
            <c:size val="8"/>
            <c:spPr>
              <a:solidFill>
                <a:schemeClr val="accent3"/>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Sheet2!$C$15:$C$38</c:f>
              <c:numCache>
                <c:formatCode>0</c:formatCode>
                <c:ptCount val="24"/>
                <c:pt idx="0">
                  <c:v>655.20000000000005</c:v>
                </c:pt>
                <c:pt idx="1">
                  <c:v>963.52941176470586</c:v>
                </c:pt>
                <c:pt idx="2">
                  <c:v>1445.294117647059</c:v>
                </c:pt>
                <c:pt idx="3">
                  <c:v>1927.0588235294117</c:v>
                </c:pt>
                <c:pt idx="4">
                  <c:v>2890.588235294118</c:v>
                </c:pt>
                <c:pt idx="5">
                  <c:v>3661.411764705882</c:v>
                </c:pt>
                <c:pt idx="6">
                  <c:v>4624.9411764705874</c:v>
                </c:pt>
                <c:pt idx="7">
                  <c:v>5781.176470588236</c:v>
                </c:pt>
                <c:pt idx="8">
                  <c:v>6744.7058823529405</c:v>
                </c:pt>
                <c:pt idx="9">
                  <c:v>7708.2352941176468</c:v>
                </c:pt>
                <c:pt idx="10">
                  <c:v>16380</c:v>
                </c:pt>
                <c:pt idx="11">
                  <c:v>24570</c:v>
                </c:pt>
                <c:pt idx="12">
                  <c:v>32760</c:v>
                </c:pt>
                <c:pt idx="13">
                  <c:v>49140</c:v>
                </c:pt>
                <c:pt idx="14">
                  <c:v>62244</c:v>
                </c:pt>
                <c:pt idx="15">
                  <c:v>78624</c:v>
                </c:pt>
                <c:pt idx="16">
                  <c:v>98280</c:v>
                </c:pt>
                <c:pt idx="17">
                  <c:v>114660</c:v>
                </c:pt>
                <c:pt idx="18">
                  <c:v>131040</c:v>
                </c:pt>
                <c:pt idx="19">
                  <c:v>147420</c:v>
                </c:pt>
                <c:pt idx="20">
                  <c:v>171990</c:v>
                </c:pt>
                <c:pt idx="21">
                  <c:v>196560</c:v>
                </c:pt>
                <c:pt idx="22">
                  <c:v>221130</c:v>
                </c:pt>
                <c:pt idx="23">
                  <c:v>245700</c:v>
                </c:pt>
              </c:numCache>
            </c:numRef>
          </c:yVal>
          <c:smooth val="0"/>
        </c:ser>
        <c:ser>
          <c:idx val="0"/>
          <c:order val="1"/>
          <c:tx>
            <c:strRef>
              <c:f>Sheet2!$D$14</c:f>
              <c:strCache>
                <c:ptCount val="1"/>
                <c:pt idx="0">
                  <c:v>Ingreso con costo descarga (USD)</c:v>
                </c:pt>
              </c:strCache>
            </c:strRef>
          </c:tx>
          <c:spPr>
            <a:ln w="66675">
              <a:noFill/>
            </a:ln>
          </c:spPr>
          <c:marker>
            <c:symbol val="triangle"/>
            <c:size val="9"/>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Sheet2!$D$15:$D$38</c:f>
              <c:numCache>
                <c:formatCode>0</c:formatCode>
                <c:ptCount val="24"/>
                <c:pt idx="0">
                  <c:v>2000</c:v>
                </c:pt>
                <c:pt idx="1">
                  <c:v>941.17647058823536</c:v>
                </c:pt>
                <c:pt idx="2">
                  <c:v>1470.588235294118</c:v>
                </c:pt>
                <c:pt idx="3">
                  <c:v>1470.5882352941176</c:v>
                </c:pt>
                <c:pt idx="4">
                  <c:v>2941.176470588236</c:v>
                </c:pt>
                <c:pt idx="5">
                  <c:v>2352.9411764705874</c:v>
                </c:pt>
                <c:pt idx="6">
                  <c:v>2941.1764705882365</c:v>
                </c:pt>
                <c:pt idx="7">
                  <c:v>3529.4117647058829</c:v>
                </c:pt>
                <c:pt idx="8">
                  <c:v>2941.1764705882351</c:v>
                </c:pt>
                <c:pt idx="9">
                  <c:v>2941.1764705882351</c:v>
                </c:pt>
                <c:pt idx="10">
                  <c:v>26470.588235294123</c:v>
                </c:pt>
                <c:pt idx="11">
                  <c:v>25000</c:v>
                </c:pt>
                <c:pt idx="12">
                  <c:v>25000</c:v>
                </c:pt>
                <c:pt idx="13">
                  <c:v>50000</c:v>
                </c:pt>
                <c:pt idx="14">
                  <c:v>40000</c:v>
                </c:pt>
                <c:pt idx="15">
                  <c:v>50000</c:v>
                </c:pt>
                <c:pt idx="16">
                  <c:v>60000</c:v>
                </c:pt>
                <c:pt idx="17">
                  <c:v>50000</c:v>
                </c:pt>
                <c:pt idx="18">
                  <c:v>50000</c:v>
                </c:pt>
                <c:pt idx="19">
                  <c:v>50000</c:v>
                </c:pt>
                <c:pt idx="20">
                  <c:v>75000</c:v>
                </c:pt>
                <c:pt idx="21">
                  <c:v>75000</c:v>
                </c:pt>
                <c:pt idx="22">
                  <c:v>75000</c:v>
                </c:pt>
                <c:pt idx="23">
                  <c:v>75000</c:v>
                </c:pt>
              </c:numCache>
            </c:numRef>
          </c:yVal>
          <c:smooth val="0"/>
        </c:ser>
        <c:ser>
          <c:idx val="3"/>
          <c:order val="2"/>
          <c:tx>
            <c:strRef>
              <c:f>Sheet2!$E$14</c:f>
              <c:strCache>
                <c:ptCount val="1"/>
                <c:pt idx="0">
                  <c:v>Total</c:v>
                </c:pt>
              </c:strCache>
            </c:strRef>
          </c:tx>
          <c:spPr>
            <a:ln w="66675">
              <a:noFill/>
            </a:ln>
          </c:spPr>
          <c:marker>
            <c:symbol val="circle"/>
            <c:size val="10"/>
            <c:spPr>
              <a:solidFill>
                <a:schemeClr val="accent6"/>
              </a:solidFill>
            </c:spPr>
          </c:marker>
          <c:dLbls>
            <c:dLbl>
              <c:idx val="23"/>
              <c:layout>
                <c:manualLayout>
                  <c:x val="-6.9084628670120895E-3"/>
                  <c:y val="-7.5223308090089092E-2"/>
                </c:manualLayout>
              </c:layout>
              <c:showLegendKey val="0"/>
              <c:showVal val="1"/>
              <c:showCatName val="0"/>
              <c:showSerName val="0"/>
              <c:showPercent val="0"/>
              <c:showBubbleSize val="0"/>
            </c:dLbl>
            <c:txPr>
              <a:bodyPr/>
              <a:lstStyle/>
              <a:p>
                <a:pPr>
                  <a:defRPr sz="1600" b="1"/>
                </a:pPr>
                <a:endParaRPr lang="es-AR"/>
              </a:p>
            </c:txPr>
            <c:showLegendKey val="0"/>
            <c:showVal val="0"/>
            <c:showCatName val="0"/>
            <c:showSerName val="0"/>
            <c:showPercent val="0"/>
            <c:showBubbleSize val="0"/>
          </c:dLbls>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Sheet2!$E$15:$E$38</c:f>
              <c:numCache>
                <c:formatCode>0</c:formatCode>
                <c:ptCount val="24"/>
                <c:pt idx="0">
                  <c:v>2655.2</c:v>
                </c:pt>
                <c:pt idx="1">
                  <c:v>1904.7058823529412</c:v>
                </c:pt>
                <c:pt idx="2">
                  <c:v>2915.882352941177</c:v>
                </c:pt>
                <c:pt idx="3">
                  <c:v>3397.6470588235293</c:v>
                </c:pt>
                <c:pt idx="4">
                  <c:v>5831.7647058823541</c:v>
                </c:pt>
                <c:pt idx="5">
                  <c:v>6014.3529411764694</c:v>
                </c:pt>
                <c:pt idx="6">
                  <c:v>7566.1176470588234</c:v>
                </c:pt>
                <c:pt idx="7">
                  <c:v>9310.5882352941189</c:v>
                </c:pt>
                <c:pt idx="8">
                  <c:v>9685.8823529411748</c:v>
                </c:pt>
                <c:pt idx="9">
                  <c:v>10649.411764705881</c:v>
                </c:pt>
                <c:pt idx="10">
                  <c:v>42850.588235294126</c:v>
                </c:pt>
                <c:pt idx="11">
                  <c:v>49570</c:v>
                </c:pt>
                <c:pt idx="12">
                  <c:v>57760</c:v>
                </c:pt>
                <c:pt idx="13">
                  <c:v>99140</c:v>
                </c:pt>
                <c:pt idx="14">
                  <c:v>102244</c:v>
                </c:pt>
                <c:pt idx="15">
                  <c:v>128624</c:v>
                </c:pt>
                <c:pt idx="16">
                  <c:v>158280</c:v>
                </c:pt>
                <c:pt idx="17">
                  <c:v>164660</c:v>
                </c:pt>
                <c:pt idx="18">
                  <c:v>181040</c:v>
                </c:pt>
                <c:pt idx="19">
                  <c:v>197420</c:v>
                </c:pt>
                <c:pt idx="20">
                  <c:v>246990</c:v>
                </c:pt>
                <c:pt idx="21">
                  <c:v>271560</c:v>
                </c:pt>
                <c:pt idx="22">
                  <c:v>296130</c:v>
                </c:pt>
                <c:pt idx="23">
                  <c:v>320700</c:v>
                </c:pt>
              </c:numCache>
            </c:numRef>
          </c:yVal>
          <c:smooth val="0"/>
        </c:ser>
        <c:ser>
          <c:idx val="4"/>
          <c:order val="3"/>
          <c:tx>
            <c:strRef>
              <c:f>Sheet2!$F$14</c:f>
              <c:strCache>
                <c:ptCount val="1"/>
                <c:pt idx="0">
                  <c:v>Cantidad Usuarios (cientos)</c:v>
                </c:pt>
              </c:strCache>
            </c:strRef>
          </c:tx>
          <c:spPr>
            <a:ln w="66675">
              <a:noFill/>
            </a:ln>
          </c:spPr>
          <c:marker>
            <c:symbol val="diamond"/>
            <c:size val="10"/>
            <c:spPr>
              <a:solidFill>
                <a:schemeClr val="accent1"/>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Sheet2!$F$15:$F$38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yVal>
          <c:smooth val="0"/>
        </c:ser>
        <c:dLbls>
          <c:showLegendKey val="0"/>
          <c:showVal val="0"/>
          <c:showCatName val="0"/>
          <c:showSerName val="0"/>
          <c:showPercent val="0"/>
          <c:showBubbleSize val="0"/>
        </c:dLbls>
        <c:axId val="92800128"/>
        <c:axId val="92802432"/>
      </c:scatterChart>
      <c:valAx>
        <c:axId val="92800128"/>
        <c:scaling>
          <c:orientation val="minMax"/>
          <c:max val="24"/>
          <c:min val="0"/>
        </c:scaling>
        <c:delete val="0"/>
        <c:axPos val="b"/>
        <c:majorGridlines/>
        <c:title>
          <c:tx>
            <c:rich>
              <a:bodyPr/>
              <a:lstStyle/>
              <a:p>
                <a:pPr>
                  <a:defRPr sz="1200" b="0"/>
                </a:pPr>
                <a:r>
                  <a:rPr lang="en-US" sz="1200" b="0"/>
                  <a:t>Meses</a:t>
                </a:r>
              </a:p>
            </c:rich>
          </c:tx>
          <c:overlay val="0"/>
        </c:title>
        <c:numFmt formatCode="General" sourceLinked="1"/>
        <c:majorTickMark val="none"/>
        <c:minorTickMark val="none"/>
        <c:tickLblPos val="nextTo"/>
        <c:crossAx val="92802432"/>
        <c:crosses val="autoZero"/>
        <c:crossBetween val="midCat"/>
        <c:majorUnit val="3"/>
      </c:valAx>
      <c:valAx>
        <c:axId val="92802432"/>
        <c:scaling>
          <c:orientation val="minMax"/>
        </c:scaling>
        <c:delete val="0"/>
        <c:axPos val="l"/>
        <c:majorGridlines/>
        <c:title>
          <c:tx>
            <c:rich>
              <a:bodyPr rot="-5400000" vert="horz"/>
              <a:lstStyle/>
              <a:p>
                <a:pPr>
                  <a:defRPr sz="1200" b="0"/>
                </a:pPr>
                <a:r>
                  <a:rPr lang="en-US" sz="1200" b="0"/>
                  <a:t>Ingreso [USD]</a:t>
                </a:r>
              </a:p>
            </c:rich>
          </c:tx>
          <c:overlay val="0"/>
        </c:title>
        <c:numFmt formatCode="0" sourceLinked="1"/>
        <c:majorTickMark val="none"/>
        <c:minorTickMark val="none"/>
        <c:tickLblPos val="nextTo"/>
        <c:crossAx val="92800128"/>
        <c:crosses val="autoZero"/>
        <c:crossBetween val="midCat"/>
      </c:valAx>
    </c:plotArea>
    <c:legend>
      <c:legendPos val="b"/>
      <c:overlay val="0"/>
      <c:txPr>
        <a:bodyPr/>
        <a:lstStyle/>
        <a:p>
          <a:pPr>
            <a:defRPr sz="10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07/08/2013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13</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14</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16</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07/08/2013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p>
        </p:txBody>
      </p:sp>
      <p:sp>
        <p:nvSpPr>
          <p:cNvPr id="2" name="Subtitle 1"/>
          <p:cNvSpPr>
            <a:spLocks noGrp="1"/>
          </p:cNvSpPr>
          <p:nvPr>
            <p:ph type="subTitle" idx="1"/>
          </p:nvPr>
        </p:nvSpPr>
        <p:spPr/>
        <p:txBody>
          <a:bodyPr/>
          <a:lstStyle/>
          <a:p>
            <a:r>
              <a:rPr lang="es-AR" dirty="0" smtClean="0"/>
              <a:t>Proyección económica</a:t>
            </a:r>
            <a:endParaRPr lang="es-AR"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2627784" y="1700808"/>
            <a:ext cx="6264696" cy="2806922"/>
          </a:xfrm>
          <a:prstGeom prst="rect">
            <a:avLst/>
          </a:prstGeom>
          <a:noFill/>
        </p:spPr>
        <p:txBody>
          <a:bodyPr wrap="square" rtlCol="0">
            <a:spAutoFit/>
          </a:bodyPr>
          <a:lstStyle/>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Descarga paga</a:t>
            </a:r>
            <a:r>
              <a:rPr lang="es-AR" sz="2800" dirty="0" smtClean="0">
                <a:solidFill>
                  <a:schemeClr val="tx1">
                    <a:lumMod val="65000"/>
                    <a:lumOff val="35000"/>
                  </a:schemeClr>
                </a:solidFill>
              </a:rPr>
              <a:t>:</a:t>
            </a:r>
          </a:p>
          <a:p>
            <a:pPr marL="1188720" lvl="1" indent="-182880">
              <a:lnSpc>
                <a:spcPct val="90000"/>
              </a:lnSpc>
              <a:buClr>
                <a:schemeClr val="accent1"/>
              </a:buClr>
              <a:buFont typeface="Wingdings 2" pitchFamily="18" charset="2"/>
              <a:buChar char=""/>
            </a:pPr>
            <a:r>
              <a:rPr lang="es-AR" sz="2800" smtClean="0">
                <a:solidFill>
                  <a:schemeClr val="tx1">
                    <a:lumMod val="65000"/>
                    <a:lumOff val="35000"/>
                  </a:schemeClr>
                </a:solidFill>
              </a:rPr>
              <a:t> 1-5 </a:t>
            </a:r>
            <a:r>
              <a:rPr lang="es-AR" sz="2800" dirty="0" smtClean="0">
                <a:solidFill>
                  <a:schemeClr val="tx1">
                    <a:lumMod val="65000"/>
                    <a:lumOff val="35000"/>
                  </a:schemeClr>
                </a:solidFill>
              </a:rPr>
              <a:t>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a:t>
            </a:r>
            <a:r>
              <a:rPr lang="es-AR" sz="2800" dirty="0" err="1">
                <a:solidFill>
                  <a:schemeClr val="tx1">
                    <a:lumMod val="65000"/>
                    <a:lumOff val="35000"/>
                  </a:schemeClr>
                </a:solidFill>
              </a:rPr>
              <a:t>click</a:t>
            </a:r>
            <a:r>
              <a:rPr lang="es-AR" sz="2800" dirty="0">
                <a:solidFill>
                  <a:schemeClr val="tx1">
                    <a:lumMod val="65000"/>
                    <a:lumOff val="35000"/>
                  </a:schemeClr>
                </a:solidFill>
              </a:rPr>
              <a:t>: 15-30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impresión: 10-20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Probabilidad de </a:t>
            </a:r>
            <a:r>
              <a:rPr lang="es-AR" sz="2800" dirty="0" err="1">
                <a:solidFill>
                  <a:schemeClr val="tx1">
                    <a:lumMod val="65000"/>
                    <a:lumOff val="35000"/>
                  </a:schemeClr>
                </a:solidFill>
              </a:rPr>
              <a:t>click</a:t>
            </a:r>
            <a:r>
              <a:rPr lang="es-AR" sz="2800" dirty="0">
                <a:solidFill>
                  <a:schemeClr val="tx1">
                    <a:lumMod val="65000"/>
                    <a:lumOff val="35000"/>
                  </a:schemeClr>
                </a:solidFill>
              </a:rPr>
              <a:t>: 1,5%-2,5%</a:t>
            </a:r>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p:txBody>
          <a:bodyPr/>
          <a:lstStyle/>
          <a:p>
            <a:r>
              <a:rPr lang="es-AR" sz="2800" dirty="0" smtClean="0"/>
              <a:t>Del mercado-&gt;cota inferior:</a:t>
            </a:r>
          </a:p>
          <a:p>
            <a:pPr lvl="1"/>
            <a:r>
              <a:rPr lang="es-AR" sz="2400" dirty="0" smtClean="0"/>
              <a:t>15 centavos por </a:t>
            </a:r>
            <a:r>
              <a:rPr lang="es-AR" sz="2400" dirty="0" err="1" smtClean="0"/>
              <a:t>click</a:t>
            </a:r>
            <a:endParaRPr lang="es-AR" sz="2400" dirty="0" smtClean="0"/>
          </a:p>
          <a:p>
            <a:pPr lvl="1"/>
            <a:r>
              <a:rPr lang="es-AR" sz="2400" dirty="0" smtClean="0"/>
              <a:t>1,5% probabilidad de </a:t>
            </a:r>
            <a:r>
              <a:rPr lang="es-AR" sz="2400" dirty="0" err="1" smtClean="0"/>
              <a:t>click</a:t>
            </a:r>
            <a:endParaRPr lang="es-AR" sz="2400" dirty="0" smtClean="0"/>
          </a:p>
          <a:p>
            <a:pPr lvl="1"/>
            <a:r>
              <a:rPr lang="es-AR" sz="2400" dirty="0" smtClean="0"/>
              <a:t>10 centavos por impresión</a:t>
            </a:r>
          </a:p>
          <a:p>
            <a:r>
              <a:rPr lang="es-AR" sz="2800" dirty="0" smtClean="0"/>
              <a:t>De la aplicación:</a:t>
            </a:r>
          </a:p>
          <a:p>
            <a:pPr lvl="1"/>
            <a:r>
              <a:rPr lang="es-AR" sz="2400" dirty="0" smtClean="0"/>
              <a:t>Una visita semanal</a:t>
            </a:r>
          </a:p>
          <a:p>
            <a:pPr lvl="1"/>
            <a:r>
              <a:rPr lang="es-AR" sz="2400" dirty="0" smtClean="0"/>
              <a:t>Un minuto por uso</a:t>
            </a:r>
          </a:p>
          <a:p>
            <a:pPr lvl="1"/>
            <a:r>
              <a:rPr lang="es-AR" sz="2400" dirty="0" smtClean="0"/>
              <a:t>4 pantallas visitadas por uso</a:t>
            </a:r>
          </a:p>
          <a:p>
            <a:pPr lvl="1"/>
            <a:r>
              <a:rPr lang="es-AR" sz="2400" dirty="0" smtClean="0"/>
              <a:t>10% de versiones pagas del total</a:t>
            </a:r>
          </a:p>
          <a:p>
            <a:pPr lvl="1"/>
            <a:endParaRPr lang="es-AR" dirty="0"/>
          </a:p>
        </p:txBody>
      </p:sp>
    </p:spTree>
    <p:extLst>
      <p:ext uri="{BB962C8B-B14F-4D97-AF65-F5344CB8AC3E}">
        <p14:creationId xmlns:p14="http://schemas.microsoft.com/office/powerpoint/2010/main" val="4531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val="1825034101"/>
              </p:ext>
            </p:extLst>
          </p:nvPr>
        </p:nvGraphicFramePr>
        <p:xfrm>
          <a:off x="2051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val="3649252265"/>
              </p:ext>
            </p:extLst>
          </p:nvPr>
        </p:nvGraphicFramePr>
        <p:xfrm>
          <a:off x="2411760" y="764704"/>
          <a:ext cx="6408712" cy="5256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9891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3309835549"/>
              </p:ext>
            </p:extLst>
          </p:nvPr>
        </p:nvGraphicFramePr>
        <p:xfrm>
          <a:off x="2195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1527807372"/>
              </p:ext>
            </p:extLst>
          </p:nvPr>
        </p:nvGraphicFramePr>
        <p:xfrm>
          <a:off x="2339752" y="836712"/>
          <a:ext cx="662473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7101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1874664"/>
            <a:ext cx="5335215" cy="4064926"/>
          </a:xfrm>
          <a:prstGeom prst="rect">
            <a:avLst/>
          </a:prstGeom>
        </p:spPr>
      </p:pic>
    </p:spTree>
    <p:extLst>
      <p:ext uri="{BB962C8B-B14F-4D97-AF65-F5344CB8AC3E}">
        <p14:creationId xmlns:p14="http://schemas.microsoft.com/office/powerpoint/2010/main" val="361144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2119364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298" y="1628800"/>
            <a:ext cx="5188051" cy="3809975"/>
          </a:xfrm>
        </p:spPr>
      </p:pic>
    </p:spTree>
    <p:extLst>
      <p:ext uri="{BB962C8B-B14F-4D97-AF65-F5344CB8AC3E}">
        <p14:creationId xmlns:p14="http://schemas.microsoft.com/office/powerpoint/2010/main" val="2205681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353</TotalTime>
  <Words>2657</Words>
  <Application>Microsoft Office PowerPoint</Application>
  <PresentationFormat>On-screen Show (4:3)</PresentationFormat>
  <Paragraphs>190</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ThemeSocialToilet</vt:lpstr>
      <vt:lpstr>Social Toilet </vt:lpstr>
      <vt:lpstr>Agenda</vt:lpstr>
      <vt:lpstr>Emprendedores</vt:lpstr>
      <vt:lpstr>La necesidad</vt:lpstr>
      <vt:lpstr>Nuestro mercado</vt:lpstr>
      <vt:lpstr>La solución</vt:lpstr>
      <vt:lpstr>Los servicios de Social Toilet</vt:lpstr>
      <vt:lpstr>Expansión y difusión</vt:lpstr>
      <vt:lpstr>Aspecto Legal</vt:lpstr>
      <vt:lpstr>   Mercado en crecimiento</vt:lpstr>
      <vt:lpstr>Mercado actual</vt:lpstr>
      <vt:lpstr>Estimación</vt:lpstr>
      <vt:lpstr>Caso 1: Expansión nacional con un 3% del  mercado Android</vt:lpstr>
      <vt:lpstr>Caso 1: Expansión nacional con un 3% del  mercado Android</vt:lpstr>
      <vt:lpstr>Caso 2: expansión exitosa global</vt:lpstr>
      <vt:lpstr>Caso 2: expansión exitosa global</vt:lpstr>
      <vt:lpstr>Preguntas?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51</cp:revision>
  <dcterms:created xsi:type="dcterms:W3CDTF">2013-07-14T21:32:49Z</dcterms:created>
  <dcterms:modified xsi:type="dcterms:W3CDTF">2013-08-07T03:50:46Z</dcterms:modified>
</cp:coreProperties>
</file>