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9378" autoAdjust="0"/>
  </p:normalViewPr>
  <p:slideViewPr>
    <p:cSldViewPr>
      <p:cViewPr varScale="1">
        <p:scale>
          <a:sx n="34" d="100"/>
          <a:sy n="34" d="100"/>
        </p:scale>
        <p:origin x="-24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Cantidad Usuarios</c:v>
          </c:tx>
          <c:marker>
            <c:symbol val="none"/>
          </c:marker>
          <c:val>
            <c:numRef>
              <c:f>Sheet1!$B$15:$B$38</c:f>
              <c:numCache>
                <c:formatCode>General</c:formatCode>
                <c:ptCount val="24"/>
                <c:pt idx="0">
                  <c:v>100</c:v>
                </c:pt>
                <c:pt idx="1">
                  <c:v>150</c:v>
                </c:pt>
                <c:pt idx="2">
                  <c:v>500</c:v>
                </c:pt>
                <c:pt idx="3">
                  <c:v>1000</c:v>
                </c:pt>
                <c:pt idx="4">
                  <c:v>3000</c:v>
                </c:pt>
                <c:pt idx="5">
                  <c:v>15000</c:v>
                </c:pt>
                <c:pt idx="6">
                  <c:v>30000</c:v>
                </c:pt>
                <c:pt idx="7">
                  <c:v>45000</c:v>
                </c:pt>
                <c:pt idx="8">
                  <c:v>60000</c:v>
                </c:pt>
                <c:pt idx="9">
                  <c:v>84000</c:v>
                </c:pt>
                <c:pt idx="10">
                  <c:v>100800</c:v>
                </c:pt>
                <c:pt idx="11">
                  <c:v>110880.00000000001</c:v>
                </c:pt>
                <c:pt idx="12">
                  <c:v>111988.80000000002</c:v>
                </c:pt>
                <c:pt idx="13">
                  <c:v>113108.68800000002</c:v>
                </c:pt>
                <c:pt idx="14">
                  <c:v>113674.23144000002</c:v>
                </c:pt>
                <c:pt idx="15">
                  <c:v>118221.20069760003</c:v>
                </c:pt>
                <c:pt idx="16">
                  <c:v>121767.83671852804</c:v>
                </c:pt>
                <c:pt idx="17">
                  <c:v>126638.55018726917</c:v>
                </c:pt>
                <c:pt idx="18">
                  <c:v>132970.47769663262</c:v>
                </c:pt>
                <c:pt idx="19">
                  <c:v>148168.0979856</c:v>
                </c:pt>
                <c:pt idx="20">
                  <c:v>152750.61648</c:v>
                </c:pt>
                <c:pt idx="21">
                  <c:v>155867.976</c:v>
                </c:pt>
                <c:pt idx="22">
                  <c:v>158241.60000000001</c:v>
                </c:pt>
                <c:pt idx="23">
                  <c:v>159840</c:v>
                </c:pt>
              </c:numCache>
            </c:numRef>
          </c:val>
          <c:smooth val="0"/>
        </c:ser>
        <c:ser>
          <c:idx val="1"/>
          <c:order val="1"/>
          <c:tx>
            <c:v>Ganancia</c:v>
          </c:tx>
          <c:marker>
            <c:symbol val="none"/>
          </c:marker>
          <c:val>
            <c:numRef>
              <c:f>Sheet1!$C$15:$C$38</c:f>
              <c:numCache>
                <c:formatCode>General</c:formatCode>
                <c:ptCount val="24"/>
                <c:pt idx="0">
                  <c:v>110.8</c:v>
                </c:pt>
                <c:pt idx="1">
                  <c:v>66.199999999999989</c:v>
                </c:pt>
                <c:pt idx="2">
                  <c:v>404</c:v>
                </c:pt>
                <c:pt idx="3">
                  <c:v>608</c:v>
                </c:pt>
                <c:pt idx="4">
                  <c:v>2324</c:v>
                </c:pt>
                <c:pt idx="5">
                  <c:v>13620</c:v>
                </c:pt>
                <c:pt idx="6">
                  <c:v>18240</c:v>
                </c:pt>
                <c:pt idx="7">
                  <c:v>19860</c:v>
                </c:pt>
                <c:pt idx="8">
                  <c:v>21480</c:v>
                </c:pt>
                <c:pt idx="9">
                  <c:v>33072</c:v>
                </c:pt>
                <c:pt idx="10">
                  <c:v>27686.399999999994</c:v>
                </c:pt>
                <c:pt idx="11">
                  <c:v>22055.040000000023</c:v>
                </c:pt>
                <c:pt idx="12">
                  <c:v>13203.590400000001</c:v>
                </c:pt>
                <c:pt idx="13">
                  <c:v>13335.626304000005</c:v>
                </c:pt>
                <c:pt idx="14">
                  <c:v>12842.360435519993</c:v>
                </c:pt>
                <c:pt idx="15">
                  <c:v>17314.858932940813</c:v>
                </c:pt>
                <c:pt idx="16">
                  <c:v>16697.562386529054</c:v>
                </c:pt>
                <c:pt idx="17">
                  <c:v>18547.676888966205</c:v>
                </c:pt>
                <c:pt idx="18">
                  <c:v>20692.739100599778</c:v>
                </c:pt>
                <c:pt idx="19">
                  <c:v>31199.774871412199</c:v>
                </c:pt>
                <c:pt idx="20">
                  <c:v>21079.585074239993</c:v>
                </c:pt>
                <c:pt idx="21">
                  <c:v>19951.100928</c:v>
                </c:pt>
                <c:pt idx="22">
                  <c:v>19463.716800000024</c:v>
                </c:pt>
                <c:pt idx="23">
                  <c:v>18861.119999999995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014976"/>
        <c:axId val="40016512"/>
      </c:lineChart>
      <c:catAx>
        <c:axId val="40014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0016512"/>
        <c:crosses val="autoZero"/>
        <c:auto val="1"/>
        <c:lblAlgn val="ctr"/>
        <c:lblOffset val="100"/>
        <c:noMultiLvlLbl val="0"/>
      </c:catAx>
      <c:valAx>
        <c:axId val="40016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0149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Sheet1!$B$14</c:f>
              <c:strCache>
                <c:ptCount val="1"/>
                <c:pt idx="0">
                  <c:v>Cantidad Usuarios</c:v>
                </c:pt>
              </c:strCache>
            </c:strRef>
          </c:tx>
          <c:marker>
            <c:symbol val="none"/>
          </c:marker>
          <c:cat>
            <c:numRef>
              <c:f>Sheet1!$A$15:$A$38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Sheet1!$B$15:$B$38</c:f>
              <c:numCache>
                <c:formatCode>0</c:formatCode>
                <c:ptCount val="24"/>
                <c:pt idx="0">
                  <c:v>20000</c:v>
                </c:pt>
                <c:pt idx="1">
                  <c:v>29411.764705882353</c:v>
                </c:pt>
                <c:pt idx="2">
                  <c:v>44117.647058823532</c:v>
                </c:pt>
                <c:pt idx="3">
                  <c:v>58823.529411764706</c:v>
                </c:pt>
                <c:pt idx="4">
                  <c:v>88235.294117647063</c:v>
                </c:pt>
                <c:pt idx="5">
                  <c:v>111764.70588235294</c:v>
                </c:pt>
                <c:pt idx="6">
                  <c:v>141176.4705882353</c:v>
                </c:pt>
                <c:pt idx="7">
                  <c:v>176470.58823529413</c:v>
                </c:pt>
                <c:pt idx="8">
                  <c:v>205882.35294117648</c:v>
                </c:pt>
                <c:pt idx="9">
                  <c:v>235294.11764705883</c:v>
                </c:pt>
                <c:pt idx="10">
                  <c:v>500000</c:v>
                </c:pt>
                <c:pt idx="11" formatCode="General">
                  <c:v>750000</c:v>
                </c:pt>
                <c:pt idx="12" formatCode="General">
                  <c:v>1000000</c:v>
                </c:pt>
                <c:pt idx="13" formatCode="General">
                  <c:v>1500000</c:v>
                </c:pt>
                <c:pt idx="14" formatCode="General">
                  <c:v>1900000</c:v>
                </c:pt>
                <c:pt idx="15" formatCode="General">
                  <c:v>2400000</c:v>
                </c:pt>
                <c:pt idx="16" formatCode="General">
                  <c:v>3000000</c:v>
                </c:pt>
                <c:pt idx="17" formatCode="General">
                  <c:v>3500000</c:v>
                </c:pt>
                <c:pt idx="18" formatCode="General">
                  <c:v>4000000</c:v>
                </c:pt>
                <c:pt idx="19" formatCode="General">
                  <c:v>4500000</c:v>
                </c:pt>
                <c:pt idx="20" formatCode="General">
                  <c:v>5250000</c:v>
                </c:pt>
                <c:pt idx="21" formatCode="General">
                  <c:v>6000000</c:v>
                </c:pt>
                <c:pt idx="22" formatCode="General">
                  <c:v>6750000</c:v>
                </c:pt>
                <c:pt idx="23" formatCode="General">
                  <c:v>7500000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Sheet1!$C$14</c:f>
              <c:strCache>
                <c:ptCount val="1"/>
                <c:pt idx="0">
                  <c:v>Ganacia</c:v>
                </c:pt>
              </c:strCache>
            </c:strRef>
          </c:tx>
          <c:marker>
            <c:symbol val="none"/>
          </c:marker>
          <c:cat>
            <c:numRef>
              <c:f>Sheet1!$A$15:$A$38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Sheet1!$C$15:$C$38</c:f>
              <c:numCache>
                <c:formatCode>0</c:formatCode>
                <c:ptCount val="24"/>
                <c:pt idx="0">
                  <c:v>22160</c:v>
                </c:pt>
                <c:pt idx="1">
                  <c:v>12588.235294117647</c:v>
                </c:pt>
                <c:pt idx="2">
                  <c:v>19470.588235294123</c:v>
                </c:pt>
                <c:pt idx="3">
                  <c:v>21058.823529411762</c:v>
                </c:pt>
                <c:pt idx="4">
                  <c:v>38941.176470588245</c:v>
                </c:pt>
                <c:pt idx="5">
                  <c:v>35599.999999999985</c:v>
                </c:pt>
                <c:pt idx="6">
                  <c:v>44658.823529411791</c:v>
                </c:pt>
                <c:pt idx="7">
                  <c:v>54352.941176470602</c:v>
                </c:pt>
                <c:pt idx="8">
                  <c:v>51647.058823529427</c:v>
                </c:pt>
                <c:pt idx="9">
                  <c:v>54823.529411764699</c:v>
                </c:pt>
                <c:pt idx="10">
                  <c:v>318705.8823529412</c:v>
                </c:pt>
                <c:pt idx="11" formatCode="General">
                  <c:v>331000</c:v>
                </c:pt>
                <c:pt idx="12" formatCode="General">
                  <c:v>358000</c:v>
                </c:pt>
                <c:pt idx="13" formatCode="General">
                  <c:v>662000</c:v>
                </c:pt>
                <c:pt idx="14" formatCode="General">
                  <c:v>605200</c:v>
                </c:pt>
                <c:pt idx="15" formatCode="General">
                  <c:v>759200</c:v>
                </c:pt>
                <c:pt idx="16" formatCode="General">
                  <c:v>924000</c:v>
                </c:pt>
                <c:pt idx="17" formatCode="General">
                  <c:v>878000</c:v>
                </c:pt>
                <c:pt idx="18" formatCode="General">
                  <c:v>932000</c:v>
                </c:pt>
                <c:pt idx="19" formatCode="General">
                  <c:v>986000</c:v>
                </c:pt>
                <c:pt idx="20" formatCode="General">
                  <c:v>1317000</c:v>
                </c:pt>
                <c:pt idx="21" formatCode="General">
                  <c:v>1398000</c:v>
                </c:pt>
                <c:pt idx="22" formatCode="General">
                  <c:v>1479000</c:v>
                </c:pt>
                <c:pt idx="23" formatCode="General">
                  <c:v>1560000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852224"/>
        <c:axId val="34970240"/>
      </c:lineChart>
      <c:catAx>
        <c:axId val="348522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970240"/>
        <c:crosses val="autoZero"/>
        <c:auto val="1"/>
        <c:lblAlgn val="ctr"/>
        <c:lblOffset val="100"/>
        <c:noMultiLvlLbl val="0"/>
      </c:catAx>
      <c:valAx>
        <c:axId val="34970240"/>
        <c:scaling>
          <c:orientation val="minMax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crossAx val="348522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23D00-7DDB-4217-941A-91DA7862F42C}" type="datetimeFigureOut">
              <a:rPr lang="es-AR" smtClean="0"/>
              <a:t>14/07/2013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5E230-B123-43EB-B2A3-53965331BBB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0170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Servicio_basado_en_localizaci%C3%B3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s.wikipedia.org/wiki/Redes_sociale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Luego</a:t>
            </a:r>
            <a:r>
              <a:rPr lang="es-AR" baseline="0" dirty="0" smtClean="0"/>
              <a:t> de escuchar sobre el producto, probablemente </a:t>
            </a:r>
            <a:r>
              <a:rPr lang="es-AR" baseline="0" dirty="0" err="1" smtClean="0"/>
              <a:t>esten</a:t>
            </a:r>
            <a:r>
              <a:rPr lang="es-AR" baseline="0" dirty="0" smtClean="0"/>
              <a:t> pensando “esto muy lindo, realmente me gustaría tener esta aplicación, pero realmente voy a ganar dinero con ella?”. Pues sí señores. Hemos analizado distintos escenarios basados en casos reales y a modo de ejemplo les mostraremos dos de ellos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5E230-B123-43EB-B2A3-53965331BBB3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8154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En primer lugar, mostraremos el peor caso,</a:t>
            </a:r>
            <a:r>
              <a:rPr lang="es-AR" baseline="0" dirty="0" smtClean="0"/>
              <a:t> en el que el producto no se expanda fuera del país y que luego de 2 años se estanque en un 3% del mercado nacional. En ese caso, hemos considerado solo el mercado de </a:t>
            </a:r>
            <a:r>
              <a:rPr lang="es-AR" baseline="0" dirty="0" err="1" smtClean="0"/>
              <a:t>android</a:t>
            </a:r>
            <a:r>
              <a:rPr lang="es-AR" baseline="0" dirty="0" smtClean="0"/>
              <a:t> y hemos tomado como patrón de crecimiento estadísticas de otras empresas conocidas. Para las ganancias se ha tenido en cuenta la descarga de aplicación a 1 dólar y las ganancias por </a:t>
            </a:r>
            <a:r>
              <a:rPr lang="es-AR" baseline="0" dirty="0" err="1" smtClean="0"/>
              <a:t>google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Adds</a:t>
            </a:r>
            <a:r>
              <a:rPr lang="es-AR" baseline="0" dirty="0" smtClean="0"/>
              <a:t> en base a la cantidad de vistas y </a:t>
            </a:r>
            <a:r>
              <a:rPr lang="es-AR" baseline="0" dirty="0" err="1" smtClean="0"/>
              <a:t>clicks</a:t>
            </a:r>
            <a:r>
              <a:rPr lang="es-AR" baseline="0" dirty="0" smtClean="0"/>
              <a:t>. Para esto último se ha considerado los valores más bajos del mercado, es decir, tan solo 10 centavos por </a:t>
            </a:r>
            <a:r>
              <a:rPr lang="es-AR" baseline="0" dirty="0" err="1" smtClean="0"/>
              <a:t>clicks</a:t>
            </a:r>
            <a:r>
              <a:rPr lang="es-AR" baseline="0" dirty="0" smtClean="0"/>
              <a:t> y 0,1 centavo por vista.</a:t>
            </a:r>
          </a:p>
          <a:p>
            <a:r>
              <a:rPr lang="es-AR" baseline="0" dirty="0" smtClean="0"/>
              <a:t>En este gráfico se puede ver como la aplicación crecería linealmente entre los </a:t>
            </a:r>
            <a:r>
              <a:rPr lang="es-AR" baseline="0" dirty="0" err="1" smtClean="0"/>
              <a:t>emses</a:t>
            </a:r>
            <a:r>
              <a:rPr lang="es-AR" baseline="0" dirty="0" smtClean="0"/>
              <a:t> 5 y 11, llegando a los 100mil usuarios y finalmente iría disminuyendo su crecimiento a partir de ahí hasta estancarse en 160mil usuarios. </a:t>
            </a:r>
          </a:p>
          <a:p>
            <a:r>
              <a:rPr lang="es-AR" baseline="0" dirty="0" smtClean="0"/>
              <a:t>En lo referente a los ingresos, los mismos tendrían un pico durante la expansión de la aplicación llegando a 35mil </a:t>
            </a:r>
            <a:r>
              <a:rPr lang="es-AR" baseline="0" dirty="0" err="1" smtClean="0"/>
              <a:t>doalres</a:t>
            </a:r>
            <a:r>
              <a:rPr lang="es-AR" baseline="0" dirty="0" smtClean="0"/>
              <a:t> por mes para finalmente converger a 20 mil </a:t>
            </a:r>
            <a:r>
              <a:rPr lang="es-AR" baseline="0" dirty="0" err="1" smtClean="0"/>
              <a:t>dolares</a:t>
            </a:r>
            <a:r>
              <a:rPr lang="es-AR" baseline="0" dirty="0" smtClean="0"/>
              <a:t> por mes. Teniendo en cuenta que el gasto para mantener la aplicación son casi mínimos (tan solo un servidor) , casi todo sería ganancias.</a:t>
            </a:r>
          </a:p>
          <a:p>
            <a:r>
              <a:rPr lang="es-AR" baseline="0" dirty="0" smtClean="0"/>
              <a:t>Finalmente se puede concluir, que siendo este el peor escenario posible, teniendo en cuenta los precios mas bajos del mercado en lo referente a publicidad, sin considerar la </a:t>
            </a:r>
            <a:r>
              <a:rPr lang="es-AR" baseline="0" dirty="0" err="1" smtClean="0"/>
              <a:t>expansion</a:t>
            </a:r>
            <a:r>
              <a:rPr lang="es-AR" baseline="0" dirty="0" smtClean="0"/>
              <a:t> del mercado de </a:t>
            </a:r>
            <a:r>
              <a:rPr lang="es-AR" baseline="0" dirty="0" err="1" smtClean="0"/>
              <a:t>smartphones</a:t>
            </a:r>
            <a:r>
              <a:rPr lang="es-AR" baseline="0" dirty="0" smtClean="0"/>
              <a:t> en un futuro y considerando tan solo una expansión del 3%, el negocio daría considerables </a:t>
            </a:r>
            <a:r>
              <a:rPr lang="es-AR" baseline="0" dirty="0" err="1" smtClean="0"/>
              <a:t>ganacias</a:t>
            </a:r>
            <a:r>
              <a:rPr lang="es-AR" baseline="0" dirty="0" smtClean="0"/>
              <a:t>.</a:t>
            </a:r>
          </a:p>
          <a:p>
            <a:r>
              <a:rPr lang="es-AR" baseline="0" dirty="0" smtClean="0"/>
              <a:t>Sin embargo, ahora nos podríamos preguntar, y si la aplicación es realmente un éxito y se expande a otros mercados con una captación mayor?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5E230-B123-43EB-B2A3-53965331BBB3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3342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En ese escenario, hemos tomado los datos de una empresa</a:t>
            </a:r>
            <a:r>
              <a:rPr lang="es-AR" baseline="0" dirty="0" smtClean="0"/>
              <a:t> similar (como </a:t>
            </a:r>
            <a:r>
              <a:rPr lang="es-AR" baseline="0" dirty="0" err="1" smtClean="0"/>
              <a:t>Foursqare</a:t>
            </a:r>
            <a:r>
              <a:rPr lang="es-AR" baseline="0" dirty="0" smtClean="0"/>
              <a:t>) y su crecimiento en sus dos primeros años. Para quienes no conozcan esta compañía, la misma 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un </a:t>
            </a:r>
            <a:r>
              <a:rPr lang="es-A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ervicio basado en localización"/>
              </a:rPr>
              <a:t>servicio basado en localización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web aplicada a las </a:t>
            </a:r>
            <a:r>
              <a:rPr lang="es-A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Redes sociales"/>
              </a:rPr>
              <a:t>redes sociales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La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geolocalización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permite localizar un dispositivo fijo o móvil en una ubicación geográfica.</a:t>
            </a:r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 bien es una aplicación exitosa, no es considerada como una aplicación especialmente </a:t>
            </a:r>
            <a:r>
              <a:rPr lang="es-A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virosica</a:t>
            </a:r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 con un extremo furor. La misma alcanzo a los 2 años de su lanzamiento 8 millones de usuarios. Lo consiguió al expandirse en varias regiones (su </a:t>
            </a:r>
            <a:r>
              <a:rPr lang="es-A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aplicacióne</a:t>
            </a:r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 multilenguaje) así como en varias plataformas. </a:t>
            </a:r>
          </a:p>
          <a:p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consideramos que nuestra aplicación tiene todas a favor para resultar aún mas exitosa que esta aplicación y suponiendo que se realiza el soporte necesario para aproximadamente al año de su lanzamiento en </a:t>
            </a:r>
            <a:r>
              <a:rPr lang="es-A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realizar los cambios oportunos para que soporte diversos lenguajes y plataformas, se </a:t>
            </a:r>
            <a:r>
              <a:rPr lang="es-A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podria</a:t>
            </a:r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alcanzar sin inconvenientes el mismo nivel de usuarios. </a:t>
            </a:r>
          </a:p>
          <a:p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lo referente a </a:t>
            </a:r>
            <a:r>
              <a:rPr lang="es-A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ganacias</a:t>
            </a:r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las mismas serían al </a:t>
            </a:r>
            <a:r>
              <a:rPr lang="es-A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alzancar</a:t>
            </a:r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2 años de 7 millones y medio de </a:t>
            </a:r>
            <a:r>
              <a:rPr lang="es-A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dolares</a:t>
            </a:r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mes, teniendo en cuenta los mismos precios para las publicidades que en el escenario anterior. Como pueden ver, un gran negocio.</a:t>
            </a:r>
          </a:p>
          <a:p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 solo un detalle no menor es que la empresa </a:t>
            </a:r>
            <a:r>
              <a:rPr lang="es-A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Foursqare</a:t>
            </a:r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posee hoy en día (4 años después de su lanzamiento)  posee 30 millones de usuarios, por lo que señores, pueden realizar </a:t>
            </a:r>
            <a:r>
              <a:rPr lang="es-A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uds</a:t>
            </a:r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mismos las cuentas del negocio que les estamos presentando el día de hoy </a:t>
            </a:r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</a:t>
            </a:r>
            <a:endParaRPr lang="es-A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5E230-B123-43EB-B2A3-53965331BBB3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008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7AA0-4159-4CB0-B2DE-5811B6B83B79}" type="datetimeFigureOut">
              <a:rPr lang="es-AR" smtClean="0"/>
              <a:t>14/07/2013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A59F-90C2-4CE1-930A-E430CB683E8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134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7AA0-4159-4CB0-B2DE-5811B6B83B79}" type="datetimeFigureOut">
              <a:rPr lang="es-AR" smtClean="0"/>
              <a:t>14/07/2013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A59F-90C2-4CE1-930A-E430CB683E8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943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7AA0-4159-4CB0-B2DE-5811B6B83B79}" type="datetimeFigureOut">
              <a:rPr lang="es-AR" smtClean="0"/>
              <a:t>14/07/2013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A59F-90C2-4CE1-930A-E430CB683E8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56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7AA0-4159-4CB0-B2DE-5811B6B83B79}" type="datetimeFigureOut">
              <a:rPr lang="es-AR" smtClean="0"/>
              <a:t>14/07/2013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A59F-90C2-4CE1-930A-E430CB683E8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118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7AA0-4159-4CB0-B2DE-5811B6B83B79}" type="datetimeFigureOut">
              <a:rPr lang="es-AR" smtClean="0"/>
              <a:t>14/07/2013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A59F-90C2-4CE1-930A-E430CB683E8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211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7AA0-4159-4CB0-B2DE-5811B6B83B79}" type="datetimeFigureOut">
              <a:rPr lang="es-AR" smtClean="0"/>
              <a:t>14/07/2013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A59F-90C2-4CE1-930A-E430CB683E8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318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7AA0-4159-4CB0-B2DE-5811B6B83B79}" type="datetimeFigureOut">
              <a:rPr lang="es-AR" smtClean="0"/>
              <a:t>14/07/2013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A59F-90C2-4CE1-930A-E430CB683E8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771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7AA0-4159-4CB0-B2DE-5811B6B83B79}" type="datetimeFigureOut">
              <a:rPr lang="es-AR" smtClean="0"/>
              <a:t>14/07/2013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A59F-90C2-4CE1-930A-E430CB683E8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212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7AA0-4159-4CB0-B2DE-5811B6B83B79}" type="datetimeFigureOut">
              <a:rPr lang="es-AR" smtClean="0"/>
              <a:t>14/07/2013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A59F-90C2-4CE1-930A-E430CB683E8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843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7AA0-4159-4CB0-B2DE-5811B6B83B79}" type="datetimeFigureOut">
              <a:rPr lang="es-AR" smtClean="0"/>
              <a:t>14/07/2013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A59F-90C2-4CE1-930A-E430CB683E8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92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7AA0-4159-4CB0-B2DE-5811B6B83B79}" type="datetimeFigureOut">
              <a:rPr lang="es-AR" smtClean="0"/>
              <a:t>14/07/2013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A59F-90C2-4CE1-930A-E430CB683E8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9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D7AA0-4159-4CB0-B2DE-5811B6B83B79}" type="datetimeFigureOut">
              <a:rPr lang="es-AR" smtClean="0"/>
              <a:t>14/07/2013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5A59F-90C2-4CE1-930A-E430CB683E8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585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Intro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8012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5229200"/>
            <a:ext cx="5486400" cy="566738"/>
          </a:xfrm>
        </p:spPr>
        <p:txBody>
          <a:bodyPr/>
          <a:lstStyle/>
          <a:p>
            <a:r>
              <a:rPr lang="es-AR" dirty="0" smtClean="0"/>
              <a:t>Muy lindo… y con esto ganó dinero??</a:t>
            </a:r>
            <a:endParaRPr lang="es-AR" dirty="0"/>
          </a:p>
        </p:txBody>
      </p:sp>
      <p:pic>
        <p:nvPicPr>
          <p:cNvPr id="1026" name="Picture 2" descr="http://4.bp.blogspot.com/-Dg37EGOlyEU/ThkkXha2HDI/AAAAAAAAAG8/a8VJw699JGY/s320/Atraer-dinero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5" r="562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24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Peor Caso</a:t>
            </a:r>
            <a:br>
              <a:rPr lang="es-AR" dirty="0" smtClean="0"/>
            </a:br>
            <a:r>
              <a:rPr lang="es-AR" sz="4000" dirty="0" smtClean="0"/>
              <a:t>Expansión en Argentina con un 3% </a:t>
            </a:r>
            <a:br>
              <a:rPr lang="es-AR" sz="4000" dirty="0" smtClean="0"/>
            </a:br>
            <a:r>
              <a:rPr lang="es-AR" sz="4000" dirty="0" smtClean="0"/>
              <a:t>del  mercado</a:t>
            </a:r>
            <a:endParaRPr lang="es-AR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13461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520" y="1052736"/>
            <a:ext cx="180020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Cant</a:t>
            </a:r>
            <a:r>
              <a:rPr lang="es-A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usuarios</a:t>
            </a:r>
            <a:br>
              <a:rPr lang="es-A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s-AR" sz="1600" dirty="0" smtClean="0"/>
              <a:t>/</a:t>
            </a:r>
            <a:r>
              <a:rPr lang="es-AR" sz="1600" dirty="0" smtClean="0">
                <a:solidFill>
                  <a:schemeClr val="accent2">
                    <a:lumMod val="75000"/>
                  </a:schemeClr>
                </a:solidFill>
              </a:rPr>
              <a:t>USD</a:t>
            </a:r>
            <a:endParaRPr lang="es-AR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23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Caso 2: expansión exitosa global</a:t>
            </a:r>
            <a:endParaRPr lang="es-A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61521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86439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410</Words>
  <Application>Microsoft Office PowerPoint</Application>
  <PresentationFormat>On-screen Show (4:3)</PresentationFormat>
  <Paragraphs>18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Intro</vt:lpstr>
      <vt:lpstr>Muy lindo… y con esto ganó dinero??</vt:lpstr>
      <vt:lpstr>Peor Caso Expansión en Argentina con un 3%  del  mercado</vt:lpstr>
      <vt:lpstr>Caso 2: expansión exitosa global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Ayelen</dc:creator>
  <cp:lastModifiedBy>Ayelen</cp:lastModifiedBy>
  <cp:revision>5</cp:revision>
  <dcterms:created xsi:type="dcterms:W3CDTF">2013-07-14T21:32:49Z</dcterms:created>
  <dcterms:modified xsi:type="dcterms:W3CDTF">2013-07-14T22:19:40Z</dcterms:modified>
</cp:coreProperties>
</file>