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1" r:id="rId3"/>
    <p:sldId id="262" r:id="rId4"/>
    <p:sldId id="265" r:id="rId5"/>
    <p:sldId id="264" r:id="rId6"/>
    <p:sldId id="258" r:id="rId7"/>
    <p:sldId id="257" r:id="rId8"/>
    <p:sldId id="259" r:id="rId9"/>
    <p:sldId id="266" r:id="rId10"/>
    <p:sldId id="263" r:id="rId11"/>
    <p:sldId id="260"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885" autoAdjust="0"/>
  </p:normalViewPr>
  <p:slideViewPr>
    <p:cSldViewPr>
      <p:cViewPr>
        <p:scale>
          <a:sx n="80" d="100"/>
          <a:sy n="80" d="100"/>
        </p:scale>
        <p:origin x="-1086" y="1290"/>
      </p:cViewPr>
      <p:guideLst>
        <p:guide orient="horz" pos="2160"/>
        <p:guide pos="2880"/>
      </p:guideLst>
    </p:cSldViewPr>
  </p:slideViewPr>
  <p:notesTextViewPr>
    <p:cViewPr>
      <p:scale>
        <a:sx n="1" d="1"/>
        <a:sy n="1" d="1"/>
      </p:scale>
      <p:origin x="0" y="11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Ganacia Versión no Paga (USD)</c:v>
          </c:tx>
          <c:marker>
            <c:symbol val="none"/>
          </c:marker>
          <c:val>
            <c:numRef>
              <c:f>Sheet1!$C$15:$C$38</c:f>
              <c:numCache>
                <c:formatCode>0</c:formatCode>
                <c:ptCount val="24"/>
                <c:pt idx="0">
                  <c:v>3.6399999999999997</c:v>
                </c:pt>
                <c:pt idx="1">
                  <c:v>18.2</c:v>
                </c:pt>
                <c:pt idx="2">
                  <c:v>36.4</c:v>
                </c:pt>
                <c:pt idx="3">
                  <c:v>145.6</c:v>
                </c:pt>
                <c:pt idx="4">
                  <c:v>364</c:v>
                </c:pt>
                <c:pt idx="5">
                  <c:v>618.79999999999995</c:v>
                </c:pt>
                <c:pt idx="6">
                  <c:v>1092</c:v>
                </c:pt>
                <c:pt idx="7">
                  <c:v>1820</c:v>
                </c:pt>
                <c:pt idx="8">
                  <c:v>2548</c:v>
                </c:pt>
                <c:pt idx="9">
                  <c:v>3567.2</c:v>
                </c:pt>
                <c:pt idx="10">
                  <c:v>4280.6399999999994</c:v>
                </c:pt>
                <c:pt idx="11">
                  <c:v>4708.7039999999997</c:v>
                </c:pt>
                <c:pt idx="12">
                  <c:v>4755.7910400000001</c:v>
                </c:pt>
                <c:pt idx="13">
                  <c:v>4803.3489504000008</c:v>
                </c:pt>
                <c:pt idx="14">
                  <c:v>4827.3656951520006</c:v>
                </c:pt>
                <c:pt idx="15">
                  <c:v>5020.4603229580798</c:v>
                </c:pt>
                <c:pt idx="16">
                  <c:v>5171.0741326468233</c:v>
                </c:pt>
                <c:pt idx="17">
                  <c:v>5274.4956152997593</c:v>
                </c:pt>
                <c:pt idx="18">
                  <c:v>5432.7304837587526</c:v>
                </c:pt>
                <c:pt idx="19">
                  <c:v>5337.7175422771188</c:v>
                </c:pt>
                <c:pt idx="20">
                  <c:v>5560.1224398719996</c:v>
                </c:pt>
                <c:pt idx="21">
                  <c:v>5673.5943263999989</c:v>
                </c:pt>
                <c:pt idx="22">
                  <c:v>5759.99424</c:v>
                </c:pt>
                <c:pt idx="23">
                  <c:v>5818.1759999999995</c:v>
                </c:pt>
              </c:numCache>
            </c:numRef>
          </c:val>
          <c:smooth val="0"/>
        </c:ser>
        <c:ser>
          <c:idx val="1"/>
          <c:order val="1"/>
          <c:tx>
            <c:v>Gancia Versión paga (USD)</c:v>
          </c:tx>
          <c:marker>
            <c:symbol val="none"/>
          </c:marker>
          <c:val>
            <c:numRef>
              <c:f>Sheet1!$D$15:$D$38</c:f>
              <c:numCache>
                <c:formatCode>0</c:formatCode>
                <c:ptCount val="24"/>
                <c:pt idx="0">
                  <c:v>4</c:v>
                </c:pt>
                <c:pt idx="1">
                  <c:v>61.4</c:v>
                </c:pt>
                <c:pt idx="2">
                  <c:v>92.8</c:v>
                </c:pt>
                <c:pt idx="3">
                  <c:v>471.2</c:v>
                </c:pt>
                <c:pt idx="4">
                  <c:v>928</c:v>
                </c:pt>
                <c:pt idx="5">
                  <c:v>1427.6</c:v>
                </c:pt>
                <c:pt idx="6">
                  <c:v>2584</c:v>
                </c:pt>
                <c:pt idx="7">
                  <c:v>4140</c:v>
                </c:pt>
                <c:pt idx="8">
                  <c:v>4996</c:v>
                </c:pt>
                <c:pt idx="9">
                  <c:v>6994.4</c:v>
                </c:pt>
                <c:pt idx="10">
                  <c:v>6993.28</c:v>
                </c:pt>
                <c:pt idx="11">
                  <c:v>6712.608000000002</c:v>
                </c:pt>
                <c:pt idx="12">
                  <c:v>5721.3340800000005</c:v>
                </c:pt>
                <c:pt idx="13">
                  <c:v>5778.5474208000023</c:v>
                </c:pt>
                <c:pt idx="14">
                  <c:v>5742.1133579039997</c:v>
                </c:pt>
                <c:pt idx="15">
                  <c:v>6433.6583682201599</c:v>
                </c:pt>
                <c:pt idx="16">
                  <c:v>6494.0481825867673</c:v>
                </c:pt>
                <c:pt idx="17">
                  <c:v>6486.0044120913008</c:v>
                </c:pt>
                <c:pt idx="18">
                  <c:v>6822.6470206256563</c:v>
                </c:pt>
                <c:pt idx="19">
                  <c:v>6015.1927654202582</c:v>
                </c:pt>
                <c:pt idx="20">
                  <c:v>7148.7288512640025</c:v>
                </c:pt>
                <c:pt idx="21">
                  <c:v>6982.8853247999987</c:v>
                </c:pt>
                <c:pt idx="22">
                  <c:v>7010.1028800000022</c:v>
                </c:pt>
                <c:pt idx="23">
                  <c:v>7000.9919999999993</c:v>
                </c:pt>
              </c:numCache>
            </c:numRef>
          </c:val>
          <c:smooth val="0"/>
        </c:ser>
        <c:ser>
          <c:idx val="2"/>
          <c:order val="2"/>
          <c:tx>
            <c:v>Cantidad Usuarios (cientos)</c:v>
          </c:tx>
          <c:marker>
            <c:symbol val="none"/>
          </c:marker>
          <c:val>
            <c:numRef>
              <c:f>Sheet1!$E$15:$E$38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val>
          <c:smooth val="0"/>
        </c:ser>
        <c:dLbls>
          <c:showLegendKey val="0"/>
          <c:showVal val="0"/>
          <c:showCatName val="0"/>
          <c:showSerName val="0"/>
          <c:showPercent val="0"/>
          <c:showBubbleSize val="0"/>
        </c:dLbls>
        <c:marker val="1"/>
        <c:smooth val="0"/>
        <c:axId val="40943616"/>
        <c:axId val="72825856"/>
      </c:lineChart>
      <c:catAx>
        <c:axId val="40943616"/>
        <c:scaling>
          <c:orientation val="minMax"/>
        </c:scaling>
        <c:delete val="0"/>
        <c:axPos val="b"/>
        <c:majorTickMark val="out"/>
        <c:minorTickMark val="none"/>
        <c:tickLblPos val="nextTo"/>
        <c:crossAx val="72825856"/>
        <c:crosses val="autoZero"/>
        <c:auto val="1"/>
        <c:lblAlgn val="ctr"/>
        <c:lblOffset val="100"/>
        <c:noMultiLvlLbl val="0"/>
      </c:catAx>
      <c:valAx>
        <c:axId val="72825856"/>
        <c:scaling>
          <c:orientation val="minMax"/>
        </c:scaling>
        <c:delete val="0"/>
        <c:axPos val="l"/>
        <c:majorGridlines/>
        <c:numFmt formatCode="0" sourceLinked="1"/>
        <c:majorTickMark val="out"/>
        <c:minorTickMark val="none"/>
        <c:tickLblPos val="nextTo"/>
        <c:crossAx val="40943616"/>
        <c:crosses val="autoZero"/>
        <c:crossBetween val="between"/>
      </c:valAx>
    </c:plotArea>
    <c:legend>
      <c:legendPos val="b"/>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466598949323096E-2"/>
          <c:y val="2.6108580528089471E-2"/>
          <c:w val="0.91523035722454738"/>
          <c:h val="0.81366681479835579"/>
        </c:manualLayout>
      </c:layout>
      <c:lineChart>
        <c:grouping val="standard"/>
        <c:varyColors val="0"/>
        <c:ser>
          <c:idx val="0"/>
          <c:order val="0"/>
          <c:tx>
            <c:strRef>
              <c:f>Sheet2!$C$14</c:f>
              <c:strCache>
                <c:ptCount val="1"/>
                <c:pt idx="0">
                  <c:v>Ganacia sin costo descarga (USD)</c:v>
                </c:pt>
              </c:strCache>
            </c:strRef>
          </c:tx>
          <c:marker>
            <c:symbol val="none"/>
          </c:marker>
          <c:val>
            <c:numRef>
              <c:f>Sheet2!$C$15:$C$38</c:f>
              <c:numCache>
                <c:formatCode>0</c:formatCode>
                <c:ptCount val="24"/>
                <c:pt idx="0">
                  <c:v>728</c:v>
                </c:pt>
                <c:pt idx="1">
                  <c:v>1070.5882352941176</c:v>
                </c:pt>
                <c:pt idx="2">
                  <c:v>1605.8823529411766</c:v>
                </c:pt>
                <c:pt idx="3">
                  <c:v>2141.1764705882351</c:v>
                </c:pt>
                <c:pt idx="4">
                  <c:v>3211.7647058823532</c:v>
                </c:pt>
                <c:pt idx="5">
                  <c:v>4068.2352941176464</c:v>
                </c:pt>
                <c:pt idx="6">
                  <c:v>5138.823529411764</c:v>
                </c:pt>
                <c:pt idx="7">
                  <c:v>6423.5294117647063</c:v>
                </c:pt>
                <c:pt idx="8">
                  <c:v>7494.1176470588225</c:v>
                </c:pt>
                <c:pt idx="9">
                  <c:v>8564.7058823529405</c:v>
                </c:pt>
                <c:pt idx="10">
                  <c:v>18200</c:v>
                </c:pt>
                <c:pt idx="11">
                  <c:v>27300</c:v>
                </c:pt>
                <c:pt idx="12">
                  <c:v>36400</c:v>
                </c:pt>
                <c:pt idx="13">
                  <c:v>54600</c:v>
                </c:pt>
                <c:pt idx="14">
                  <c:v>69160</c:v>
                </c:pt>
                <c:pt idx="15">
                  <c:v>87360</c:v>
                </c:pt>
                <c:pt idx="16">
                  <c:v>109200</c:v>
                </c:pt>
                <c:pt idx="17">
                  <c:v>127400</c:v>
                </c:pt>
                <c:pt idx="18">
                  <c:v>145600</c:v>
                </c:pt>
                <c:pt idx="19">
                  <c:v>163800</c:v>
                </c:pt>
                <c:pt idx="20">
                  <c:v>191100</c:v>
                </c:pt>
                <c:pt idx="21">
                  <c:v>218400</c:v>
                </c:pt>
                <c:pt idx="22">
                  <c:v>245700</c:v>
                </c:pt>
                <c:pt idx="23">
                  <c:v>273000</c:v>
                </c:pt>
              </c:numCache>
            </c:numRef>
          </c:val>
          <c:smooth val="0"/>
        </c:ser>
        <c:ser>
          <c:idx val="1"/>
          <c:order val="1"/>
          <c:tx>
            <c:strRef>
              <c:f>Sheet2!$D$14</c:f>
              <c:strCache>
                <c:ptCount val="1"/>
                <c:pt idx="0">
                  <c:v>Ganacia con costo descarga (USD)</c:v>
                </c:pt>
              </c:strCache>
            </c:strRef>
          </c:tx>
          <c:marker>
            <c:symbol val="none"/>
          </c:marker>
          <c:val>
            <c:numRef>
              <c:f>Sheet2!$D$15:$D$38</c:f>
              <c:numCache>
                <c:formatCode>0</c:formatCode>
                <c:ptCount val="24"/>
                <c:pt idx="0">
                  <c:v>4200</c:v>
                </c:pt>
                <c:pt idx="1">
                  <c:v>2200</c:v>
                </c:pt>
                <c:pt idx="2">
                  <c:v>3358.8235294117649</c:v>
                </c:pt>
                <c:pt idx="3">
                  <c:v>3988.2352941176468</c:v>
                </c:pt>
                <c:pt idx="4">
                  <c:v>5835.2941176470595</c:v>
                </c:pt>
                <c:pt idx="5">
                  <c:v>7136.4705882352937</c:v>
                </c:pt>
                <c:pt idx="6">
                  <c:v>8983.5294117647063</c:v>
                </c:pt>
                <c:pt idx="7">
                  <c:v>11082.352941176472</c:v>
                </c:pt>
                <c:pt idx="8">
                  <c:v>11752.941176470587</c:v>
                </c:pt>
                <c:pt idx="9">
                  <c:v>13011.764705882353</c:v>
                </c:pt>
                <c:pt idx="10">
                  <c:v>47870.588235294126</c:v>
                </c:pt>
                <c:pt idx="11">
                  <c:v>57100</c:v>
                </c:pt>
                <c:pt idx="12">
                  <c:v>67800</c:v>
                </c:pt>
                <c:pt idx="13">
                  <c:v>114200</c:v>
                </c:pt>
                <c:pt idx="14">
                  <c:v>121320</c:v>
                </c:pt>
                <c:pt idx="15">
                  <c:v>152720</c:v>
                </c:pt>
                <c:pt idx="16">
                  <c:v>188400</c:v>
                </c:pt>
                <c:pt idx="17">
                  <c:v>199800</c:v>
                </c:pt>
                <c:pt idx="18">
                  <c:v>221200</c:v>
                </c:pt>
                <c:pt idx="19">
                  <c:v>242600</c:v>
                </c:pt>
                <c:pt idx="20">
                  <c:v>299700</c:v>
                </c:pt>
                <c:pt idx="21">
                  <c:v>331800</c:v>
                </c:pt>
                <c:pt idx="22">
                  <c:v>363900</c:v>
                </c:pt>
                <c:pt idx="23">
                  <c:v>396000</c:v>
                </c:pt>
              </c:numCache>
            </c:numRef>
          </c:val>
          <c:smooth val="0"/>
        </c:ser>
        <c:ser>
          <c:idx val="2"/>
          <c:order val="2"/>
          <c:tx>
            <c:strRef>
              <c:f>Sheet2!$E$14</c:f>
              <c:strCache>
                <c:ptCount val="1"/>
                <c:pt idx="0">
                  <c:v>Cantidad Usuarios (cientos)</c:v>
                </c:pt>
              </c:strCache>
            </c:strRef>
          </c:tx>
          <c:marker>
            <c:symbol val="none"/>
          </c:marker>
          <c:val>
            <c:numRef>
              <c:f>Sheet2!$E$15:$E$38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val>
          <c:smooth val="0"/>
        </c:ser>
        <c:dLbls>
          <c:showLegendKey val="0"/>
          <c:showVal val="0"/>
          <c:showCatName val="0"/>
          <c:showSerName val="0"/>
          <c:showPercent val="0"/>
          <c:showBubbleSize val="0"/>
        </c:dLbls>
        <c:marker val="1"/>
        <c:smooth val="0"/>
        <c:axId val="36282752"/>
        <c:axId val="36284672"/>
      </c:lineChart>
      <c:catAx>
        <c:axId val="36282752"/>
        <c:scaling>
          <c:orientation val="minMax"/>
        </c:scaling>
        <c:delete val="0"/>
        <c:axPos val="b"/>
        <c:majorTickMark val="out"/>
        <c:minorTickMark val="none"/>
        <c:tickLblPos val="nextTo"/>
        <c:crossAx val="36284672"/>
        <c:crosses val="autoZero"/>
        <c:auto val="1"/>
        <c:lblAlgn val="ctr"/>
        <c:lblOffset val="100"/>
        <c:noMultiLvlLbl val="0"/>
      </c:catAx>
      <c:valAx>
        <c:axId val="36284672"/>
        <c:scaling>
          <c:orientation val="minMax"/>
        </c:scaling>
        <c:delete val="0"/>
        <c:axPos val="l"/>
        <c:majorGridlines/>
        <c:numFmt formatCode="0" sourceLinked="1"/>
        <c:majorTickMark val="out"/>
        <c:minorTickMark val="none"/>
        <c:tickLblPos val="nextTo"/>
        <c:crossAx val="36282752"/>
        <c:crosses val="autoZero"/>
        <c:crossBetween val="between"/>
      </c:valAx>
    </c:plotArea>
    <c:legend>
      <c:legendPos val="b"/>
      <c:layout>
        <c:manualLayout>
          <c:xMode val="edge"/>
          <c:yMode val="edge"/>
          <c:x val="3.1027131439177159E-2"/>
          <c:y val="0.86440728807910228"/>
          <c:w val="0.93239020122484695"/>
          <c:h val="0.13133077806169685"/>
        </c:manualLayout>
      </c:layout>
      <c:overlay val="0"/>
      <c:txPr>
        <a:bodyPr/>
        <a:lstStyle/>
        <a:p>
          <a:pPr>
            <a:defRPr sz="14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23D00-7DDB-4217-941A-91DA7862F42C}" type="datetimeFigureOut">
              <a:rPr lang="es-AR" smtClean="0"/>
              <a:pPr/>
              <a:t>04/08/2013</a:t>
            </a:fld>
            <a:endParaRPr lang="es-A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a:t>
            </a:r>
          </a:p>
          <a:p>
            <a:r>
              <a:rPr lang="es-AR" baseline="0" dirty="0" smtClean="0"/>
              <a:t>Yo soy X, y estamos junto a mis colegas, A, B, C, D y E, para contarles sobre nuestro proyecto.</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endParaRPr lang="es-AR" baseline="0" dirty="0" smtClean="0"/>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r>
              <a:rPr lang="es-AR" baseline="0" dirty="0" smtClean="0"/>
              <a:t>Para </a:t>
            </a:r>
            <a:r>
              <a:rPr lang="es-AR" baseline="0" dirty="0" smtClean="0"/>
              <a:t>las ganancias se ha tenido en cuenta la descarga de aplicación a 1 </a:t>
            </a:r>
            <a:r>
              <a:rPr lang="es-AR" baseline="0" dirty="0" smtClean="0"/>
              <a:t>dólar (para la versión paga) </a:t>
            </a:r>
            <a:r>
              <a:rPr lang="es-AR" baseline="0" dirty="0" smtClean="0"/>
              <a:t>y las ganancias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a:t>
            </a:r>
            <a:r>
              <a:rPr lang="es-AR" baseline="0" dirty="0" smtClean="0"/>
              <a:t>15 (15-30)  </a:t>
            </a:r>
            <a:r>
              <a:rPr lang="es-AR" baseline="0" dirty="0" smtClean="0"/>
              <a:t>centavos por </a:t>
            </a:r>
            <a:r>
              <a:rPr lang="es-AR" baseline="0" dirty="0" err="1" smtClean="0"/>
              <a:t>clicks</a:t>
            </a:r>
            <a:r>
              <a:rPr lang="es-AR" baseline="0" dirty="0" smtClean="0"/>
              <a:t>, una probabilidad de </a:t>
            </a:r>
            <a:r>
              <a:rPr lang="es-AR" baseline="0" dirty="0" err="1" smtClean="0"/>
              <a:t>click</a:t>
            </a:r>
            <a:r>
              <a:rPr lang="es-AR" baseline="0" dirty="0" smtClean="0"/>
              <a:t> de 1,5% (1,5%-2,5%)  </a:t>
            </a:r>
            <a:r>
              <a:rPr lang="es-AR" baseline="0" dirty="0" smtClean="0"/>
              <a:t>y </a:t>
            </a:r>
            <a:r>
              <a:rPr lang="es-AR" baseline="0" dirty="0" smtClean="0"/>
              <a:t>10 </a:t>
            </a:r>
            <a:r>
              <a:rPr lang="es-AR" baseline="0" dirty="0" smtClean="0"/>
              <a:t>centavo </a:t>
            </a:r>
            <a:r>
              <a:rPr lang="es-AR" baseline="0" dirty="0" smtClean="0"/>
              <a:t>por cada mil vistas.</a:t>
            </a:r>
            <a:endParaRPr lang="es-AR" baseline="0" dirty="0" smtClean="0"/>
          </a:p>
          <a:p>
            <a:r>
              <a:rPr lang="es-AR" baseline="0" dirty="0" smtClean="0"/>
              <a:t>En este gráfico se puede ver como la aplicación crecería </a:t>
            </a:r>
            <a:r>
              <a:rPr lang="es-AR" baseline="0" dirty="0" smtClean="0"/>
              <a:t>fuertemente hasta el mes 11, </a:t>
            </a:r>
            <a:r>
              <a:rPr lang="es-AR" baseline="0" dirty="0" smtClean="0"/>
              <a:t>llegando a los 100mil usuarios y finalmente iría disminuyendo su crecimiento a partir de ahí hasta estancarse en 160mil usuarios. </a:t>
            </a:r>
            <a:endParaRPr lang="es-AR" baseline="0" dirty="0" smtClean="0"/>
          </a:p>
          <a:p>
            <a:r>
              <a:rPr lang="es-AR" baseline="0" dirty="0" smtClean="0"/>
              <a:t>En lo referente a las ganancias, las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Teniendo </a:t>
            </a:r>
            <a:r>
              <a:rPr lang="es-AR" baseline="0" dirty="0" smtClean="0"/>
              <a:t>en cuenta que el gasto para mantener la aplicación son casi mínimos (tan solo un servidor) , casi todo sería ganancias.</a:t>
            </a:r>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a:t>
            </a:r>
            <a:r>
              <a:rPr lang="es-AR" baseline="0" dirty="0" smtClean="0"/>
              <a:t>el negocio no daría perdidas y hasta estaría brindando un margen de ganancias.</a:t>
            </a:r>
            <a:endParaRPr lang="es-AR" baseline="0" dirty="0" smtClean="0"/>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Lo </a:t>
            </a:r>
            <a:r>
              <a:rPr lang="es-AR" sz="1200" b="0" i="0" kern="1200" baseline="0" dirty="0" smtClean="0">
                <a:solidFill>
                  <a:schemeClr val="tx1"/>
                </a:solidFill>
                <a:effectLst/>
                <a:latin typeface="+mn-lt"/>
                <a:ea typeface="+mn-ea"/>
                <a:cs typeface="+mn-cs"/>
              </a:rPr>
              <a:t>consiguió al expandirse </a:t>
            </a:r>
            <a:r>
              <a:rPr lang="es-AR" sz="1200" b="0" i="0" kern="1200" baseline="0" dirty="0" smtClean="0">
                <a:solidFill>
                  <a:schemeClr val="tx1"/>
                </a:solidFill>
                <a:effectLst/>
                <a:latin typeface="+mn-lt"/>
                <a:ea typeface="+mn-ea"/>
                <a:cs typeface="+mn-cs"/>
              </a:rPr>
              <a:t>en varias plataformas (a los 3 meses de su lanzamiento) así como en </a:t>
            </a:r>
            <a:r>
              <a:rPr lang="es-AR" sz="1200" b="0" i="0" kern="1200" baseline="0" dirty="0" smtClean="0">
                <a:solidFill>
                  <a:schemeClr val="tx1"/>
                </a:solidFill>
                <a:effectLst/>
                <a:latin typeface="+mn-lt"/>
                <a:ea typeface="+mn-ea"/>
                <a:cs typeface="+mn-cs"/>
              </a:rPr>
              <a:t>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a:t>
            </a:r>
            <a:r>
              <a:rPr lang="es-AR" sz="1200" b="0" i="0" kern="1200" baseline="0" dirty="0" smtClean="0">
                <a:solidFill>
                  <a:schemeClr val="tx1"/>
                </a:solidFill>
                <a:effectLst/>
                <a:latin typeface="+mn-lt"/>
                <a:ea typeface="+mn-ea"/>
                <a:cs typeface="+mn-cs"/>
              </a:rPr>
              <a:t>multilenguaje) </a:t>
            </a:r>
            <a:r>
              <a:rPr lang="es-AR" sz="1200" b="0" i="0" kern="1200" baseline="0" dirty="0" smtClean="0">
                <a:solidFill>
                  <a:schemeClr val="tx1"/>
                </a:solidFill>
                <a:effectLst/>
                <a:latin typeface="+mn-lt"/>
                <a:ea typeface="+mn-ea"/>
                <a:cs typeface="+mn-cs"/>
              </a:rPr>
              <a:t>(a los 6 meses). </a:t>
            </a:r>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a:t>
            </a:r>
            <a:r>
              <a:rPr lang="es-AR" sz="1200" b="0" i="0" kern="1200" baseline="0" dirty="0" smtClean="0">
                <a:solidFill>
                  <a:schemeClr val="tx1"/>
                </a:solidFill>
                <a:effectLst/>
                <a:latin typeface="+mn-lt"/>
                <a:ea typeface="+mn-ea"/>
                <a:cs typeface="+mn-cs"/>
              </a:rPr>
              <a:t>necesarios para dar soporte a diversos </a:t>
            </a:r>
            <a:r>
              <a:rPr lang="es-AR" sz="1200" b="0" i="0" kern="1200" baseline="0" dirty="0" smtClean="0">
                <a:solidFill>
                  <a:schemeClr val="tx1"/>
                </a:solidFill>
                <a:effectLst/>
                <a:latin typeface="+mn-lt"/>
                <a:ea typeface="+mn-ea"/>
                <a:cs typeface="+mn-cs"/>
              </a:rPr>
              <a:t>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las mismas serían al </a:t>
            </a:r>
            <a:r>
              <a:rPr lang="es-AR" sz="1200" b="0" i="0" kern="1200" baseline="0" dirty="0" err="1" smtClean="0">
                <a:solidFill>
                  <a:schemeClr val="tx1"/>
                </a:solidFill>
                <a:effectLst/>
                <a:latin typeface="+mn-lt"/>
                <a:ea typeface="+mn-ea"/>
                <a:cs typeface="+mn-cs"/>
              </a:rPr>
              <a:t>alzancar</a:t>
            </a:r>
            <a:r>
              <a:rPr lang="es-AR" sz="1200" b="0" i="0" kern="1200" baseline="0" dirty="0" smtClean="0">
                <a:solidFill>
                  <a:schemeClr val="tx1"/>
                </a:solidFill>
                <a:effectLst/>
                <a:latin typeface="+mn-lt"/>
                <a:ea typeface="+mn-ea"/>
                <a:cs typeface="+mn-cs"/>
              </a:rPr>
              <a:t> los 2 años de </a:t>
            </a:r>
            <a:r>
              <a:rPr lang="es-AR" sz="1200" b="0" i="0" kern="1200" baseline="0" dirty="0" smtClean="0">
                <a:solidFill>
                  <a:schemeClr val="tx1"/>
                </a:solidFill>
                <a:effectLst/>
                <a:latin typeface="+mn-lt"/>
                <a:ea typeface="+mn-ea"/>
                <a:cs typeface="+mn-cs"/>
              </a:rPr>
              <a:t>entre los 270k a 400k al </a:t>
            </a:r>
            <a:r>
              <a:rPr lang="es-AR" sz="1200" b="0" i="0" kern="1200" baseline="0" dirty="0" smtClean="0">
                <a:solidFill>
                  <a:schemeClr val="tx1"/>
                </a:solidFill>
                <a:effectLst/>
                <a:latin typeface="+mn-lt"/>
                <a:ea typeface="+mn-ea"/>
                <a:cs typeface="+mn-cs"/>
              </a:rPr>
              <a:t>mes, teniendo en cuenta los mismos precios para las publicidades que en el escenario anterior. Como pueden ver, un gran negocio</a:t>
            </a:r>
            <a:r>
              <a:rPr lang="es-AR" sz="1200" b="0" i="0" kern="1200" baseline="0" dirty="0" smtClean="0">
                <a:solidFill>
                  <a:schemeClr val="tx1"/>
                </a:solidFill>
                <a:effectLst/>
                <a:latin typeface="+mn-lt"/>
                <a:ea typeface="+mn-ea"/>
                <a:cs typeface="+mn-cs"/>
              </a:rPr>
              <a:t>.</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endParaRPr lang="es-AR" sz="1200" b="0" i="0" kern="1200" baseline="0" dirty="0" smtClean="0">
              <a:solidFill>
                <a:schemeClr val="tx1"/>
              </a:solidFill>
              <a:effectLst/>
              <a:latin typeface="+mn-lt"/>
              <a:ea typeface="+mn-ea"/>
              <a:cs typeface="+mn-cs"/>
            </a:endParaRPr>
          </a:p>
          <a:p>
            <a:r>
              <a:rPr lang="es-AR" sz="1200" b="0" i="0" kern="1200" baseline="0" dirty="0" smtClean="0">
                <a:solidFill>
                  <a:schemeClr val="tx1"/>
                </a:solidFill>
                <a:effectLst/>
                <a:latin typeface="+mn-lt"/>
                <a:ea typeface="+mn-ea"/>
                <a:cs typeface="+mn-cs"/>
              </a:rPr>
              <a:t>Finalmente </a:t>
            </a:r>
            <a:r>
              <a:rPr lang="es-AR" sz="1200" b="0" i="0" kern="1200" baseline="0" smtClean="0">
                <a:solidFill>
                  <a:schemeClr val="tx1"/>
                </a:solidFill>
                <a:effectLst/>
                <a:latin typeface="+mn-lt"/>
                <a:ea typeface="+mn-ea"/>
                <a:cs typeface="+mn-cs"/>
              </a:rPr>
              <a:t>un último detalle </a:t>
            </a:r>
            <a:r>
              <a:rPr lang="es-AR" sz="1200" b="0" i="0" kern="1200" baseline="0" dirty="0" smtClean="0">
                <a:solidFill>
                  <a:schemeClr val="tx1"/>
                </a:solidFill>
                <a:effectLst/>
                <a:latin typeface="+mn-lt"/>
                <a:ea typeface="+mn-ea"/>
                <a:cs typeface="+mn-cs"/>
              </a:rPr>
              <a:t>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a:t>
            </a:r>
            <a:r>
              <a:rPr lang="es-AR" sz="1200" b="0" i="0" kern="1200" baseline="0" dirty="0" smtClean="0">
                <a:solidFill>
                  <a:schemeClr val="tx1"/>
                </a:solidFill>
                <a:effectLst/>
                <a:latin typeface="+mn-lt"/>
                <a:ea typeface="+mn-ea"/>
                <a:cs typeface="+mn-cs"/>
              </a:rPr>
              <a:t>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endParaRPr lang="es-AR" sz="1200" b="0" i="0" kern="1200" baseline="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9</a:t>
            </a:fld>
            <a:endParaRPr lang="es-AR"/>
          </a:p>
        </p:txBody>
      </p:sp>
    </p:spTree>
    <p:extLst>
      <p:ext uri="{BB962C8B-B14F-4D97-AF65-F5344CB8AC3E}">
        <p14:creationId xmlns:p14="http://schemas.microsoft.com/office/powerpoint/2010/main" val="105713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s-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7134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09430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s-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2565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01180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s-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211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593189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s-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7" name="Date Placeholder 6"/>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5771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s-AR"/>
          </a:p>
        </p:txBody>
      </p:sp>
      <p:sp>
        <p:nvSpPr>
          <p:cNvPr id="3" name="Date Placeholder 2"/>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41212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48432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s-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792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s-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BD7AA0-4159-4CB0-B2DE-5811B6B83B79}" type="datetimeFigureOut">
              <a:rPr lang="es-AR" smtClean="0"/>
              <a:pPr/>
              <a:t>04/08/2013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5069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s-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7AA0-4159-4CB0-B2DE-5811B6B83B79}" type="datetimeFigureOut">
              <a:rPr lang="es-AR" smtClean="0"/>
              <a:pPr/>
              <a:t>04/08/2013</a:t>
            </a:fld>
            <a:endParaRPr lang="es-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3745856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616" y="1772816"/>
            <a:ext cx="6927598" cy="3925639"/>
          </a:xfrm>
        </p:spPr>
      </p:pic>
    </p:spTree>
    <p:extLst>
      <p:ext uri="{BB962C8B-B14F-4D97-AF65-F5344CB8AC3E}">
        <p14:creationId xmlns:p14="http://schemas.microsoft.com/office/powerpoint/2010/main" val="1183574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87824" y="1844824"/>
            <a:ext cx="3769568" cy="3769568"/>
          </a:xfrm>
          <a:prstGeom prst="rect">
            <a:avLst/>
          </a:prstGeom>
        </p:spPr>
      </p:pic>
    </p:spTree>
    <p:extLst>
      <p:ext uri="{BB962C8B-B14F-4D97-AF65-F5344CB8AC3E}">
        <p14:creationId xmlns:p14="http://schemas.microsoft.com/office/powerpoint/2010/main" val="40968277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4391" y="1844824"/>
            <a:ext cx="5335215" cy="4064926"/>
          </a:xfrm>
          <a:prstGeom prst="rect">
            <a:avLst/>
          </a:prstGeom>
        </p:spPr>
      </p:pic>
    </p:spTree>
    <p:extLst>
      <p:ext uri="{BB962C8B-B14F-4D97-AF65-F5344CB8AC3E}">
        <p14:creationId xmlns:p14="http://schemas.microsoft.com/office/powerpoint/2010/main" val="3085539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84784"/>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1640" y="2132856"/>
            <a:ext cx="6648822" cy="3482717"/>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1628800"/>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4.bp.blogspot.com/-Dg37EGOlyEU/ThkkXha2HDI/AAAAAAAAAG8/a8VJw699JGY/s320/Atraer-dinero.png"/>
          <p:cNvPicPr>
            <a:picLocks noGrp="1" noChangeAspect="1" noChangeArrowheads="1"/>
          </p:cNvPicPr>
          <p:nvPr>
            <p:ph type="pic" idx="1"/>
          </p:nvPr>
        </p:nvPicPr>
        <p:blipFill>
          <a:blip r:embed="rId3">
            <a:extLst>
              <a:ext uri="{28A0092B-C50C-407E-A947-70E740481C1C}">
                <a14:useLocalDpi xmlns:a14="http://schemas.microsoft.com/office/drawing/2010/main" val="0"/>
              </a:ext>
            </a:extLst>
          </a:blip>
          <a:srcRect l="5625" r="5625"/>
          <a:stretch>
            <a:fillRect/>
          </a:stretch>
        </p:blipFill>
        <p:spPr bwMode="auto">
          <a:xfrm>
            <a:off x="1979712" y="1916832"/>
            <a:ext cx="5486400" cy="41148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title"/>
          </p:nvPr>
        </p:nvSpPr>
        <p:spPr>
          <a:xfrm>
            <a:off x="457200" y="274638"/>
            <a:ext cx="8229600" cy="1143000"/>
          </a:xfrm>
        </p:spPr>
        <p:txBody>
          <a:bodyPr>
            <a:normAutofit/>
          </a:bodyPr>
          <a:lstStyle/>
          <a:p>
            <a:pPr algn="ctr"/>
            <a:r>
              <a:rPr lang="es-AR" sz="4000" b="0" dirty="0" smtClean="0"/>
              <a:t>Mercado en crecimiento</a:t>
            </a:r>
            <a:endParaRPr lang="es-AR" sz="4000" b="0"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AR" dirty="0" smtClean="0"/>
              <a:t>Peor Caso</a:t>
            </a:r>
            <a:br>
              <a:rPr lang="es-AR" dirty="0" smtClean="0"/>
            </a:br>
            <a:r>
              <a:rPr lang="es-AR" sz="4000" dirty="0" smtClean="0"/>
              <a:t>Expansión en Argentina con un 3% </a:t>
            </a:r>
            <a:br>
              <a:rPr lang="es-AR" sz="4000" dirty="0" smtClean="0"/>
            </a:br>
            <a:r>
              <a:rPr lang="es-AR" sz="4000" dirty="0" smtClean="0"/>
              <a:t>del  mercado</a:t>
            </a:r>
            <a:endParaRPr lang="es-AR" sz="4000" dirty="0"/>
          </a:p>
        </p:txBody>
      </p:sp>
      <p:graphicFrame>
        <p:nvGraphicFramePr>
          <p:cNvPr id="6" name="Chart 5"/>
          <p:cNvGraphicFramePr>
            <a:graphicFrameLocks/>
          </p:cNvGraphicFramePr>
          <p:nvPr>
            <p:extLst>
              <p:ext uri="{D42A27DB-BD31-4B8C-83A1-F6EECF244321}">
                <p14:modId xmlns:p14="http://schemas.microsoft.com/office/powerpoint/2010/main" val="3839376626"/>
              </p:ext>
            </p:extLst>
          </p:nvPr>
        </p:nvGraphicFramePr>
        <p:xfrm>
          <a:off x="467544" y="1628800"/>
          <a:ext cx="8424936"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2523089210"/>
              </p:ext>
            </p:extLst>
          </p:nvPr>
        </p:nvGraphicFramePr>
        <p:xfrm>
          <a:off x="323528" y="1268760"/>
          <a:ext cx="8568952" cy="5400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Publicidad</a:t>
            </a:r>
            <a:endParaRPr lang="es-AR"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64179" y="1600200"/>
            <a:ext cx="4015641" cy="4525963"/>
          </a:xfrm>
        </p:spPr>
      </p:pic>
    </p:spTree>
    <p:extLst>
      <p:ext uri="{BB962C8B-B14F-4D97-AF65-F5344CB8AC3E}">
        <p14:creationId xmlns:p14="http://schemas.microsoft.com/office/powerpoint/2010/main" val="272930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TotalTime>
  <Words>1740</Words>
  <Application>Microsoft Office PowerPoint</Application>
  <PresentationFormat>On-screen Show (4:3)</PresentationFormat>
  <Paragraphs>83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Social Toilet </vt:lpstr>
      <vt:lpstr>Emprendedores</vt:lpstr>
      <vt:lpstr>La necesidad</vt:lpstr>
      <vt:lpstr>Nuestro mercado</vt:lpstr>
      <vt:lpstr>La solución</vt:lpstr>
      <vt:lpstr>Mercado en crecimiento</vt:lpstr>
      <vt:lpstr>Peor Caso Expansión en Argentina con un 3%  del  mercado</vt:lpstr>
      <vt:lpstr>Caso 2: expansión exitosa global</vt:lpstr>
      <vt:lpstr>Publicidad</vt:lpstr>
      <vt:lpstr>Expansión y difusión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Ayelen</cp:lastModifiedBy>
  <cp:revision>26</cp:revision>
  <dcterms:created xsi:type="dcterms:W3CDTF">2013-07-14T21:32:49Z</dcterms:created>
  <dcterms:modified xsi:type="dcterms:W3CDTF">2013-08-04T15:45:06Z</dcterms:modified>
</cp:coreProperties>
</file>