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notesSlides/notesSlide10.xml" ContentType="application/vnd.openxmlformats-officedocument.presentationml.notesSlide+xml"/>
  <Override PartName="/ppt/charts/chart2.xml" ContentType="application/vnd.openxmlformats-officedocument.drawingml.char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79" autoAdjust="0"/>
  </p:normalViewPr>
  <p:slideViewPr>
    <p:cSldViewPr>
      <p:cViewPr>
        <p:scale>
          <a:sx n="80" d="100"/>
          <a:sy n="80" d="100"/>
        </p:scale>
        <p:origin x="-1086" y="5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4827.3656951520024</c:v>
                </c:pt>
                <c:pt idx="15">
                  <c:v>5020.4603229580798</c:v>
                </c:pt>
                <c:pt idx="16">
                  <c:v>5171.0741326468215</c:v>
                </c:pt>
                <c:pt idx="17">
                  <c:v>5274.4956152997593</c:v>
                </c:pt>
                <c:pt idx="18">
                  <c:v>5432.7304837587526</c:v>
                </c:pt>
                <c:pt idx="19">
                  <c:v>5337.7175422771188</c:v>
                </c:pt>
                <c:pt idx="20">
                  <c:v>5560.1224398720033</c:v>
                </c:pt>
                <c:pt idx="21">
                  <c:v>5673.5943264000007</c:v>
                </c:pt>
                <c:pt idx="22">
                  <c:v>5759.99424</c:v>
                </c:pt>
                <c:pt idx="23">
                  <c:v>5818.1760000000004</c:v>
                </c:pt>
              </c:numCache>
            </c:numRef>
          </c:val>
          <c:smooth val="0"/>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5778.5474208000005</c:v>
                </c:pt>
                <c:pt idx="14">
                  <c:v>5742.1133579039997</c:v>
                </c:pt>
                <c:pt idx="15">
                  <c:v>6433.6583682201599</c:v>
                </c:pt>
                <c:pt idx="16">
                  <c:v>6494.0481825867673</c:v>
                </c:pt>
                <c:pt idx="17">
                  <c:v>6486.0044120913008</c:v>
                </c:pt>
                <c:pt idx="18">
                  <c:v>6822.6470206256581</c:v>
                </c:pt>
                <c:pt idx="19">
                  <c:v>6015.19276542026</c:v>
                </c:pt>
                <c:pt idx="20">
                  <c:v>7148.7288512640025</c:v>
                </c:pt>
                <c:pt idx="21">
                  <c:v>6982.8853248000014</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1319.6013599999999</c:v>
                </c:pt>
                <c:pt idx="14">
                  <c:v>1326.1993667999998</c:v>
                </c:pt>
                <c:pt idx="15">
                  <c:v>1379.247341472</c:v>
                </c:pt>
                <c:pt idx="16">
                  <c:v>1420.6247617161603</c:v>
                </c:pt>
                <c:pt idx="17">
                  <c:v>1449.0372569504834</c:v>
                </c:pt>
                <c:pt idx="18">
                  <c:v>1492.5083746589978</c:v>
                </c:pt>
                <c:pt idx="19">
                  <c:v>1466.405918208</c:v>
                </c:pt>
                <c:pt idx="20">
                  <c:v>1527.5061648000001</c:v>
                </c:pt>
                <c:pt idx="21">
                  <c:v>1558.67976</c:v>
                </c:pt>
                <c:pt idx="22">
                  <c:v>1582.4160000000006</c:v>
                </c:pt>
                <c:pt idx="23">
                  <c:v>1598.4</c:v>
                </c:pt>
              </c:numCache>
            </c:numRef>
          </c:val>
          <c:smooth val="0"/>
        </c:ser>
        <c:dLbls>
          <c:showLegendKey val="0"/>
          <c:showVal val="0"/>
          <c:showCatName val="0"/>
          <c:showSerName val="0"/>
          <c:showPercent val="0"/>
          <c:showBubbleSize val="0"/>
        </c:dLbls>
        <c:marker val="1"/>
        <c:smooth val="0"/>
        <c:axId val="72413952"/>
        <c:axId val="72415488"/>
      </c:lineChart>
      <c:catAx>
        <c:axId val="72413952"/>
        <c:scaling>
          <c:orientation val="minMax"/>
        </c:scaling>
        <c:delete val="0"/>
        <c:axPos val="b"/>
        <c:majorTickMark val="out"/>
        <c:minorTickMark val="none"/>
        <c:tickLblPos val="nextTo"/>
        <c:crossAx val="72415488"/>
        <c:crosses val="autoZero"/>
        <c:auto val="1"/>
        <c:lblAlgn val="ctr"/>
        <c:lblOffset val="100"/>
        <c:noMultiLvlLbl val="0"/>
      </c:catAx>
      <c:valAx>
        <c:axId val="72415488"/>
        <c:scaling>
          <c:orientation val="minMax"/>
        </c:scaling>
        <c:delete val="0"/>
        <c:axPos val="l"/>
        <c:majorGridlines/>
        <c:numFmt formatCode="0" sourceLinked="1"/>
        <c:majorTickMark val="out"/>
        <c:minorTickMark val="none"/>
        <c:tickLblPos val="nextTo"/>
        <c:crossAx val="72413952"/>
        <c:crosses val="autoZero"/>
        <c:crossBetween val="between"/>
      </c:valAx>
    </c:plotArea>
    <c:legend>
      <c:legendPos val="b"/>
      <c:layout/>
      <c:overlay val="0"/>
      <c:txPr>
        <a:bodyPr/>
        <a:lstStyle/>
        <a:p>
          <a:pPr>
            <a:defRPr sz="12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896043958078772E-2"/>
          <c:y val="2.71964380500932E-2"/>
          <c:w val="0.91593677091434267"/>
          <c:h val="0.80538177085262097"/>
        </c:manualLayout>
      </c:layout>
      <c:lineChart>
        <c:grouping val="standard"/>
        <c:varyColors val="0"/>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4068.2352941176455</c:v>
                </c:pt>
                <c:pt idx="6">
                  <c:v>5138.8235294117676</c:v>
                </c:pt>
                <c:pt idx="7">
                  <c:v>6423.5294117647081</c:v>
                </c:pt>
                <c:pt idx="8">
                  <c:v>7494.1176470588234</c:v>
                </c:pt>
                <c:pt idx="9">
                  <c:v>8564.7058823529442</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3988.2352941176459</c:v>
                </c:pt>
                <c:pt idx="4">
                  <c:v>5835.2941176470595</c:v>
                </c:pt>
                <c:pt idx="5">
                  <c:v>7136.4705882352919</c:v>
                </c:pt>
                <c:pt idx="6">
                  <c:v>8983.5294117647063</c:v>
                </c:pt>
                <c:pt idx="7">
                  <c:v>11082.352941176472</c:v>
                </c:pt>
                <c:pt idx="8">
                  <c:v>11752.941176470587</c:v>
                </c:pt>
                <c:pt idx="9">
                  <c:v>13011.764705882357</c:v>
                </c:pt>
                <c:pt idx="10">
                  <c:v>47870.588235294163</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294.11764705882365</c:v>
                </c:pt>
                <c:pt idx="2">
                  <c:v>441.17647058823525</c:v>
                </c:pt>
                <c:pt idx="3">
                  <c:v>588.2352941176473</c:v>
                </c:pt>
                <c:pt idx="4">
                  <c:v>882.35294117647049</c:v>
                </c:pt>
                <c:pt idx="5">
                  <c:v>1117.6470588235293</c:v>
                </c:pt>
                <c:pt idx="6">
                  <c:v>1411.7647058823529</c:v>
                </c:pt>
                <c:pt idx="7">
                  <c:v>1764.7058823529412</c:v>
                </c:pt>
                <c:pt idx="8">
                  <c:v>2058.8235294117649</c:v>
                </c:pt>
                <c:pt idx="9">
                  <c:v>2352.941176470591</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77498240"/>
        <c:axId val="77499776"/>
      </c:lineChart>
      <c:catAx>
        <c:axId val="77498240"/>
        <c:scaling>
          <c:orientation val="minMax"/>
        </c:scaling>
        <c:delete val="0"/>
        <c:axPos val="b"/>
        <c:majorTickMark val="out"/>
        <c:minorTickMark val="none"/>
        <c:tickLblPos val="nextTo"/>
        <c:crossAx val="77499776"/>
        <c:crosses val="autoZero"/>
        <c:auto val="1"/>
        <c:lblAlgn val="ctr"/>
        <c:lblOffset val="100"/>
        <c:noMultiLvlLbl val="0"/>
      </c:catAx>
      <c:valAx>
        <c:axId val="77499776"/>
        <c:scaling>
          <c:orientation val="minMax"/>
        </c:scaling>
        <c:delete val="0"/>
        <c:axPos val="l"/>
        <c:majorGridlines/>
        <c:numFmt formatCode="0" sourceLinked="1"/>
        <c:majorTickMark val="out"/>
        <c:minorTickMark val="none"/>
        <c:tickLblPos val="nextTo"/>
        <c:crossAx val="77498240"/>
        <c:crosses val="autoZero"/>
        <c:crossBetween val="between"/>
      </c:valAx>
    </c:plotArea>
    <c:legend>
      <c:legendPos val="b"/>
      <c:layout>
        <c:manualLayout>
          <c:xMode val="edge"/>
          <c:yMode val="edge"/>
          <c:x val="3.1027121609798772E-2"/>
          <c:y val="0.88968702551568368"/>
          <c:w val="0.93239020122484695"/>
          <c:h val="8.2535196706538749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06/08/2013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06/08/2013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996467878"/>
              </p:ext>
            </p:extLst>
          </p:nvPr>
        </p:nvGraphicFramePr>
        <p:xfrm>
          <a:off x="2699792" y="1268760"/>
          <a:ext cx="6120680" cy="3960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sz="2400" dirty="0" smtClean="0"/>
              <a:t>Emprendedores</a:t>
            </a:r>
            <a:endParaRPr lang="es-AR" sz="24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1530977"/>
            <a:ext cx="4896544" cy="3730701"/>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cstate="print">
            <a:extLst>
              <a:ext uri="{28A0092B-C50C-407E-A947-70E740481C1C}">
                <a14:useLocalDpi xmlns:a14="http://schemas.microsoft.com/office/drawing/2010/main" val="0"/>
              </a:ext>
            </a:extLst>
          </a:blip>
          <a:srcRect l="12001" r="1200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189689" y="2492895"/>
            <a:ext cx="2210612" cy="1656185"/>
          </a:xfrm>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084168" y="1412776"/>
            <a:ext cx="2545854" cy="4525963"/>
          </a:xfrm>
        </p:spPr>
      </p:pic>
      <p:sp>
        <p:nvSpPr>
          <p:cNvPr id="5" name="TextBox 4"/>
          <p:cNvSpPr txBox="1"/>
          <p:nvPr/>
        </p:nvSpPr>
        <p:spPr>
          <a:xfrm>
            <a:off x="2771800" y="2177167"/>
            <a:ext cx="3384376" cy="387798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Peor Caso</a:t>
            </a:r>
            <a:br>
              <a:rPr lang="es-AR" sz="3000" dirty="0" smtClean="0"/>
            </a:br>
            <a:r>
              <a:rPr lang="es-AR" sz="3000" dirty="0" smtClean="0"/>
              <a:t>Expansión en Argentina con un 3% </a:t>
            </a:r>
            <a:br>
              <a:rPr lang="es-AR" sz="3000" dirty="0" smtClean="0"/>
            </a:br>
            <a:r>
              <a:rPr lang="es-AR" sz="3000" dirty="0" smtClean="0"/>
              <a:t>del  mercado</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2068665959"/>
              </p:ext>
            </p:extLst>
          </p:nvPr>
        </p:nvGraphicFramePr>
        <p:xfrm>
          <a:off x="2843808" y="1052736"/>
          <a:ext cx="5976664" cy="36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304</TotalTime>
  <Words>2079</Words>
  <Application>Microsoft Office PowerPoint</Application>
  <PresentationFormat>On-screen Show (4:3)</PresentationFormat>
  <Paragraphs>126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ThemeSocialToilet</vt:lpstr>
      <vt:lpstr>Social Toilet </vt:lpstr>
      <vt:lpstr>Emprendedores</vt:lpstr>
      <vt:lpstr>La necesidad</vt:lpstr>
      <vt:lpstr>Nuestro mercado</vt:lpstr>
      <vt:lpstr>La solución</vt:lpstr>
      <vt:lpstr>Los servicios de Social Toilet</vt:lpstr>
      <vt:lpstr>   Mercado en crecimiento</vt:lpstr>
      <vt:lpstr>Publicidad</vt:lpstr>
      <vt:lpstr>Peor Caso Expansión en Argentina con un 3%  del  mercado</vt:lpstr>
      <vt:lpstr>Caso 2: expansión exitosa global</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41</cp:revision>
  <dcterms:created xsi:type="dcterms:W3CDTF">2013-07-14T21:32:49Z</dcterms:created>
  <dcterms:modified xsi:type="dcterms:W3CDTF">2013-08-07T02:41:22Z</dcterms:modified>
</cp:coreProperties>
</file>