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5" r:id="rId5"/>
    <p:sldId id="264" r:id="rId6"/>
    <p:sldId id="267" r:id="rId7"/>
    <p:sldId id="258" r:id="rId8"/>
    <p:sldId id="266" r:id="rId9"/>
    <p:sldId id="257" r:id="rId10"/>
    <p:sldId id="259" r:id="rId11"/>
    <p:sldId id="263" r:id="rId12"/>
    <p:sldId id="260"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885" autoAdjust="0"/>
  </p:normalViewPr>
  <p:slideViewPr>
    <p:cSldViewPr>
      <p:cViewPr>
        <p:scale>
          <a:sx n="80" d="100"/>
          <a:sy n="80" d="100"/>
        </p:scale>
        <p:origin x="-10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Ganacia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4827.3656951520006</c:v>
                </c:pt>
                <c:pt idx="15">
                  <c:v>5020.4603229580798</c:v>
                </c:pt>
                <c:pt idx="16">
                  <c:v>5171.0741326468233</c:v>
                </c:pt>
                <c:pt idx="17">
                  <c:v>5274.4956152997593</c:v>
                </c:pt>
                <c:pt idx="18">
                  <c:v>5432.7304837587526</c:v>
                </c:pt>
                <c:pt idx="19">
                  <c:v>5337.7175422771188</c:v>
                </c:pt>
                <c:pt idx="20">
                  <c:v>5560.1224398719996</c:v>
                </c:pt>
                <c:pt idx="21">
                  <c:v>5673.5943263999989</c:v>
                </c:pt>
                <c:pt idx="22">
                  <c:v>5759.99424</c:v>
                </c:pt>
                <c:pt idx="23">
                  <c:v>5818.1759999999995</c:v>
                </c:pt>
              </c:numCache>
            </c:numRef>
          </c:val>
          <c:smooth val="0"/>
        </c:ser>
        <c:ser>
          <c:idx val="1"/>
          <c:order val="1"/>
          <c:tx>
            <c:v>Gancia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5778.5474208000023</c:v>
                </c:pt>
                <c:pt idx="14">
                  <c:v>5742.1133579039997</c:v>
                </c:pt>
                <c:pt idx="15">
                  <c:v>6433.6583682201599</c:v>
                </c:pt>
                <c:pt idx="16">
                  <c:v>6494.0481825867673</c:v>
                </c:pt>
                <c:pt idx="17">
                  <c:v>6486.0044120913008</c:v>
                </c:pt>
                <c:pt idx="18">
                  <c:v>6822.6470206256563</c:v>
                </c:pt>
                <c:pt idx="19">
                  <c:v>6015.1927654202582</c:v>
                </c:pt>
                <c:pt idx="20">
                  <c:v>7148.7288512640025</c:v>
                </c:pt>
                <c:pt idx="21">
                  <c:v>6982.8853247999987</c:v>
                </c:pt>
                <c:pt idx="22">
                  <c:v>7010.1028800000022</c:v>
                </c:pt>
                <c:pt idx="23">
                  <c:v>7000.9919999999993</c:v>
                </c:pt>
              </c:numCache>
            </c:numRef>
          </c:val>
          <c:smooth val="0"/>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val>
          <c:smooth val="0"/>
        </c:ser>
        <c:dLbls>
          <c:showLegendKey val="0"/>
          <c:showVal val="0"/>
          <c:showCatName val="0"/>
          <c:showSerName val="0"/>
          <c:showPercent val="0"/>
          <c:showBubbleSize val="0"/>
        </c:dLbls>
        <c:marker val="1"/>
        <c:smooth val="0"/>
        <c:axId val="82559744"/>
        <c:axId val="82561280"/>
      </c:lineChart>
      <c:catAx>
        <c:axId val="82559744"/>
        <c:scaling>
          <c:orientation val="minMax"/>
        </c:scaling>
        <c:delete val="0"/>
        <c:axPos val="b"/>
        <c:majorTickMark val="out"/>
        <c:minorTickMark val="none"/>
        <c:tickLblPos val="nextTo"/>
        <c:crossAx val="82561280"/>
        <c:crosses val="autoZero"/>
        <c:auto val="1"/>
        <c:lblAlgn val="ctr"/>
        <c:lblOffset val="100"/>
        <c:noMultiLvlLbl val="0"/>
      </c:catAx>
      <c:valAx>
        <c:axId val="82561280"/>
        <c:scaling>
          <c:orientation val="minMax"/>
        </c:scaling>
        <c:delete val="0"/>
        <c:axPos val="l"/>
        <c:majorGridlines/>
        <c:numFmt formatCode="0" sourceLinked="1"/>
        <c:majorTickMark val="out"/>
        <c:minorTickMark val="none"/>
        <c:tickLblPos val="nextTo"/>
        <c:crossAx val="82559744"/>
        <c:crosses val="autoZero"/>
        <c:crossBetween val="between"/>
      </c:valAx>
    </c:plotArea>
    <c:legend>
      <c:legendPos val="b"/>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466598949323096E-2"/>
          <c:y val="2.6108580528089471E-2"/>
          <c:w val="0.91523035722454738"/>
          <c:h val="0.81366681479835579"/>
        </c:manualLayout>
      </c:layout>
      <c:lineChart>
        <c:grouping val="standard"/>
        <c:varyColors val="0"/>
        <c:ser>
          <c:idx val="0"/>
          <c:order val="0"/>
          <c:tx>
            <c:strRef>
              <c:f>Sheet2!$C$14</c:f>
              <c:strCache>
                <c:ptCount val="1"/>
                <c:pt idx="0">
                  <c:v>Ganacia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4068.2352941176464</c:v>
                </c:pt>
                <c:pt idx="6">
                  <c:v>5138.823529411764</c:v>
                </c:pt>
                <c:pt idx="7">
                  <c:v>6423.5294117647063</c:v>
                </c:pt>
                <c:pt idx="8">
                  <c:v>7494.1176470588225</c:v>
                </c:pt>
                <c:pt idx="9">
                  <c:v>8564.7058823529405</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mooth val="0"/>
        </c:ser>
        <c:ser>
          <c:idx val="1"/>
          <c:order val="1"/>
          <c:tx>
            <c:strRef>
              <c:f>Sheet2!$D$14</c:f>
              <c:strCache>
                <c:ptCount val="1"/>
                <c:pt idx="0">
                  <c:v>Ganacia con costo descarga (USD)</c:v>
                </c:pt>
              </c:strCache>
            </c:strRef>
          </c:tx>
          <c:marker>
            <c:symbol val="none"/>
          </c:marker>
          <c:val>
            <c:numRef>
              <c:f>Sheet2!$D$15:$D$38</c:f>
              <c:numCache>
                <c:formatCode>0</c:formatCode>
                <c:ptCount val="24"/>
                <c:pt idx="0">
                  <c:v>4200</c:v>
                </c:pt>
                <c:pt idx="1">
                  <c:v>2200</c:v>
                </c:pt>
                <c:pt idx="2">
                  <c:v>3358.8235294117649</c:v>
                </c:pt>
                <c:pt idx="3">
                  <c:v>3988.2352941176468</c:v>
                </c:pt>
                <c:pt idx="4">
                  <c:v>5835.2941176470595</c:v>
                </c:pt>
                <c:pt idx="5">
                  <c:v>7136.4705882352937</c:v>
                </c:pt>
                <c:pt idx="6">
                  <c:v>8983.5294117647063</c:v>
                </c:pt>
                <c:pt idx="7">
                  <c:v>11082.352941176472</c:v>
                </c:pt>
                <c:pt idx="8">
                  <c:v>11752.941176470587</c:v>
                </c:pt>
                <c:pt idx="9">
                  <c:v>13011.764705882353</c:v>
                </c:pt>
                <c:pt idx="10">
                  <c:v>47870.588235294126</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mooth val="0"/>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mooth val="0"/>
        </c:ser>
        <c:dLbls>
          <c:showLegendKey val="0"/>
          <c:showVal val="0"/>
          <c:showCatName val="0"/>
          <c:showSerName val="0"/>
          <c:showPercent val="0"/>
          <c:showBubbleSize val="0"/>
        </c:dLbls>
        <c:marker val="1"/>
        <c:smooth val="0"/>
        <c:axId val="82609664"/>
        <c:axId val="82611200"/>
      </c:lineChart>
      <c:catAx>
        <c:axId val="82609664"/>
        <c:scaling>
          <c:orientation val="minMax"/>
        </c:scaling>
        <c:delete val="0"/>
        <c:axPos val="b"/>
        <c:majorTickMark val="out"/>
        <c:minorTickMark val="none"/>
        <c:tickLblPos val="nextTo"/>
        <c:crossAx val="82611200"/>
        <c:crosses val="autoZero"/>
        <c:auto val="1"/>
        <c:lblAlgn val="ctr"/>
        <c:lblOffset val="100"/>
        <c:noMultiLvlLbl val="0"/>
      </c:catAx>
      <c:valAx>
        <c:axId val="82611200"/>
        <c:scaling>
          <c:orientation val="minMax"/>
        </c:scaling>
        <c:delete val="0"/>
        <c:axPos val="l"/>
        <c:majorGridlines/>
        <c:numFmt formatCode="0" sourceLinked="1"/>
        <c:majorTickMark val="out"/>
        <c:minorTickMark val="none"/>
        <c:tickLblPos val="nextTo"/>
        <c:crossAx val="82609664"/>
        <c:crosses val="autoZero"/>
        <c:crossBetween val="between"/>
      </c:valAx>
    </c:plotArea>
    <c:legend>
      <c:legendPos val="b"/>
      <c:layout>
        <c:manualLayout>
          <c:xMode val="edge"/>
          <c:yMode val="edge"/>
          <c:x val="3.1027131439177159E-2"/>
          <c:y val="0.86440728807910228"/>
          <c:w val="0.93239020122484695"/>
          <c:h val="0.13133077806169685"/>
        </c:manualLayout>
      </c:layout>
      <c:overlay val="0"/>
      <c:txPr>
        <a:bodyPr/>
        <a:lstStyle/>
        <a:p>
          <a:pPr>
            <a:defRPr sz="14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23D00-7DDB-4217-941A-91DA7862F42C}" type="datetimeFigureOut">
              <a:rPr lang="es-AR" smtClean="0"/>
              <a:pPr/>
              <a:t>04/08/2013</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las mismas serían al </a:t>
            </a:r>
            <a:r>
              <a:rPr lang="es-AR" sz="1200" b="0" i="0" kern="1200" baseline="0" dirty="0" err="1" smtClean="0">
                <a:solidFill>
                  <a:schemeClr val="tx1"/>
                </a:solidFill>
                <a:effectLst/>
                <a:latin typeface="+mn-lt"/>
                <a:ea typeface="+mn-ea"/>
                <a:cs typeface="+mn-cs"/>
              </a:rPr>
              <a:t>alzancar</a:t>
            </a:r>
            <a:r>
              <a:rPr lang="es-AR" sz="1200" b="0" i="0" kern="1200" baseline="0" dirty="0" smtClean="0">
                <a:solidFill>
                  <a:schemeClr val="tx1"/>
                </a:solidFill>
                <a:effectLst/>
                <a:latin typeface="+mn-lt"/>
                <a:ea typeface="+mn-ea"/>
                <a:cs typeface="+mn-cs"/>
              </a:rPr>
              <a:t> los 2 años de entre los 270k a 400k al mes, teniendo en cuenta los mismos precios para las publicidades que en el escenario anterior. Como pueden ver, un gran negocio.</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a:t>
            </a:r>
            <a:r>
              <a:rPr lang="es-AR" sz="1200" b="0" i="0" kern="1200" baseline="0" smtClean="0">
                <a:solidFill>
                  <a:schemeClr val="tx1"/>
                </a:solidFill>
                <a:effectLst/>
                <a:latin typeface="+mn-lt"/>
                <a:ea typeface="+mn-ea"/>
                <a:cs typeface="+mn-cs"/>
              </a:rPr>
              <a:t>un último detalle </a:t>
            </a:r>
            <a:r>
              <a:rPr lang="es-AR" sz="1200" b="0" i="0" kern="1200" baseline="0" dirty="0" smtClean="0">
                <a:solidFill>
                  <a:schemeClr val="tx1"/>
                </a:solidFill>
                <a:effectLst/>
                <a:latin typeface="+mn-lt"/>
                <a:ea typeface="+mn-ea"/>
                <a:cs typeface="+mn-cs"/>
              </a:rPr>
              <a:t>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a:t>
            </a:r>
            <a:r>
              <a:rPr lang="es-AR" smtClean="0"/>
              <a:t>que mostramos.</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r>
              <a:rPr lang="es-AR" baseline="0" dirty="0" smtClean="0"/>
              <a:t>Para las ganancias se ha tenido en cuenta la descarga de aplicación a 1 dólar (para la versión paga) y las ganancias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a las ganancias, las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Teniendo en cuenta que el gasto para mantener la aplicación son casi mínimos (tan solo un servidor) , casi todo sería ganancias.</a:t>
            </a:r>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300334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04/08/2013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2523089210"/>
              </p:ext>
            </p:extLst>
          </p:nvPr>
        </p:nvGraphicFramePr>
        <p:xfrm>
          <a:off x="323528" y="1268760"/>
          <a:ext cx="8568952" cy="54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772816"/>
            <a:ext cx="6927598" cy="3925639"/>
          </a:xfrm>
        </p:spPr>
      </p:pic>
    </p:spTree>
    <p:extLst>
      <p:ext uri="{BB962C8B-B14F-4D97-AF65-F5344CB8AC3E}">
        <p14:creationId xmlns:p14="http://schemas.microsoft.com/office/powerpoint/2010/main" val="1183574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391" y="1844824"/>
            <a:ext cx="5335215" cy="4064926"/>
          </a:xfrm>
          <a:prstGeom prst="rect">
            <a:avLst/>
          </a:prstGeom>
        </p:spPr>
      </p:pic>
    </p:spTree>
    <p:extLst>
      <p:ext uri="{BB962C8B-B14F-4D97-AF65-F5344CB8AC3E}">
        <p14:creationId xmlns:p14="http://schemas.microsoft.com/office/powerpoint/2010/main"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2132856"/>
            <a:ext cx="6648822" cy="3482717"/>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628800"/>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9857999"/>
              </p:ext>
            </p:extLst>
          </p:nvPr>
        </p:nvGraphicFramePr>
        <p:xfrm>
          <a:off x="457200" y="1600200"/>
          <a:ext cx="8229600" cy="3337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endParaRPr lang="es-AR" dirty="0"/>
                    </a:p>
                  </a:txBody>
                  <a:tcPr/>
                </a:tc>
                <a:tc>
                  <a:txBody>
                    <a:bodyPr/>
                    <a:lstStyle/>
                    <a:p>
                      <a:pPr algn="ctr"/>
                      <a:r>
                        <a:rPr lang="es-AR" dirty="0" smtClean="0"/>
                        <a:t>Versión FREE</a:t>
                      </a:r>
                      <a:endParaRPr lang="es-AR" dirty="0"/>
                    </a:p>
                  </a:txBody>
                  <a:tcPr/>
                </a:tc>
                <a:tc>
                  <a:txBody>
                    <a:bodyPr/>
                    <a:lstStyle/>
                    <a:p>
                      <a:pPr algn="ctr"/>
                      <a:r>
                        <a:rPr lang="es-AR" dirty="0" smtClean="0"/>
                        <a:t>Versión FULL</a:t>
                      </a:r>
                      <a:endParaRPr lang="es-AR" dirty="0"/>
                    </a:p>
                  </a:txBody>
                  <a:tcPr/>
                </a:tc>
              </a:tr>
              <a:tr h="370840">
                <a:tc>
                  <a:txBody>
                    <a:bodyPr/>
                    <a:lstStyle/>
                    <a:p>
                      <a:pPr algn="ctr"/>
                      <a:r>
                        <a:rPr lang="es-AR" dirty="0" smtClean="0"/>
                        <a:t>Ubicar baños </a:t>
                      </a:r>
                      <a:r>
                        <a:rPr lang="es-AR" dirty="0" smtClean="0"/>
                        <a:t>cercanos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a:tc>
              </a:tr>
              <a:tr h="370840">
                <a:tc>
                  <a:txBody>
                    <a:bodyPr/>
                    <a:lstStyle/>
                    <a:p>
                      <a:pPr algn="ctr"/>
                      <a:r>
                        <a:rPr lang="es-AR" dirty="0" smtClean="0"/>
                        <a:t>Calificar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Comentar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Agregar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t>
                      </a:r>
                      <a:r>
                        <a:rPr lang="es-AR" baseline="0" dirty="0" smtClean="0"/>
                        <a:t> fotos de baños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Sin publicidad</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a:tc>
              </a:tr>
              <a:tr h="370840">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370840">
                <a:tc>
                  <a:txBody>
                    <a:bodyPr/>
                    <a:lstStyle/>
                    <a:p>
                      <a:pPr algn="ctr"/>
                      <a:r>
                        <a:rPr lang="es-AR" dirty="0" smtClean="0"/>
                        <a:t>COSTE POR DESCARGA</a:t>
                      </a:r>
                      <a:endParaRPr lang="es-AR" dirty="0"/>
                    </a:p>
                  </a:txBody>
                  <a:tcPr>
                    <a:solidFill>
                      <a:schemeClr val="accent2"/>
                    </a:solidFill>
                  </a:tcPr>
                </a:tc>
                <a:tc>
                  <a:txBody>
                    <a:bodyPr/>
                    <a:lstStyle/>
                    <a:p>
                      <a:pPr algn="ctr"/>
                      <a:r>
                        <a:rPr lang="es-AR" dirty="0" smtClean="0"/>
                        <a:t>U$S</a:t>
                      </a:r>
                      <a:r>
                        <a:rPr lang="es-AR" baseline="0" dirty="0" smtClean="0"/>
                        <a:t> 0</a:t>
                      </a:r>
                      <a:endParaRPr lang="es-AR" dirty="0"/>
                    </a:p>
                  </a:txBody>
                  <a:tcPr>
                    <a:solidFill>
                      <a:schemeClr val="accent2"/>
                    </a:solidFill>
                  </a:tcPr>
                </a:tc>
                <a:tc>
                  <a:txBody>
                    <a:bodyPr/>
                    <a:lstStyle/>
                    <a:p>
                      <a:pPr algn="ctr"/>
                      <a:r>
                        <a:rPr lang="es-AR" dirty="0" smtClean="0"/>
                        <a:t>U$S</a:t>
                      </a:r>
                      <a:r>
                        <a:rPr lang="es-AR" baseline="0" dirty="0" smtClean="0"/>
                        <a:t> 1</a:t>
                      </a:r>
                      <a:endParaRPr lang="es-AR" dirty="0"/>
                    </a:p>
                  </a:txBody>
                  <a:tcPr>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625" r="5625"/>
          <a:stretch>
            <a:fillRect/>
          </a:stretch>
        </p:blipFill>
        <p:spPr bwMode="auto">
          <a:xfrm>
            <a:off x="1979712" y="1916832"/>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04048" y="1556792"/>
            <a:ext cx="2545854" cy="4525963"/>
          </a:xfrm>
        </p:spPr>
      </p:pic>
      <p:sp>
        <p:nvSpPr>
          <p:cNvPr id="5" name="TextBox 4"/>
          <p:cNvSpPr txBox="1"/>
          <p:nvPr/>
        </p:nvSpPr>
        <p:spPr>
          <a:xfrm>
            <a:off x="755576" y="1988840"/>
            <a:ext cx="3419872" cy="400109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6" name="Chart 5"/>
          <p:cNvGraphicFramePr>
            <a:graphicFrameLocks/>
          </p:cNvGraphicFramePr>
          <p:nvPr>
            <p:extLst>
              <p:ext uri="{D42A27DB-BD31-4B8C-83A1-F6EECF244321}">
                <p14:modId xmlns:p14="http://schemas.microsoft.com/office/powerpoint/2010/main" val="3839376626"/>
              </p:ext>
            </p:extLst>
          </p:nvPr>
        </p:nvGraphicFramePr>
        <p:xfrm>
          <a:off x="467544" y="1628800"/>
          <a:ext cx="8424936"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1810</Words>
  <Application>Microsoft Office PowerPoint</Application>
  <PresentationFormat>On-screen Show (4:3)</PresentationFormat>
  <Paragraphs>115</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Social Toilet </vt:lpstr>
      <vt:lpstr>Emprendedores</vt:lpstr>
      <vt:lpstr>La necesidad</vt:lpstr>
      <vt:lpstr>Nuestro mercado</vt:lpstr>
      <vt:lpstr>La solución</vt:lpstr>
      <vt:lpstr>Los servicios de Social Toilet</vt:lpstr>
      <vt:lpstr>Mercado en crecimiento</vt:lpstr>
      <vt:lpstr>Publicidad</vt:lpstr>
      <vt:lpstr>Peor Caso Expansión en Argentina con un 3%  del  mercado</vt:lpstr>
      <vt:lpstr>Caso 2: expansión exitosa global</vt:lpstr>
      <vt:lpstr>Expansión y difusión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30</cp:revision>
  <dcterms:created xsi:type="dcterms:W3CDTF">2013-07-14T21:32:49Z</dcterms:created>
  <dcterms:modified xsi:type="dcterms:W3CDTF">2013-08-04T16:57:05Z</dcterms:modified>
</cp:coreProperties>
</file>