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ppt/charts/chart3.xml" ContentType="application/vnd.openxmlformats-officedocument.drawingml.chart+xml"/>
  <Override PartName="/ppt/notesSlides/notesSlide16.xml" ContentType="application/vnd.openxmlformats-officedocument.presentationml.notesSlide+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8" r:id="rId3"/>
    <p:sldId id="275" r:id="rId4"/>
    <p:sldId id="262" r:id="rId5"/>
    <p:sldId id="265" r:id="rId6"/>
    <p:sldId id="276" r:id="rId7"/>
    <p:sldId id="264" r:id="rId8"/>
    <p:sldId id="267" r:id="rId9"/>
    <p:sldId id="270" r:id="rId10"/>
    <p:sldId id="271" r:id="rId11"/>
    <p:sldId id="258" r:id="rId12"/>
    <p:sldId id="266" r:id="rId13"/>
    <p:sldId id="272" r:id="rId14"/>
    <p:sldId id="257" r:id="rId15"/>
    <p:sldId id="273" r:id="rId16"/>
    <p:sldId id="259" r:id="rId17"/>
    <p:sldId id="274" r:id="rId18"/>
    <p:sldId id="269" r:id="rId19"/>
  </p:sldIdLst>
  <p:sldSz cx="9144000" cy="6858000" type="screen4x3"/>
  <p:notesSz cx="6669088" cy="9928225"/>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087" autoAdjust="0"/>
  </p:normalViewPr>
  <p:slideViewPr>
    <p:cSldViewPr>
      <p:cViewPr>
        <p:scale>
          <a:sx n="66" d="100"/>
          <a:sy n="66" d="100"/>
        </p:scale>
        <p:origin x="-1506" y="21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yelen\Documents\Facultad\taller%20de%20desarrollo\repo\Assets\PxQVariosEscenario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5"/>
    </mc:Choice>
    <mc:Fallback>
      <c:style val="25"/>
    </mc:Fallback>
  </mc:AlternateContent>
  <c:chart>
    <c:title>
      <c:layout/>
      <c:overlay val="0"/>
    </c:title>
    <c:autoTitleDeleted val="0"/>
    <c:plotArea>
      <c:layout>
        <c:manualLayout>
          <c:layoutTarget val="inner"/>
          <c:xMode val="edge"/>
          <c:yMode val="edge"/>
          <c:x val="0.18722462817147856"/>
          <c:y val="0.15313684747739867"/>
          <c:w val="0.76813648293963255"/>
          <c:h val="0.65870878633842911"/>
        </c:manualLayout>
      </c:layout>
      <c:scatterChart>
        <c:scatterStyle val="lineMarker"/>
        <c:varyColors val="0"/>
        <c:ser>
          <c:idx val="1"/>
          <c:order val="0"/>
          <c:tx>
            <c:strRef>
              <c:f>Sheet1!$B$14</c:f>
              <c:strCache>
                <c:ptCount val="1"/>
                <c:pt idx="0">
                  <c:v>Cantidad Usuarios</c:v>
                </c:pt>
              </c:strCache>
            </c:strRef>
          </c:tx>
          <c:spPr>
            <a:ln w="66675">
              <a:noFill/>
            </a:ln>
          </c:spPr>
          <c:marker>
            <c:symbol val="diamond"/>
            <c:size val="12"/>
            <c:spPr>
              <a:solidFill>
                <a:schemeClr val="accent1"/>
              </a:solidFill>
            </c:spPr>
          </c:marker>
          <c:dLbls>
            <c:dLbl>
              <c:idx val="23"/>
              <c:layout>
                <c:manualLayout>
                  <c:x val="-2.4106678205345605E-2"/>
                  <c:y val="-0.10516343594673055"/>
                </c:manualLayout>
              </c:layout>
              <c:spPr/>
              <c:txPr>
                <a:bodyPr/>
                <a:lstStyle/>
                <a:p>
                  <a:pPr>
                    <a:defRPr sz="1600" b="1"/>
                  </a:pPr>
                  <a:endParaRPr lang="es-AR"/>
                </a:p>
              </c:txPr>
              <c:dLblPos val="r"/>
              <c:showLegendKey val="0"/>
              <c:showVal val="1"/>
              <c:showCatName val="0"/>
              <c:showSerName val="0"/>
              <c:showPercent val="0"/>
              <c:showBubbleSize val="0"/>
            </c:dLbl>
            <c:txPr>
              <a:bodyPr/>
              <a:lstStyle/>
              <a:p>
                <a:pPr>
                  <a:defRPr sz="1600"/>
                </a:pPr>
                <a:endParaRPr lang="es-AR"/>
              </a:p>
            </c:txPr>
            <c:dLblPos val="r"/>
            <c:showLegendKey val="0"/>
            <c:showVal val="0"/>
            <c:showCatName val="0"/>
            <c:showSerName val="0"/>
            <c:showPercent val="0"/>
            <c:showBubbleSize val="0"/>
          </c:dLbls>
          <c:yVal>
            <c:numRef>
              <c:f>Sheet1!$B$15:$B$38</c:f>
              <c:numCache>
                <c:formatCode>0</c:formatCode>
                <c:ptCount val="24"/>
                <c:pt idx="0">
                  <c:v>100</c:v>
                </c:pt>
                <c:pt idx="1">
                  <c:v>500</c:v>
                </c:pt>
                <c:pt idx="2">
                  <c:v>1000</c:v>
                </c:pt>
                <c:pt idx="3">
                  <c:v>4000</c:v>
                </c:pt>
                <c:pt idx="4">
                  <c:v>10000</c:v>
                </c:pt>
                <c:pt idx="5">
                  <c:v>17000</c:v>
                </c:pt>
                <c:pt idx="6">
                  <c:v>30000</c:v>
                </c:pt>
                <c:pt idx="7">
                  <c:v>50000</c:v>
                </c:pt>
                <c:pt idx="8">
                  <c:v>70000</c:v>
                </c:pt>
                <c:pt idx="9">
                  <c:v>98000</c:v>
                </c:pt>
                <c:pt idx="10">
                  <c:v>117600</c:v>
                </c:pt>
                <c:pt idx="11">
                  <c:v>129360.00000000001</c:v>
                </c:pt>
                <c:pt idx="12">
                  <c:v>130653.60000000002</c:v>
                </c:pt>
                <c:pt idx="13">
                  <c:v>131960.13600000003</c:v>
                </c:pt>
                <c:pt idx="14">
                  <c:v>132619.93668000001</c:v>
                </c:pt>
                <c:pt idx="15">
                  <c:v>137924.73414720001</c:v>
                </c:pt>
                <c:pt idx="16">
                  <c:v>142062.47617161603</c:v>
                </c:pt>
                <c:pt idx="17">
                  <c:v>144903.72569504834</c:v>
                </c:pt>
                <c:pt idx="18">
                  <c:v>149250.83746589979</c:v>
                </c:pt>
                <c:pt idx="19">
                  <c:v>146640.59182079998</c:v>
                </c:pt>
                <c:pt idx="20">
                  <c:v>152750.61648</c:v>
                </c:pt>
                <c:pt idx="21">
                  <c:v>155867.976</c:v>
                </c:pt>
                <c:pt idx="22">
                  <c:v>158241.60000000001</c:v>
                </c:pt>
                <c:pt idx="23">
                  <c:v>159840</c:v>
                </c:pt>
              </c:numCache>
            </c:numRef>
          </c:yVal>
          <c:smooth val="0"/>
        </c:ser>
        <c:dLbls>
          <c:showLegendKey val="0"/>
          <c:showVal val="0"/>
          <c:showCatName val="0"/>
          <c:showSerName val="0"/>
          <c:showPercent val="0"/>
          <c:showBubbleSize val="0"/>
        </c:dLbls>
        <c:axId val="83653760"/>
        <c:axId val="83655680"/>
      </c:scatterChart>
      <c:valAx>
        <c:axId val="83653760"/>
        <c:scaling>
          <c:orientation val="minMax"/>
          <c:max val="24"/>
          <c:min val="0"/>
        </c:scaling>
        <c:delete val="0"/>
        <c:axPos val="b"/>
        <c:majorGridlines/>
        <c:title>
          <c:tx>
            <c:rich>
              <a:bodyPr/>
              <a:lstStyle/>
              <a:p>
                <a:pPr>
                  <a:defRPr sz="1400"/>
                </a:pPr>
                <a:r>
                  <a:rPr lang="es-AR" sz="1400"/>
                  <a:t>Meses</a:t>
                </a:r>
              </a:p>
            </c:rich>
          </c:tx>
          <c:layout/>
          <c:overlay val="0"/>
        </c:title>
        <c:majorTickMark val="none"/>
        <c:minorTickMark val="none"/>
        <c:tickLblPos val="nextTo"/>
        <c:crossAx val="83655680"/>
        <c:crosses val="autoZero"/>
        <c:crossBetween val="midCat"/>
        <c:majorUnit val="3"/>
      </c:valAx>
      <c:valAx>
        <c:axId val="83655680"/>
        <c:scaling>
          <c:orientation val="minMax"/>
        </c:scaling>
        <c:delete val="0"/>
        <c:axPos val="l"/>
        <c:majorGridlines/>
        <c:title>
          <c:tx>
            <c:rich>
              <a:bodyPr rot="-5400000" vert="horz"/>
              <a:lstStyle/>
              <a:p>
                <a:pPr>
                  <a:defRPr sz="1200" b="0"/>
                </a:pPr>
                <a:r>
                  <a:rPr lang="es-AR" sz="1200" b="0"/>
                  <a:t>Cantidad</a:t>
                </a:r>
              </a:p>
            </c:rich>
          </c:tx>
          <c:layout/>
          <c:overlay val="0"/>
        </c:title>
        <c:numFmt formatCode="0" sourceLinked="1"/>
        <c:majorTickMark val="none"/>
        <c:minorTickMark val="none"/>
        <c:tickLblPos val="nextTo"/>
        <c:crossAx val="83653760"/>
        <c:crosses val="autoZero"/>
        <c:crossBetween val="midCat"/>
      </c:valAx>
    </c:plotArea>
    <c:legend>
      <c:legendPos val="b"/>
      <c:layout>
        <c:manualLayout>
          <c:xMode val="edge"/>
          <c:yMode val="edge"/>
          <c:x val="5.8500218722659668E-2"/>
          <c:y val="0.8926360228618575"/>
          <c:w val="0.28299934383202102"/>
          <c:h val="7.7401435370898525E-2"/>
        </c:manualLayout>
      </c:layout>
      <c:overlay val="0"/>
      <c:txPr>
        <a:bodyPr/>
        <a:lstStyle/>
        <a:p>
          <a:pPr>
            <a:defRPr sz="1400"/>
          </a:pPr>
          <a:endParaRPr lang="es-A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30"/>
    </mc:Choice>
    <mc:Fallback>
      <c:style val="30"/>
    </mc:Fallback>
  </mc:AlternateContent>
  <c:chart>
    <c:title>
      <c:tx>
        <c:rich>
          <a:bodyPr/>
          <a:lstStyle/>
          <a:p>
            <a:pPr>
              <a:defRPr/>
            </a:pPr>
            <a:r>
              <a:rPr lang="es-AR"/>
              <a:t>Ingresos</a:t>
            </a:r>
          </a:p>
        </c:rich>
      </c:tx>
      <c:layout/>
      <c:overlay val="0"/>
    </c:title>
    <c:autoTitleDeleted val="0"/>
    <c:plotArea>
      <c:layout>
        <c:manualLayout>
          <c:layoutTarget val="inner"/>
          <c:xMode val="edge"/>
          <c:yMode val="edge"/>
          <c:x val="0.13186152249103578"/>
          <c:y val="0.13945483240158113"/>
          <c:w val="0.83113214475133612"/>
          <c:h val="0.70870113758403952"/>
        </c:manualLayout>
      </c:layout>
      <c:scatterChart>
        <c:scatterStyle val="lineMarker"/>
        <c:varyColors val="0"/>
        <c:ser>
          <c:idx val="1"/>
          <c:order val="0"/>
          <c:tx>
            <c:strRef>
              <c:f>Sheet1!$C$14</c:f>
              <c:strCache>
                <c:ptCount val="1"/>
                <c:pt idx="0">
                  <c:v>Ingreso sin costo descarga</c:v>
                </c:pt>
              </c:strCache>
            </c:strRef>
          </c:tx>
          <c:spPr>
            <a:ln w="66675">
              <a:noFill/>
            </a:ln>
          </c:spPr>
          <c:marker>
            <c:symbol val="square"/>
            <c:size val="8"/>
            <c:spPr>
              <a:solidFill>
                <a:schemeClr val="accent3"/>
              </a:solidFill>
            </c:spPr>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Sheet1!$C$15:$C$38</c:f>
              <c:numCache>
                <c:formatCode>0</c:formatCode>
                <c:ptCount val="24"/>
                <c:pt idx="0">
                  <c:v>3.2759999999999998</c:v>
                </c:pt>
                <c:pt idx="1">
                  <c:v>16.38</c:v>
                </c:pt>
                <c:pt idx="2">
                  <c:v>32.76</c:v>
                </c:pt>
                <c:pt idx="3">
                  <c:v>131.04</c:v>
                </c:pt>
                <c:pt idx="4">
                  <c:v>327.60000000000002</c:v>
                </c:pt>
                <c:pt idx="5">
                  <c:v>556.91999999999996</c:v>
                </c:pt>
                <c:pt idx="6">
                  <c:v>982.80000000000007</c:v>
                </c:pt>
                <c:pt idx="7">
                  <c:v>1638</c:v>
                </c:pt>
                <c:pt idx="8">
                  <c:v>2293.2000000000003</c:v>
                </c:pt>
                <c:pt idx="9">
                  <c:v>3210.48</c:v>
                </c:pt>
                <c:pt idx="10">
                  <c:v>3852.5759999999996</c:v>
                </c:pt>
                <c:pt idx="11">
                  <c:v>4237.8335999999999</c:v>
                </c:pt>
                <c:pt idx="12">
                  <c:v>4280.2119360000006</c:v>
                </c:pt>
                <c:pt idx="13">
                  <c:v>4323.0140553600013</c:v>
                </c:pt>
                <c:pt idx="14">
                  <c:v>4344.6291256368004</c:v>
                </c:pt>
                <c:pt idx="15">
                  <c:v>4518.4142906622719</c:v>
                </c:pt>
                <c:pt idx="16">
                  <c:v>4653.9667193821415</c:v>
                </c:pt>
                <c:pt idx="17">
                  <c:v>4747.0460537697836</c:v>
                </c:pt>
                <c:pt idx="18">
                  <c:v>4889.4574353828775</c:v>
                </c:pt>
                <c:pt idx="19">
                  <c:v>4803.9457880494074</c:v>
                </c:pt>
                <c:pt idx="20">
                  <c:v>5004.1101958847994</c:v>
                </c:pt>
                <c:pt idx="21">
                  <c:v>5106.2348937599991</c:v>
                </c:pt>
                <c:pt idx="22">
                  <c:v>5183.9948160000004</c:v>
                </c:pt>
                <c:pt idx="23">
                  <c:v>5236.3584000000001</c:v>
                </c:pt>
              </c:numCache>
            </c:numRef>
          </c:yVal>
          <c:smooth val="0"/>
        </c:ser>
        <c:ser>
          <c:idx val="2"/>
          <c:order val="1"/>
          <c:tx>
            <c:strRef>
              <c:f>Sheet1!$D$14</c:f>
              <c:strCache>
                <c:ptCount val="1"/>
                <c:pt idx="0">
                  <c:v>Ingreso con costo descarga</c:v>
                </c:pt>
              </c:strCache>
            </c:strRef>
          </c:tx>
          <c:spPr>
            <a:ln w="66675">
              <a:noFill/>
            </a:ln>
          </c:spPr>
          <c:marker>
            <c:symbol val="triangle"/>
            <c:size val="8"/>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Sheet1!$D$15:$D$38</c:f>
              <c:numCache>
                <c:formatCode>0</c:formatCode>
                <c:ptCount val="24"/>
                <c:pt idx="0">
                  <c:v>10</c:v>
                </c:pt>
                <c:pt idx="1">
                  <c:v>40</c:v>
                </c:pt>
                <c:pt idx="2">
                  <c:v>50</c:v>
                </c:pt>
                <c:pt idx="3">
                  <c:v>300</c:v>
                </c:pt>
                <c:pt idx="4">
                  <c:v>600</c:v>
                </c:pt>
                <c:pt idx="5">
                  <c:v>700</c:v>
                </c:pt>
                <c:pt idx="6">
                  <c:v>1300</c:v>
                </c:pt>
                <c:pt idx="7">
                  <c:v>2000</c:v>
                </c:pt>
                <c:pt idx="8">
                  <c:v>2000</c:v>
                </c:pt>
                <c:pt idx="9">
                  <c:v>2800</c:v>
                </c:pt>
                <c:pt idx="10">
                  <c:v>1960</c:v>
                </c:pt>
                <c:pt idx="11">
                  <c:v>1176.0000000000016</c:v>
                </c:pt>
                <c:pt idx="12">
                  <c:v>129.36000000000058</c:v>
                </c:pt>
                <c:pt idx="13">
                  <c:v>130.65360000000075</c:v>
                </c:pt>
                <c:pt idx="14">
                  <c:v>65.980067999998582</c:v>
                </c:pt>
                <c:pt idx="15">
                  <c:v>530.47974671999987</c:v>
                </c:pt>
                <c:pt idx="16">
                  <c:v>413.77420244160169</c:v>
                </c:pt>
                <c:pt idx="17">
                  <c:v>284.12495234323143</c:v>
                </c:pt>
                <c:pt idx="18">
                  <c:v>434.71117708514504</c:v>
                </c:pt>
                <c:pt idx="19">
                  <c:v>0</c:v>
                </c:pt>
                <c:pt idx="20">
                  <c:v>611.0024659200019</c:v>
                </c:pt>
                <c:pt idx="21">
                  <c:v>311.73595199999983</c:v>
                </c:pt>
                <c:pt idx="22">
                  <c:v>237.36240000000109</c:v>
                </c:pt>
                <c:pt idx="23">
                  <c:v>159.83999999999943</c:v>
                </c:pt>
              </c:numCache>
            </c:numRef>
          </c:yVal>
          <c:smooth val="0"/>
        </c:ser>
        <c:ser>
          <c:idx val="3"/>
          <c:order val="2"/>
          <c:tx>
            <c:strRef>
              <c:f>Sheet1!$E$14</c:f>
              <c:strCache>
                <c:ptCount val="1"/>
                <c:pt idx="0">
                  <c:v>Ingreso Total</c:v>
                </c:pt>
              </c:strCache>
            </c:strRef>
          </c:tx>
          <c:spPr>
            <a:ln w="66675">
              <a:noFill/>
            </a:ln>
          </c:spPr>
          <c:marker>
            <c:symbol val="circle"/>
            <c:size val="10"/>
            <c:spPr>
              <a:solidFill>
                <a:schemeClr val="accent6"/>
              </a:solidFill>
            </c:spPr>
          </c:marker>
          <c:dLbls>
            <c:dLbl>
              <c:idx val="23"/>
              <c:layout>
                <c:manualLayout>
                  <c:x val="-2.9936672423719057E-2"/>
                  <c:y val="-9.4029135112611378E-2"/>
                </c:manualLayout>
              </c:layout>
              <c:showLegendKey val="0"/>
              <c:showVal val="1"/>
              <c:showCatName val="0"/>
              <c:showSerName val="0"/>
              <c:showPercent val="0"/>
              <c:showBubbleSize val="0"/>
            </c:dLbl>
            <c:txPr>
              <a:bodyPr/>
              <a:lstStyle/>
              <a:p>
                <a:pPr>
                  <a:defRPr sz="1800" b="1"/>
                </a:pPr>
                <a:endParaRPr lang="es-AR"/>
              </a:p>
            </c:txPr>
            <c:showLegendKey val="0"/>
            <c:showVal val="0"/>
            <c:showCatName val="0"/>
            <c:showSerName val="0"/>
            <c:showPercent val="0"/>
            <c:showBubbleSize val="0"/>
          </c:dLbls>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Sheet1!$E$15:$E$38</c:f>
              <c:numCache>
                <c:formatCode>0</c:formatCode>
                <c:ptCount val="24"/>
                <c:pt idx="0">
                  <c:v>13.276</c:v>
                </c:pt>
                <c:pt idx="1">
                  <c:v>56.379999999999995</c:v>
                </c:pt>
                <c:pt idx="2">
                  <c:v>82.759999999999991</c:v>
                </c:pt>
                <c:pt idx="3">
                  <c:v>431.03999999999996</c:v>
                </c:pt>
                <c:pt idx="4">
                  <c:v>927.6</c:v>
                </c:pt>
                <c:pt idx="5">
                  <c:v>1256.92</c:v>
                </c:pt>
                <c:pt idx="6">
                  <c:v>2282.8000000000002</c:v>
                </c:pt>
                <c:pt idx="7">
                  <c:v>3638</c:v>
                </c:pt>
                <c:pt idx="8">
                  <c:v>4293.2000000000007</c:v>
                </c:pt>
                <c:pt idx="9">
                  <c:v>6010.48</c:v>
                </c:pt>
                <c:pt idx="10">
                  <c:v>5812.5759999999991</c:v>
                </c:pt>
                <c:pt idx="11">
                  <c:v>5413.8336000000018</c:v>
                </c:pt>
                <c:pt idx="12">
                  <c:v>4409.5719360000012</c:v>
                </c:pt>
                <c:pt idx="13">
                  <c:v>4453.6676553600018</c:v>
                </c:pt>
                <c:pt idx="14">
                  <c:v>4410.6091936367993</c:v>
                </c:pt>
                <c:pt idx="15">
                  <c:v>5048.8940373822716</c:v>
                </c:pt>
                <c:pt idx="16">
                  <c:v>5067.7409218237435</c:v>
                </c:pt>
                <c:pt idx="17">
                  <c:v>5031.1710061130152</c:v>
                </c:pt>
                <c:pt idx="18">
                  <c:v>5324.1686124680227</c:v>
                </c:pt>
                <c:pt idx="19">
                  <c:v>4803.9457880494074</c:v>
                </c:pt>
                <c:pt idx="20">
                  <c:v>5615.1126618048011</c:v>
                </c:pt>
                <c:pt idx="21">
                  <c:v>5417.9708457599991</c:v>
                </c:pt>
                <c:pt idx="22">
                  <c:v>5421.3572160000012</c:v>
                </c:pt>
                <c:pt idx="23">
                  <c:v>5396.1983999999993</c:v>
                </c:pt>
              </c:numCache>
            </c:numRef>
          </c:yVal>
          <c:smooth val="0"/>
        </c:ser>
        <c:ser>
          <c:idx val="4"/>
          <c:order val="3"/>
          <c:tx>
            <c:strRef>
              <c:f>Sheet1!$F$14</c:f>
              <c:strCache>
                <c:ptCount val="1"/>
                <c:pt idx="0">
                  <c:v>Cantidad Usuarios (cientos)</c:v>
                </c:pt>
              </c:strCache>
            </c:strRef>
          </c:tx>
          <c:spPr>
            <a:ln w="66675">
              <a:noFill/>
            </a:ln>
          </c:spPr>
          <c:marker>
            <c:symbol val="diamond"/>
            <c:size val="10"/>
            <c:spPr>
              <a:solidFill>
                <a:schemeClr val="accent1"/>
              </a:solidFill>
            </c:spPr>
          </c:marker>
          <c:xVal>
            <c:numRef>
              <c:f>Sheet1!$A$15:$A$38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Sheet1!$F$15:$F$38</c:f>
              <c:numCache>
                <c:formatCode>General</c:formatCode>
                <c:ptCount val="24"/>
                <c:pt idx="0">
                  <c:v>1</c:v>
                </c:pt>
                <c:pt idx="1">
                  <c:v>5</c:v>
                </c:pt>
                <c:pt idx="2">
                  <c:v>10</c:v>
                </c:pt>
                <c:pt idx="3">
                  <c:v>40</c:v>
                </c:pt>
                <c:pt idx="4">
                  <c:v>100</c:v>
                </c:pt>
                <c:pt idx="5">
                  <c:v>170</c:v>
                </c:pt>
                <c:pt idx="6">
                  <c:v>300</c:v>
                </c:pt>
                <c:pt idx="7">
                  <c:v>500</c:v>
                </c:pt>
                <c:pt idx="8">
                  <c:v>700</c:v>
                </c:pt>
                <c:pt idx="9">
                  <c:v>980</c:v>
                </c:pt>
                <c:pt idx="10">
                  <c:v>1176</c:v>
                </c:pt>
                <c:pt idx="11">
                  <c:v>1293.6000000000001</c:v>
                </c:pt>
                <c:pt idx="12">
                  <c:v>1306.5360000000003</c:v>
                </c:pt>
                <c:pt idx="13">
                  <c:v>1319.6013600000003</c:v>
                </c:pt>
                <c:pt idx="14">
                  <c:v>1326.1993668000002</c:v>
                </c:pt>
                <c:pt idx="15">
                  <c:v>1379.247341472</c:v>
                </c:pt>
                <c:pt idx="16">
                  <c:v>1420.6247617161603</c:v>
                </c:pt>
                <c:pt idx="17">
                  <c:v>1449.0372569504834</c:v>
                </c:pt>
                <c:pt idx="18">
                  <c:v>1492.508374658998</c:v>
                </c:pt>
                <c:pt idx="19">
                  <c:v>1466.4059182079998</c:v>
                </c:pt>
                <c:pt idx="20">
                  <c:v>1527.5061648000001</c:v>
                </c:pt>
                <c:pt idx="21">
                  <c:v>1558.67976</c:v>
                </c:pt>
                <c:pt idx="22">
                  <c:v>1582.4160000000002</c:v>
                </c:pt>
                <c:pt idx="23">
                  <c:v>1598.4</c:v>
                </c:pt>
              </c:numCache>
            </c:numRef>
          </c:yVal>
          <c:smooth val="0"/>
        </c:ser>
        <c:dLbls>
          <c:showLegendKey val="0"/>
          <c:showVal val="0"/>
          <c:showCatName val="0"/>
          <c:showSerName val="0"/>
          <c:showPercent val="0"/>
          <c:showBubbleSize val="0"/>
        </c:dLbls>
        <c:axId val="84069760"/>
        <c:axId val="84076416"/>
      </c:scatterChart>
      <c:valAx>
        <c:axId val="84069760"/>
        <c:scaling>
          <c:orientation val="minMax"/>
          <c:max val="24"/>
          <c:min val="0"/>
        </c:scaling>
        <c:delete val="0"/>
        <c:axPos val="b"/>
        <c:majorGridlines/>
        <c:title>
          <c:tx>
            <c:rich>
              <a:bodyPr/>
              <a:lstStyle/>
              <a:p>
                <a:pPr>
                  <a:defRPr/>
                </a:pPr>
                <a:r>
                  <a:rPr lang="en-US"/>
                  <a:t>Meses</a:t>
                </a:r>
              </a:p>
            </c:rich>
          </c:tx>
          <c:layout/>
          <c:overlay val="0"/>
        </c:title>
        <c:numFmt formatCode="General" sourceLinked="1"/>
        <c:majorTickMark val="none"/>
        <c:minorTickMark val="none"/>
        <c:tickLblPos val="nextTo"/>
        <c:crossAx val="84076416"/>
        <c:crosses val="autoZero"/>
        <c:crossBetween val="midCat"/>
        <c:majorUnit val="3"/>
      </c:valAx>
      <c:valAx>
        <c:axId val="84076416"/>
        <c:scaling>
          <c:orientation val="minMax"/>
        </c:scaling>
        <c:delete val="0"/>
        <c:axPos val="l"/>
        <c:majorGridlines/>
        <c:title>
          <c:tx>
            <c:rich>
              <a:bodyPr rot="-5400000" vert="horz"/>
              <a:lstStyle/>
              <a:p>
                <a:pPr>
                  <a:defRPr/>
                </a:pPr>
                <a:r>
                  <a:rPr lang="en-US"/>
                  <a:t>Ingreso [USD]</a:t>
                </a:r>
              </a:p>
            </c:rich>
          </c:tx>
          <c:layout/>
          <c:overlay val="0"/>
        </c:title>
        <c:numFmt formatCode="0" sourceLinked="1"/>
        <c:majorTickMark val="none"/>
        <c:minorTickMark val="none"/>
        <c:tickLblPos val="nextTo"/>
        <c:crossAx val="84069760"/>
        <c:crosses val="autoZero"/>
        <c:crossBetween val="midCat"/>
      </c:valAx>
    </c:plotArea>
    <c:legend>
      <c:legendPos val="b"/>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25"/>
    </mc:Choice>
    <mc:Fallback>
      <c:style val="25"/>
    </mc:Fallback>
  </mc:AlternateContent>
  <c:chart>
    <c:title>
      <c:layout/>
      <c:overlay val="0"/>
    </c:title>
    <c:autoTitleDeleted val="0"/>
    <c:plotArea>
      <c:layout>
        <c:manualLayout>
          <c:layoutTarget val="inner"/>
          <c:xMode val="edge"/>
          <c:yMode val="edge"/>
          <c:x val="0.18722462817147856"/>
          <c:y val="0.15313684747739867"/>
          <c:w val="0.76813648293963255"/>
          <c:h val="0.70451894233974"/>
        </c:manualLayout>
      </c:layout>
      <c:scatterChart>
        <c:scatterStyle val="lineMarker"/>
        <c:varyColors val="0"/>
        <c:ser>
          <c:idx val="1"/>
          <c:order val="0"/>
          <c:tx>
            <c:strRef>
              <c:f>Sheet2!$B$14</c:f>
              <c:strCache>
                <c:ptCount val="1"/>
                <c:pt idx="0">
                  <c:v>Cantidad Usuarios</c:v>
                </c:pt>
              </c:strCache>
            </c:strRef>
          </c:tx>
          <c:spPr>
            <a:ln w="66675">
              <a:noFill/>
            </a:ln>
          </c:spPr>
          <c:marker>
            <c:symbol val="diamond"/>
            <c:size val="12"/>
            <c:spPr>
              <a:solidFill>
                <a:schemeClr val="accent1"/>
              </a:solidFill>
            </c:spPr>
          </c:marker>
          <c:dLbls>
            <c:dLbl>
              <c:idx val="23"/>
              <c:layout>
                <c:manualLayout>
                  <c:x val="-2.8748040341196657E-2"/>
                  <c:y val="-7.9197331732788492E-2"/>
                </c:manualLayout>
              </c:layout>
              <c:spPr/>
              <c:txPr>
                <a:bodyPr/>
                <a:lstStyle/>
                <a:p>
                  <a:pPr>
                    <a:defRPr sz="1800" b="1"/>
                  </a:pPr>
                  <a:endParaRPr lang="es-AR"/>
                </a:p>
              </c:txPr>
              <c:dLblPos val="r"/>
              <c:showLegendKey val="0"/>
              <c:showVal val="1"/>
              <c:showCatName val="0"/>
              <c:showSerName val="0"/>
              <c:showPercent val="0"/>
              <c:showBubbleSize val="0"/>
            </c:dLbl>
            <c:dLblPos val="r"/>
            <c:showLegendKey val="0"/>
            <c:showVal val="0"/>
            <c:showCatName val="0"/>
            <c:showSerName val="0"/>
            <c:showPercent val="0"/>
            <c:showBubbleSize val="0"/>
          </c:dLbls>
          <c:yVal>
            <c:numRef>
              <c:f>Sheet2!$B$15:$B$38</c:f>
              <c:numCache>
                <c:formatCode>0</c:formatCode>
                <c:ptCount val="24"/>
                <c:pt idx="0">
                  <c:v>20000</c:v>
                </c:pt>
                <c:pt idx="1">
                  <c:v>29411.764705882353</c:v>
                </c:pt>
                <c:pt idx="2">
                  <c:v>44117.647058823532</c:v>
                </c:pt>
                <c:pt idx="3">
                  <c:v>58823.529411764706</c:v>
                </c:pt>
                <c:pt idx="4">
                  <c:v>88235.294117647063</c:v>
                </c:pt>
                <c:pt idx="5">
                  <c:v>111764.70588235294</c:v>
                </c:pt>
                <c:pt idx="6">
                  <c:v>141176.4705882353</c:v>
                </c:pt>
                <c:pt idx="7">
                  <c:v>176470.58823529413</c:v>
                </c:pt>
                <c:pt idx="8">
                  <c:v>205882.35294117648</c:v>
                </c:pt>
                <c:pt idx="9">
                  <c:v>235294.11764705883</c:v>
                </c:pt>
                <c:pt idx="10">
                  <c:v>500000</c:v>
                </c:pt>
                <c:pt idx="11" formatCode="General">
                  <c:v>750000</c:v>
                </c:pt>
                <c:pt idx="12" formatCode="General">
                  <c:v>1000000</c:v>
                </c:pt>
                <c:pt idx="13" formatCode="General">
                  <c:v>1500000</c:v>
                </c:pt>
                <c:pt idx="14" formatCode="General">
                  <c:v>1900000</c:v>
                </c:pt>
                <c:pt idx="15" formatCode="General">
                  <c:v>2400000</c:v>
                </c:pt>
                <c:pt idx="16" formatCode="General">
                  <c:v>3000000</c:v>
                </c:pt>
                <c:pt idx="17" formatCode="General">
                  <c:v>3500000</c:v>
                </c:pt>
                <c:pt idx="18" formatCode="General">
                  <c:v>4000000</c:v>
                </c:pt>
                <c:pt idx="19" formatCode="General">
                  <c:v>4500000</c:v>
                </c:pt>
                <c:pt idx="20" formatCode="General">
                  <c:v>5250000</c:v>
                </c:pt>
                <c:pt idx="21" formatCode="General">
                  <c:v>6000000</c:v>
                </c:pt>
                <c:pt idx="22" formatCode="General">
                  <c:v>6750000</c:v>
                </c:pt>
                <c:pt idx="23" formatCode="General">
                  <c:v>7500000</c:v>
                </c:pt>
              </c:numCache>
            </c:numRef>
          </c:yVal>
          <c:smooth val="0"/>
        </c:ser>
        <c:dLbls>
          <c:showLegendKey val="0"/>
          <c:showVal val="0"/>
          <c:showCatName val="0"/>
          <c:showSerName val="0"/>
          <c:showPercent val="0"/>
          <c:showBubbleSize val="0"/>
        </c:dLbls>
        <c:axId val="84098048"/>
        <c:axId val="84141184"/>
      </c:scatterChart>
      <c:valAx>
        <c:axId val="84098048"/>
        <c:scaling>
          <c:orientation val="minMax"/>
          <c:max val="24"/>
          <c:min val="0"/>
        </c:scaling>
        <c:delete val="0"/>
        <c:axPos val="b"/>
        <c:majorGridlines/>
        <c:title>
          <c:tx>
            <c:rich>
              <a:bodyPr/>
              <a:lstStyle/>
              <a:p>
                <a:pPr>
                  <a:defRPr sz="1200" b="0"/>
                </a:pPr>
                <a:r>
                  <a:rPr lang="es-AR" sz="1200" b="0"/>
                  <a:t>Meses</a:t>
                </a:r>
              </a:p>
            </c:rich>
          </c:tx>
          <c:layout/>
          <c:overlay val="0"/>
        </c:title>
        <c:majorTickMark val="none"/>
        <c:minorTickMark val="none"/>
        <c:tickLblPos val="nextTo"/>
        <c:crossAx val="84141184"/>
        <c:crosses val="autoZero"/>
        <c:crossBetween val="midCat"/>
        <c:majorUnit val="3"/>
      </c:valAx>
      <c:valAx>
        <c:axId val="84141184"/>
        <c:scaling>
          <c:orientation val="minMax"/>
        </c:scaling>
        <c:delete val="0"/>
        <c:axPos val="l"/>
        <c:majorGridlines/>
        <c:title>
          <c:tx>
            <c:rich>
              <a:bodyPr rot="-5400000" vert="horz"/>
              <a:lstStyle/>
              <a:p>
                <a:pPr>
                  <a:defRPr sz="1200" b="0"/>
                </a:pPr>
                <a:r>
                  <a:rPr lang="es-AR" sz="1200" b="0"/>
                  <a:t>Cantidad</a:t>
                </a:r>
              </a:p>
            </c:rich>
          </c:tx>
          <c:layout/>
          <c:overlay val="0"/>
        </c:title>
        <c:numFmt formatCode="0" sourceLinked="1"/>
        <c:majorTickMark val="none"/>
        <c:minorTickMark val="none"/>
        <c:tickLblPos val="nextTo"/>
        <c:crossAx val="84098048"/>
        <c:crosses val="autoZero"/>
        <c:crossBetween val="midCat"/>
      </c:valAx>
    </c:plotArea>
    <c:legend>
      <c:legendPos val="b"/>
      <c:layout>
        <c:manualLayout>
          <c:xMode val="edge"/>
          <c:yMode val="edge"/>
          <c:x val="5.8500218722659668E-2"/>
          <c:y val="0.8926360228618575"/>
          <c:w val="0.28299934383202102"/>
          <c:h val="7.7401435370898525E-2"/>
        </c:manualLayout>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s-AR"/>
  <c:roundedCorners val="0"/>
  <mc:AlternateContent xmlns:mc="http://schemas.openxmlformats.org/markup-compatibility/2006">
    <mc:Choice xmlns:c14="http://schemas.microsoft.com/office/drawing/2007/8/2/chart" Requires="c14">
      <c14:style val="130"/>
    </mc:Choice>
    <mc:Fallback>
      <c:style val="30"/>
    </mc:Fallback>
  </mc:AlternateContent>
  <c:chart>
    <c:title>
      <c:tx>
        <c:rich>
          <a:bodyPr/>
          <a:lstStyle/>
          <a:p>
            <a:pPr>
              <a:defRPr/>
            </a:pPr>
            <a:r>
              <a:rPr lang="es-AR"/>
              <a:t>Ingresos</a:t>
            </a:r>
          </a:p>
        </c:rich>
      </c:tx>
      <c:layout/>
      <c:overlay val="0"/>
    </c:title>
    <c:autoTitleDeleted val="0"/>
    <c:plotArea>
      <c:layout>
        <c:manualLayout>
          <c:layoutTarget val="inner"/>
          <c:xMode val="edge"/>
          <c:yMode val="edge"/>
          <c:x val="0.14170255237340779"/>
          <c:y val="9.304192808986135E-2"/>
          <c:w val="0.81937423619597827"/>
          <c:h val="0.75906843684035097"/>
        </c:manualLayout>
      </c:layout>
      <c:scatterChart>
        <c:scatterStyle val="lineMarker"/>
        <c:varyColors val="0"/>
        <c:ser>
          <c:idx val="2"/>
          <c:order val="0"/>
          <c:tx>
            <c:strRef>
              <c:f>Sheet2!$C$14</c:f>
              <c:strCache>
                <c:ptCount val="1"/>
                <c:pt idx="0">
                  <c:v>Ingreso sin costo descarga (USD)</c:v>
                </c:pt>
              </c:strCache>
            </c:strRef>
          </c:tx>
          <c:spPr>
            <a:ln w="66675">
              <a:noFill/>
            </a:ln>
          </c:spPr>
          <c:marker>
            <c:symbol val="square"/>
            <c:size val="8"/>
            <c:spPr>
              <a:solidFill>
                <a:schemeClr val="accent3"/>
              </a:solidFill>
            </c:spPr>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Sheet2!$C$15:$C$38</c:f>
              <c:numCache>
                <c:formatCode>0</c:formatCode>
                <c:ptCount val="24"/>
                <c:pt idx="0">
                  <c:v>655.20000000000005</c:v>
                </c:pt>
                <c:pt idx="1">
                  <c:v>963.52941176470586</c:v>
                </c:pt>
                <c:pt idx="2">
                  <c:v>1445.294117647059</c:v>
                </c:pt>
                <c:pt idx="3">
                  <c:v>1927.0588235294117</c:v>
                </c:pt>
                <c:pt idx="4">
                  <c:v>2890.588235294118</c:v>
                </c:pt>
                <c:pt idx="5">
                  <c:v>3661.411764705882</c:v>
                </c:pt>
                <c:pt idx="6">
                  <c:v>4624.9411764705874</c:v>
                </c:pt>
                <c:pt idx="7">
                  <c:v>5781.176470588236</c:v>
                </c:pt>
                <c:pt idx="8">
                  <c:v>6744.7058823529405</c:v>
                </c:pt>
                <c:pt idx="9">
                  <c:v>7708.2352941176468</c:v>
                </c:pt>
                <c:pt idx="10">
                  <c:v>16380</c:v>
                </c:pt>
                <c:pt idx="11">
                  <c:v>24570</c:v>
                </c:pt>
                <c:pt idx="12">
                  <c:v>32760</c:v>
                </c:pt>
                <c:pt idx="13">
                  <c:v>49140</c:v>
                </c:pt>
                <c:pt idx="14">
                  <c:v>62244</c:v>
                </c:pt>
                <c:pt idx="15">
                  <c:v>78624</c:v>
                </c:pt>
                <c:pt idx="16">
                  <c:v>98280</c:v>
                </c:pt>
                <c:pt idx="17">
                  <c:v>114660</c:v>
                </c:pt>
                <c:pt idx="18">
                  <c:v>131040</c:v>
                </c:pt>
                <c:pt idx="19">
                  <c:v>147420</c:v>
                </c:pt>
                <c:pt idx="20">
                  <c:v>171990</c:v>
                </c:pt>
                <c:pt idx="21">
                  <c:v>196560</c:v>
                </c:pt>
                <c:pt idx="22">
                  <c:v>221130</c:v>
                </c:pt>
                <c:pt idx="23">
                  <c:v>245700</c:v>
                </c:pt>
              </c:numCache>
            </c:numRef>
          </c:yVal>
          <c:smooth val="0"/>
        </c:ser>
        <c:ser>
          <c:idx val="0"/>
          <c:order val="1"/>
          <c:tx>
            <c:strRef>
              <c:f>Sheet2!$D$14</c:f>
              <c:strCache>
                <c:ptCount val="1"/>
                <c:pt idx="0">
                  <c:v>Ingreso con costo descarga (USD)</c:v>
                </c:pt>
              </c:strCache>
            </c:strRef>
          </c:tx>
          <c:spPr>
            <a:ln w="66675">
              <a:noFill/>
            </a:ln>
          </c:spPr>
          <c:marker>
            <c:symbol val="triangle"/>
            <c:size val="9"/>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Sheet2!$D$15:$D$38</c:f>
              <c:numCache>
                <c:formatCode>0</c:formatCode>
                <c:ptCount val="24"/>
                <c:pt idx="0">
                  <c:v>2000</c:v>
                </c:pt>
                <c:pt idx="1">
                  <c:v>941.17647058823536</c:v>
                </c:pt>
                <c:pt idx="2">
                  <c:v>1470.588235294118</c:v>
                </c:pt>
                <c:pt idx="3">
                  <c:v>1470.5882352941176</c:v>
                </c:pt>
                <c:pt idx="4">
                  <c:v>2941.176470588236</c:v>
                </c:pt>
                <c:pt idx="5">
                  <c:v>2352.9411764705874</c:v>
                </c:pt>
                <c:pt idx="6">
                  <c:v>2941.1764705882365</c:v>
                </c:pt>
                <c:pt idx="7">
                  <c:v>3529.4117647058829</c:v>
                </c:pt>
                <c:pt idx="8">
                  <c:v>2941.1764705882351</c:v>
                </c:pt>
                <c:pt idx="9">
                  <c:v>2941.1764705882351</c:v>
                </c:pt>
                <c:pt idx="10">
                  <c:v>26470.588235294123</c:v>
                </c:pt>
                <c:pt idx="11">
                  <c:v>25000</c:v>
                </c:pt>
                <c:pt idx="12">
                  <c:v>25000</c:v>
                </c:pt>
                <c:pt idx="13">
                  <c:v>50000</c:v>
                </c:pt>
                <c:pt idx="14">
                  <c:v>40000</c:v>
                </c:pt>
                <c:pt idx="15">
                  <c:v>50000</c:v>
                </c:pt>
                <c:pt idx="16">
                  <c:v>60000</c:v>
                </c:pt>
                <c:pt idx="17">
                  <c:v>50000</c:v>
                </c:pt>
                <c:pt idx="18">
                  <c:v>50000</c:v>
                </c:pt>
                <c:pt idx="19">
                  <c:v>50000</c:v>
                </c:pt>
                <c:pt idx="20">
                  <c:v>75000</c:v>
                </c:pt>
                <c:pt idx="21">
                  <c:v>75000</c:v>
                </c:pt>
                <c:pt idx="22">
                  <c:v>75000</c:v>
                </c:pt>
                <c:pt idx="23">
                  <c:v>75000</c:v>
                </c:pt>
              </c:numCache>
            </c:numRef>
          </c:yVal>
          <c:smooth val="0"/>
        </c:ser>
        <c:ser>
          <c:idx val="3"/>
          <c:order val="2"/>
          <c:tx>
            <c:strRef>
              <c:f>Sheet2!$E$14</c:f>
              <c:strCache>
                <c:ptCount val="1"/>
                <c:pt idx="0">
                  <c:v>Total</c:v>
                </c:pt>
              </c:strCache>
            </c:strRef>
          </c:tx>
          <c:spPr>
            <a:ln w="66675">
              <a:noFill/>
            </a:ln>
          </c:spPr>
          <c:marker>
            <c:symbol val="circle"/>
            <c:size val="10"/>
            <c:spPr>
              <a:solidFill>
                <a:schemeClr val="accent6"/>
              </a:solidFill>
            </c:spPr>
          </c:marker>
          <c:dLbls>
            <c:dLbl>
              <c:idx val="23"/>
              <c:layout>
                <c:manualLayout>
                  <c:x val="-6.9084628670120895E-3"/>
                  <c:y val="-7.5223308090089092E-2"/>
                </c:manualLayout>
              </c:layout>
              <c:showLegendKey val="0"/>
              <c:showVal val="1"/>
              <c:showCatName val="0"/>
              <c:showSerName val="0"/>
              <c:showPercent val="0"/>
              <c:showBubbleSize val="0"/>
            </c:dLbl>
            <c:txPr>
              <a:bodyPr/>
              <a:lstStyle/>
              <a:p>
                <a:pPr>
                  <a:defRPr sz="1600" b="1"/>
                </a:pPr>
                <a:endParaRPr lang="es-AR"/>
              </a:p>
            </c:txPr>
            <c:showLegendKey val="0"/>
            <c:showVal val="0"/>
            <c:showCatName val="0"/>
            <c:showSerName val="0"/>
            <c:showPercent val="0"/>
            <c:showBubbleSize val="0"/>
          </c:dLbls>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Sheet2!$E$15:$E$38</c:f>
              <c:numCache>
                <c:formatCode>0</c:formatCode>
                <c:ptCount val="24"/>
                <c:pt idx="0">
                  <c:v>2655.2</c:v>
                </c:pt>
                <c:pt idx="1">
                  <c:v>1904.7058823529412</c:v>
                </c:pt>
                <c:pt idx="2">
                  <c:v>2915.882352941177</c:v>
                </c:pt>
                <c:pt idx="3">
                  <c:v>3397.6470588235293</c:v>
                </c:pt>
                <c:pt idx="4">
                  <c:v>5831.7647058823541</c:v>
                </c:pt>
                <c:pt idx="5">
                  <c:v>6014.3529411764694</c:v>
                </c:pt>
                <c:pt idx="6">
                  <c:v>7566.1176470588234</c:v>
                </c:pt>
                <c:pt idx="7">
                  <c:v>9310.5882352941189</c:v>
                </c:pt>
                <c:pt idx="8">
                  <c:v>9685.8823529411748</c:v>
                </c:pt>
                <c:pt idx="9">
                  <c:v>10649.411764705881</c:v>
                </c:pt>
                <c:pt idx="10">
                  <c:v>42850.588235294126</c:v>
                </c:pt>
                <c:pt idx="11">
                  <c:v>49570</c:v>
                </c:pt>
                <c:pt idx="12">
                  <c:v>57760</c:v>
                </c:pt>
                <c:pt idx="13">
                  <c:v>99140</c:v>
                </c:pt>
                <c:pt idx="14">
                  <c:v>102244</c:v>
                </c:pt>
                <c:pt idx="15">
                  <c:v>128624</c:v>
                </c:pt>
                <c:pt idx="16">
                  <c:v>158280</c:v>
                </c:pt>
                <c:pt idx="17">
                  <c:v>164660</c:v>
                </c:pt>
                <c:pt idx="18">
                  <c:v>181040</c:v>
                </c:pt>
                <c:pt idx="19">
                  <c:v>197420</c:v>
                </c:pt>
                <c:pt idx="20">
                  <c:v>246990</c:v>
                </c:pt>
                <c:pt idx="21">
                  <c:v>271560</c:v>
                </c:pt>
                <c:pt idx="22">
                  <c:v>296130</c:v>
                </c:pt>
                <c:pt idx="23">
                  <c:v>320700</c:v>
                </c:pt>
              </c:numCache>
            </c:numRef>
          </c:yVal>
          <c:smooth val="0"/>
        </c:ser>
        <c:ser>
          <c:idx val="4"/>
          <c:order val="3"/>
          <c:tx>
            <c:strRef>
              <c:f>Sheet2!$F$14</c:f>
              <c:strCache>
                <c:ptCount val="1"/>
                <c:pt idx="0">
                  <c:v>Cantidad Usuarios (cientos)</c:v>
                </c:pt>
              </c:strCache>
            </c:strRef>
          </c:tx>
          <c:spPr>
            <a:ln w="66675">
              <a:noFill/>
            </a:ln>
          </c:spPr>
          <c:marker>
            <c:symbol val="diamond"/>
            <c:size val="10"/>
            <c:spPr>
              <a:solidFill>
                <a:schemeClr val="accent1"/>
              </a:solidFill>
            </c:spPr>
          </c:marker>
          <c:xVal>
            <c:numRef>
              <c:f>Sheet2!$A$15:$A$38</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Sheet2!$F$15:$F$38</c:f>
              <c:numCache>
                <c:formatCode>General</c:formatCode>
                <c:ptCount val="24"/>
                <c:pt idx="0">
                  <c:v>200</c:v>
                </c:pt>
                <c:pt idx="1">
                  <c:v>294.11764705882354</c:v>
                </c:pt>
                <c:pt idx="2">
                  <c:v>441.1764705882353</c:v>
                </c:pt>
                <c:pt idx="3">
                  <c:v>588.23529411764707</c:v>
                </c:pt>
                <c:pt idx="4">
                  <c:v>882.35294117647061</c:v>
                </c:pt>
                <c:pt idx="5">
                  <c:v>1117.6470588235293</c:v>
                </c:pt>
                <c:pt idx="6">
                  <c:v>1411.7647058823529</c:v>
                </c:pt>
                <c:pt idx="7">
                  <c:v>1764.7058823529412</c:v>
                </c:pt>
                <c:pt idx="8">
                  <c:v>2058.8235294117649</c:v>
                </c:pt>
                <c:pt idx="9">
                  <c:v>2352.9411764705883</c:v>
                </c:pt>
                <c:pt idx="10">
                  <c:v>5000</c:v>
                </c:pt>
                <c:pt idx="11">
                  <c:v>7500</c:v>
                </c:pt>
                <c:pt idx="12">
                  <c:v>10000</c:v>
                </c:pt>
                <c:pt idx="13">
                  <c:v>15000</c:v>
                </c:pt>
                <c:pt idx="14">
                  <c:v>19000</c:v>
                </c:pt>
                <c:pt idx="15">
                  <c:v>24000</c:v>
                </c:pt>
                <c:pt idx="16">
                  <c:v>30000</c:v>
                </c:pt>
                <c:pt idx="17">
                  <c:v>35000</c:v>
                </c:pt>
                <c:pt idx="18">
                  <c:v>40000</c:v>
                </c:pt>
                <c:pt idx="19">
                  <c:v>45000</c:v>
                </c:pt>
                <c:pt idx="20">
                  <c:v>52500</c:v>
                </c:pt>
                <c:pt idx="21">
                  <c:v>60000</c:v>
                </c:pt>
                <c:pt idx="22">
                  <c:v>67500</c:v>
                </c:pt>
                <c:pt idx="23">
                  <c:v>75000</c:v>
                </c:pt>
              </c:numCache>
            </c:numRef>
          </c:yVal>
          <c:smooth val="0"/>
        </c:ser>
        <c:dLbls>
          <c:showLegendKey val="0"/>
          <c:showVal val="0"/>
          <c:showCatName val="0"/>
          <c:showSerName val="0"/>
          <c:showPercent val="0"/>
          <c:showBubbleSize val="0"/>
        </c:dLbls>
        <c:axId val="91559040"/>
        <c:axId val="91561344"/>
      </c:scatterChart>
      <c:valAx>
        <c:axId val="91559040"/>
        <c:scaling>
          <c:orientation val="minMax"/>
          <c:max val="24"/>
          <c:min val="0"/>
        </c:scaling>
        <c:delete val="0"/>
        <c:axPos val="b"/>
        <c:majorGridlines/>
        <c:title>
          <c:tx>
            <c:rich>
              <a:bodyPr/>
              <a:lstStyle/>
              <a:p>
                <a:pPr>
                  <a:defRPr sz="1200" b="0"/>
                </a:pPr>
                <a:r>
                  <a:rPr lang="en-US" sz="1200" b="0"/>
                  <a:t>Meses</a:t>
                </a:r>
              </a:p>
            </c:rich>
          </c:tx>
          <c:layout/>
          <c:overlay val="0"/>
        </c:title>
        <c:numFmt formatCode="General" sourceLinked="1"/>
        <c:majorTickMark val="none"/>
        <c:minorTickMark val="none"/>
        <c:tickLblPos val="nextTo"/>
        <c:crossAx val="91561344"/>
        <c:crosses val="autoZero"/>
        <c:crossBetween val="midCat"/>
        <c:majorUnit val="3"/>
      </c:valAx>
      <c:valAx>
        <c:axId val="91561344"/>
        <c:scaling>
          <c:orientation val="minMax"/>
        </c:scaling>
        <c:delete val="0"/>
        <c:axPos val="l"/>
        <c:majorGridlines/>
        <c:title>
          <c:tx>
            <c:rich>
              <a:bodyPr rot="-5400000" vert="horz"/>
              <a:lstStyle/>
              <a:p>
                <a:pPr>
                  <a:defRPr sz="1200" b="0"/>
                </a:pPr>
                <a:r>
                  <a:rPr lang="en-US" sz="1200" b="0"/>
                  <a:t>Ingreso [USD]</a:t>
                </a:r>
              </a:p>
            </c:rich>
          </c:tx>
          <c:layout/>
          <c:overlay val="0"/>
        </c:title>
        <c:numFmt formatCode="0" sourceLinked="1"/>
        <c:majorTickMark val="none"/>
        <c:minorTickMark val="none"/>
        <c:tickLblPos val="nextTo"/>
        <c:crossAx val="91559040"/>
        <c:crosses val="autoZero"/>
        <c:crossBetween val="midCat"/>
      </c:valAx>
    </c:plotArea>
    <c:legend>
      <c:legendPos val="b"/>
      <c:layout/>
      <c:overlay val="0"/>
      <c:txPr>
        <a:bodyPr/>
        <a:lstStyle/>
        <a:p>
          <a:pPr>
            <a:defRPr sz="1000"/>
          </a:pPr>
          <a:endParaRPr lang="es-AR"/>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6411"/>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777607" y="0"/>
            <a:ext cx="2889938" cy="496411"/>
          </a:xfrm>
          <a:prstGeom prst="rect">
            <a:avLst/>
          </a:prstGeom>
        </p:spPr>
        <p:txBody>
          <a:bodyPr vert="horz" lIns="91440" tIns="45720" rIns="91440" bIns="45720" rtlCol="0"/>
          <a:lstStyle>
            <a:lvl1pPr algn="r">
              <a:defRPr sz="1200"/>
            </a:lvl1pPr>
          </a:lstStyle>
          <a:p>
            <a:fld id="{F5423D00-7DDB-4217-941A-91DA7862F42C}" type="datetimeFigureOut">
              <a:rPr lang="es-AR" smtClean="0"/>
              <a:pPr/>
              <a:t>07/08/2013</a:t>
            </a:fld>
            <a:endParaRPr lang="es-AR"/>
          </a:p>
        </p:txBody>
      </p:sp>
      <p:sp>
        <p:nvSpPr>
          <p:cNvPr id="4" name="Slide Image Placeholder 3"/>
          <p:cNvSpPr>
            <a:spLocks noGrp="1" noRot="1" noChangeAspect="1"/>
          </p:cNvSpPr>
          <p:nvPr>
            <p:ph type="sldImg" idx="2"/>
          </p:nvPr>
        </p:nvSpPr>
        <p:spPr>
          <a:xfrm>
            <a:off x="854075" y="744538"/>
            <a:ext cx="4960938" cy="3722687"/>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66909" y="4715907"/>
            <a:ext cx="533527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AR"/>
          </a:p>
        </p:txBody>
      </p:sp>
      <p:sp>
        <p:nvSpPr>
          <p:cNvPr id="6" name="Footer Placeholder 5"/>
          <p:cNvSpPr>
            <a:spLocks noGrp="1"/>
          </p:cNvSpPr>
          <p:nvPr>
            <p:ph type="ftr" sz="quarter" idx="4"/>
          </p:nvPr>
        </p:nvSpPr>
        <p:spPr>
          <a:xfrm>
            <a:off x="0" y="9430091"/>
            <a:ext cx="2889938" cy="496411"/>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777607" y="9430091"/>
            <a:ext cx="2889938" cy="496411"/>
          </a:xfrm>
          <a:prstGeom prst="rect">
            <a:avLst/>
          </a:prstGeom>
        </p:spPr>
        <p:txBody>
          <a:bodyPr vert="horz" lIns="91440" tIns="45720" rIns="91440" bIns="45720" rtlCol="0" anchor="b"/>
          <a:lstStyle>
            <a:lvl1pPr algn="r">
              <a:defRPr sz="1200"/>
            </a:lvl1pPr>
          </a:lstStyle>
          <a:p>
            <a:fld id="{5625E230-B123-43EB-B2A3-53965331BBB3}" type="slidenum">
              <a:rPr lang="es-AR" smtClean="0"/>
              <a:pPr/>
              <a:t>‹#›</a:t>
            </a:fld>
            <a:endParaRPr lang="es-AR"/>
          </a:p>
        </p:txBody>
      </p:sp>
    </p:spTree>
    <p:extLst>
      <p:ext uri="{BB962C8B-B14F-4D97-AF65-F5344CB8AC3E}">
        <p14:creationId xmlns:p14="http://schemas.microsoft.com/office/powerpoint/2010/main" val="2280170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s.wikipedia.org/wiki/Servicio_basado_en_localizaci%C3%B3n"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es.wikipedia.org/wiki/Redes_social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Hola qué tal? Buenas</a:t>
            </a:r>
            <a:r>
              <a:rPr lang="es-AR" baseline="0" dirty="0" smtClean="0"/>
              <a:t> tardes. Muchas gracias por venir. </a:t>
            </a:r>
          </a:p>
          <a:p>
            <a:r>
              <a:rPr lang="es-AR" baseline="0" dirty="0" smtClean="0"/>
              <a:t>Yo soy Alejandra </a:t>
            </a:r>
            <a:r>
              <a:rPr lang="es-AR" baseline="0" dirty="0" err="1" smtClean="0"/>
              <a:t>Stamato</a:t>
            </a:r>
            <a:r>
              <a:rPr lang="es-AR" baseline="0" dirty="0" smtClean="0"/>
              <a:t>, socia fundadora de Social </a:t>
            </a:r>
            <a:r>
              <a:rPr lang="es-AR" baseline="0" dirty="0" err="1" smtClean="0"/>
              <a:t>Hub</a:t>
            </a:r>
            <a:r>
              <a:rPr lang="es-AR" baseline="0" dirty="0" smtClean="0"/>
              <a:t>, y venimos a presentarles nuestro producto, Social </a:t>
            </a:r>
            <a:r>
              <a:rPr lang="es-AR" baseline="0" dirty="0" err="1" smtClean="0"/>
              <a:t>Toilet</a:t>
            </a:r>
            <a:r>
              <a:rPr lang="es-AR" baseline="0" dirty="0" smtClean="0"/>
              <a:t>.</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a:t>
            </a:fld>
            <a:endParaRPr lang="es-AR"/>
          </a:p>
        </p:txBody>
      </p:sp>
    </p:spTree>
    <p:extLst>
      <p:ext uri="{BB962C8B-B14F-4D97-AF65-F5344CB8AC3E}">
        <p14:creationId xmlns:p14="http://schemas.microsoft.com/office/powerpoint/2010/main" val="452615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baseline="0" dirty="0" err="1" smtClean="0"/>
              <a:t>Nos</a:t>
            </a:r>
            <a:r>
              <a:rPr lang="en-US" baseline="0" dirty="0" smtClean="0"/>
              <a:t> </a:t>
            </a:r>
            <a:r>
              <a:rPr lang="en-US" baseline="0" dirty="0" err="1" smtClean="0"/>
              <a:t>queda</a:t>
            </a:r>
            <a:r>
              <a:rPr lang="en-US" baseline="0" dirty="0" smtClean="0"/>
              <a:t> </a:t>
            </a:r>
            <a:r>
              <a:rPr lang="en-US" baseline="0" dirty="0" err="1" smtClean="0"/>
              <a:t>por</a:t>
            </a:r>
            <a:r>
              <a:rPr lang="en-US" baseline="0" dirty="0" smtClean="0"/>
              <a:t> </a:t>
            </a:r>
            <a:r>
              <a:rPr lang="en-US" baseline="0" dirty="0" err="1" smtClean="0"/>
              <a:t>cubrir</a:t>
            </a:r>
            <a:r>
              <a:rPr lang="en-US" baseline="0" dirty="0" smtClean="0"/>
              <a:t> </a:t>
            </a:r>
            <a:r>
              <a:rPr lang="en-US" baseline="0" dirty="0" err="1" smtClean="0"/>
              <a:t>es</a:t>
            </a:r>
            <a:r>
              <a:rPr lang="en-US" baseline="0" dirty="0" smtClean="0"/>
              <a:t> el </a:t>
            </a:r>
            <a:r>
              <a:rPr lang="en-US" baseline="0" dirty="0" err="1" smtClean="0"/>
              <a:t>tema</a:t>
            </a:r>
            <a:r>
              <a:rPr lang="en-US" baseline="0" dirty="0" smtClean="0"/>
              <a:t> legal.</a:t>
            </a:r>
          </a:p>
          <a:p>
            <a:r>
              <a:rPr lang="en-US" baseline="0" dirty="0" err="1" smtClean="0"/>
              <a:t>Nos</a:t>
            </a:r>
            <a:r>
              <a:rPr lang="en-US" baseline="0" dirty="0" smtClean="0"/>
              <a:t> </a:t>
            </a:r>
            <a:r>
              <a:rPr lang="en-US" baseline="0" dirty="0" err="1" smtClean="0"/>
              <a:t>amparan</a:t>
            </a:r>
            <a:r>
              <a:rPr lang="en-US" baseline="0" dirty="0" smtClean="0"/>
              <a:t> la </a:t>
            </a:r>
            <a:r>
              <a:rPr lang="es-AR" dirty="0" smtClean="0"/>
              <a:t>ley de acceso a la </a:t>
            </a:r>
            <a:r>
              <a:rPr lang="es-AR" dirty="0" err="1" smtClean="0"/>
              <a:t>informacion</a:t>
            </a:r>
            <a:r>
              <a:rPr lang="es-AR" dirty="0" smtClean="0"/>
              <a:t> publica, en cuanto a la divulgación de datos</a:t>
            </a:r>
            <a:r>
              <a:rPr lang="es-AR" baseline="0" dirty="0" smtClean="0"/>
              <a:t> respecto de direcciones y demás.</a:t>
            </a:r>
          </a:p>
          <a:p>
            <a:r>
              <a:rPr lang="es-AR" baseline="0" dirty="0" smtClean="0"/>
              <a:t>Y en cuanto al acceso a baños de cafés y </a:t>
            </a:r>
            <a:r>
              <a:rPr lang="es-AR" baseline="0" dirty="0" err="1" smtClean="0"/>
              <a:t>restauranes</a:t>
            </a:r>
            <a:r>
              <a:rPr lang="es-AR" baseline="0" dirty="0" smtClean="0"/>
              <a:t> en CABA las resoluciones </a:t>
            </a:r>
            <a:r>
              <a:rPr lang="es-AR" b="1" dirty="0" smtClean="0">
                <a:effectLst/>
              </a:rPr>
              <a:t>Nº 46798 y </a:t>
            </a:r>
            <a:r>
              <a:rPr lang="es-AR" sz="1200" b="1" kern="1200" dirty="0" smtClean="0">
                <a:solidFill>
                  <a:schemeClr val="tx1"/>
                </a:solidFill>
                <a:effectLst/>
                <a:latin typeface="+mn-lt"/>
                <a:ea typeface="+mn-ea"/>
                <a:cs typeface="+mn-cs"/>
              </a:rPr>
              <a:t>DECRETO</a:t>
            </a:r>
            <a:r>
              <a:rPr lang="es-AR" sz="1200" kern="1200" dirty="0" smtClean="0">
                <a:solidFill>
                  <a:schemeClr val="tx1"/>
                </a:solidFill>
                <a:effectLst/>
                <a:latin typeface="+mn-lt"/>
                <a:ea typeface="+mn-ea"/>
                <a:cs typeface="+mn-cs"/>
              </a:rPr>
              <a:t> Nº </a:t>
            </a:r>
            <a:r>
              <a:rPr lang="es-AR" sz="1200" b="1" kern="1200" dirty="0" smtClean="0">
                <a:solidFill>
                  <a:schemeClr val="tx1"/>
                </a:solidFill>
                <a:effectLst/>
                <a:latin typeface="+mn-lt"/>
                <a:ea typeface="+mn-ea"/>
                <a:cs typeface="+mn-cs"/>
              </a:rPr>
              <a:t>193.</a:t>
            </a:r>
            <a:endParaRPr lang="en-US" baseline="0" dirty="0" smtClean="0"/>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Luego</a:t>
            </a:r>
            <a:r>
              <a:rPr lang="es-AR" baseline="0" dirty="0" smtClean="0"/>
              <a:t> de escuchar sobre el producto, probablemente </a:t>
            </a:r>
            <a:r>
              <a:rPr lang="es-AR" baseline="0" dirty="0" err="1" smtClean="0"/>
              <a:t>esten</a:t>
            </a:r>
            <a:r>
              <a:rPr lang="es-AR" baseline="0" dirty="0" smtClean="0"/>
              <a:t> pensando “esto muy lindo, realmente me gustaría tener esta aplicación, pero realmente voy a ganar dinero con ella?”. Pues sí señores. Hemos analizado distintos escenarios basados en casos reales y a modo de ejemplo les mostraremos dos de ellos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11</a:t>
            </a:fld>
            <a:endParaRPr lang="es-AR"/>
          </a:p>
        </p:txBody>
      </p:sp>
    </p:spTree>
    <p:extLst>
      <p:ext uri="{BB962C8B-B14F-4D97-AF65-F5344CB8AC3E}">
        <p14:creationId xmlns:p14="http://schemas.microsoft.com/office/powerpoint/2010/main" val="448154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Nuestro elemento fundamental</a:t>
            </a:r>
            <a:r>
              <a:rPr lang="es-AR" baseline="0" dirty="0" smtClean="0"/>
              <a:t> de recaudación de ingresos y retorno de inversión es, además de las descargas pagas de la aplicación como ya hemos mencionado previamente, el brindar un espacio de publicidad a nuestros sponsors.</a:t>
            </a:r>
          </a:p>
          <a:p>
            <a:r>
              <a:rPr lang="es-AR" baseline="0" dirty="0" smtClean="0"/>
              <a:t>La publicidad embebida en la aplicación genera ingresos tanto por cantidad de </a:t>
            </a:r>
            <a:r>
              <a:rPr lang="es-AR" baseline="0" dirty="0" err="1" smtClean="0"/>
              <a:t>vistar</a:t>
            </a:r>
            <a:r>
              <a:rPr lang="es-AR" baseline="0" dirty="0" smtClean="0"/>
              <a:t>, es decir cada vez que un usuario accede a la aplicación, como por cantidad de </a:t>
            </a:r>
            <a:r>
              <a:rPr lang="es-AR" baseline="0" dirty="0" err="1" smtClean="0"/>
              <a:t>clicks</a:t>
            </a:r>
            <a:r>
              <a:rPr lang="es-AR" baseline="0" dirty="0" smtClean="0"/>
              <a:t> que el usuario realizar sobre el banner de publicidad.</a:t>
            </a:r>
          </a:p>
          <a:p>
            <a:r>
              <a:rPr lang="es-AR" baseline="0" dirty="0" smtClean="0"/>
              <a:t>Ahora  a continuación detallaremos más cómo se compondrá el </a:t>
            </a:r>
            <a:r>
              <a:rPr lang="es-AR" baseline="0" dirty="0" err="1" smtClean="0"/>
              <a:t>cashflow</a:t>
            </a:r>
            <a:r>
              <a:rPr lang="es-AR" baseline="0" dirty="0" smtClean="0"/>
              <a:t> del negocio, teniendo en cuenta este ingreso inmediato.</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Para los escenarios que mostraremos a continuación se ha tenido en cuenta ingresos provenientes de la publicidad y de la </a:t>
            </a:r>
            <a:r>
              <a:rPr lang="es-AR" baseline="0" dirty="0" err="1" smtClean="0"/>
              <a:t>version</a:t>
            </a:r>
            <a:r>
              <a:rPr lang="es-AR" baseline="0" dirty="0" smtClean="0"/>
              <a:t> paga:</a:t>
            </a:r>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la descarga de aplicación a 1 dólar (para la versión paga) los ingresos por </a:t>
            </a:r>
            <a:r>
              <a:rPr lang="es-AR" baseline="0" dirty="0" err="1" smtClean="0"/>
              <a:t>google</a:t>
            </a:r>
            <a:r>
              <a:rPr lang="es-AR" baseline="0" dirty="0" smtClean="0"/>
              <a:t> </a:t>
            </a:r>
            <a:r>
              <a:rPr lang="es-AR" baseline="0" dirty="0" err="1" smtClean="0"/>
              <a:t>Adds</a:t>
            </a:r>
            <a:r>
              <a:rPr lang="es-AR" baseline="0" dirty="0" smtClean="0"/>
              <a:t> en base a la cantidad de vistas y </a:t>
            </a:r>
            <a:r>
              <a:rPr lang="es-AR" baseline="0" dirty="0" err="1" smtClean="0"/>
              <a:t>clicks</a:t>
            </a:r>
            <a:r>
              <a:rPr lang="es-AR" baseline="0" dirty="0" smtClean="0"/>
              <a:t>. Para esto último se ha considerado los valores más bajos del mercado, es decir, tan solo 15 (15-30)  centavos por </a:t>
            </a:r>
            <a:r>
              <a:rPr lang="es-AR" baseline="0" dirty="0" err="1" smtClean="0"/>
              <a:t>clicks</a:t>
            </a:r>
            <a:r>
              <a:rPr lang="es-AR" baseline="0" dirty="0" smtClean="0"/>
              <a:t>, una probabilidad de </a:t>
            </a:r>
            <a:r>
              <a:rPr lang="es-AR" baseline="0" dirty="0" err="1" smtClean="0"/>
              <a:t>click</a:t>
            </a:r>
            <a:r>
              <a:rPr lang="es-AR" baseline="0" dirty="0" smtClean="0"/>
              <a:t> de 1,5% (1,5%-2,5%)  y 10 centavo por cada mil vistas.</a:t>
            </a:r>
          </a:p>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12</a:t>
            </a:fld>
            <a:endParaRPr lang="es-AR"/>
          </a:p>
        </p:txBody>
      </p:sp>
    </p:spTree>
    <p:extLst>
      <p:ext uri="{BB962C8B-B14F-4D97-AF65-F5344CB8AC3E}">
        <p14:creationId xmlns:p14="http://schemas.microsoft.com/office/powerpoint/2010/main" val="1057133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endParaRPr lang="es-AR" baseline="0" dirty="0" smtClean="0"/>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la </a:t>
            </a:r>
            <a:r>
              <a:rPr lang="es-AR" baseline="0" dirty="0" err="1" smtClean="0"/>
              <a:t>variacion</a:t>
            </a:r>
            <a:r>
              <a:rPr lang="es-AR" baseline="0" dirty="0" smtClean="0"/>
              <a:t> de los ingresos, los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Los gastos para mantener la aplicación son entre el 19-21%, de acuerdo al escenario y otras variables. Para calcular los gastos, hemos tenido supuesto que almacenaremos la información en la nube y hemos calculado los precios basado en esto. Se han sumado el valor de almacenamiento, </a:t>
            </a:r>
            <a:r>
              <a:rPr lang="es-AR" baseline="0" dirty="0" err="1" smtClean="0"/>
              <a:t>asi</a:t>
            </a:r>
            <a:r>
              <a:rPr lang="es-AR" baseline="0" dirty="0" smtClean="0"/>
              <a:t> como de transferencia de datos. Sobre estos puntos se entrará mas en detalle en la </a:t>
            </a:r>
            <a:r>
              <a:rPr lang="es-AR" baseline="0" smtClean="0"/>
              <a:t>explicación técnica.</a:t>
            </a:r>
            <a:endParaRPr lang="es-AR" baseline="0" dirty="0" smtClean="0"/>
          </a:p>
          <a:p>
            <a:endParaRPr lang="es-AR" baseline="0" dirty="0" smtClean="0"/>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14</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primer lugar, mostraremos el peor caso,</a:t>
            </a:r>
            <a:r>
              <a:rPr lang="es-AR" baseline="0" dirty="0" smtClean="0"/>
              <a:t> en el que el producto no se expanda fuera del país y que luego de 2 años se estanque en un 3% del mercado nacional. En ese caso, hemos considerado solo el mercado de </a:t>
            </a:r>
            <a:r>
              <a:rPr lang="es-AR" baseline="0" dirty="0" err="1" smtClean="0"/>
              <a:t>android</a:t>
            </a:r>
            <a:r>
              <a:rPr lang="es-AR" baseline="0" dirty="0" smtClean="0"/>
              <a:t> y hemos tomado como patrón de crecimiento estadísticas de otras empresas conocidas. </a:t>
            </a:r>
          </a:p>
          <a:p>
            <a:r>
              <a:rPr lang="es-AR" baseline="0" dirty="0" smtClean="0"/>
              <a:t>Hemos generado dos escenarios posibles: uno que permite a los usuarios tener una versión paga (y sin publicidad) y otro sin esta opción. </a:t>
            </a:r>
            <a:r>
              <a:rPr lang="es-AR" baseline="0" dirty="0" err="1" smtClean="0"/>
              <a:t>Pára</a:t>
            </a:r>
            <a:r>
              <a:rPr lang="es-AR" baseline="0" dirty="0" smtClean="0"/>
              <a:t> calcular en el primer caso cuantos usuarios optarían por una versión paga, nos basamos en encuestas que nos devolvieron que el 10% de los usuarios </a:t>
            </a:r>
            <a:r>
              <a:rPr lang="es-AR" baseline="0" dirty="0" err="1" smtClean="0"/>
              <a:t>eligirían</a:t>
            </a:r>
            <a:r>
              <a:rPr lang="es-AR" baseline="0" dirty="0" smtClean="0"/>
              <a:t> esta </a:t>
            </a:r>
            <a:r>
              <a:rPr lang="es-AR" baseline="0" dirty="0" err="1" smtClean="0"/>
              <a:t>opcion</a:t>
            </a:r>
            <a:r>
              <a:rPr lang="es-AR" baseline="0" dirty="0" smtClean="0"/>
              <a:t>.</a:t>
            </a:r>
          </a:p>
          <a:p>
            <a:endParaRPr lang="es-AR" baseline="0" dirty="0" smtClean="0"/>
          </a:p>
          <a:p>
            <a:r>
              <a:rPr lang="es-AR" baseline="0" dirty="0" smtClean="0"/>
              <a:t>En este gráfico se puede ver como la aplicación crecería fuertemente hasta el mes 11, llegando a los 100mil usuarios y finalmente iría disminuyendo su crecimiento a partir de ahí hasta estancarse en 160mil usuarios. </a:t>
            </a:r>
          </a:p>
          <a:p>
            <a:r>
              <a:rPr lang="es-AR" baseline="0" dirty="0" smtClean="0"/>
              <a:t>En lo referente la </a:t>
            </a:r>
            <a:r>
              <a:rPr lang="es-AR" baseline="0" dirty="0" err="1" smtClean="0"/>
              <a:t>variacion</a:t>
            </a:r>
            <a:r>
              <a:rPr lang="es-AR" baseline="0" dirty="0" smtClean="0"/>
              <a:t> de los ingresos, los mismas acompañan el crecimiento de la cantidad de usuarios, teniendo en el caso de la versión paga un crecimiento mas pronunciado mientras la aplicación este en plena expansión (casi 7k </a:t>
            </a:r>
            <a:r>
              <a:rPr lang="es-AR" baseline="0" dirty="0" err="1" smtClean="0"/>
              <a:t>dolares</a:t>
            </a:r>
            <a:r>
              <a:rPr lang="es-AR" baseline="0" dirty="0" smtClean="0"/>
              <a:t>). Finalmente ambos escenarios se estabilizarían luego de dos años entre 5800 y 7000</a:t>
            </a:r>
          </a:p>
          <a:p>
            <a:r>
              <a:rPr lang="es-AR" baseline="0" dirty="0" smtClean="0"/>
              <a:t>Los gastos para mantener la aplicación son entre el 19-21%, de acuerdo al escenario y otras variables. Para calcular los gastos, hemos tenido supuesto que almacenaremos la información en la nube y hemos calculado los precios basado en esto. Se han sumado el valor de almacenamiento, </a:t>
            </a:r>
            <a:r>
              <a:rPr lang="es-AR" baseline="0" dirty="0" err="1" smtClean="0"/>
              <a:t>asi</a:t>
            </a:r>
            <a:r>
              <a:rPr lang="es-AR" baseline="0" dirty="0" smtClean="0"/>
              <a:t> como de transferencia de datos. Sobre estos puntos se entrará mas en detalle en la </a:t>
            </a:r>
            <a:r>
              <a:rPr lang="es-AR" baseline="0" smtClean="0"/>
              <a:t>explicación técnica.</a:t>
            </a:r>
            <a:endParaRPr lang="es-AR" baseline="0" dirty="0" smtClean="0"/>
          </a:p>
          <a:p>
            <a:endParaRPr lang="es-AR" baseline="0" dirty="0" smtClean="0"/>
          </a:p>
          <a:p>
            <a:r>
              <a:rPr lang="es-AR" baseline="0" dirty="0" smtClean="0"/>
              <a:t>Finalmente se puede concluir, que siendo este el peor escenario posible, teniendo en cuenta los precios mas bajos del mercado en lo referente a publicidad, sin considerar la </a:t>
            </a:r>
            <a:r>
              <a:rPr lang="es-AR" baseline="0" dirty="0" err="1" smtClean="0"/>
              <a:t>expansion</a:t>
            </a:r>
            <a:r>
              <a:rPr lang="es-AR" baseline="0" dirty="0" smtClean="0"/>
              <a:t> del mercado de </a:t>
            </a:r>
            <a:r>
              <a:rPr lang="es-AR" baseline="0" dirty="0" err="1" smtClean="0"/>
              <a:t>smartphones</a:t>
            </a:r>
            <a:r>
              <a:rPr lang="es-AR" baseline="0" dirty="0" smtClean="0"/>
              <a:t> en un futuro y considerando tan solo una expansión del 3%, el negocio no daría perdidas y hasta estaría brindando un margen de ganancias.</a:t>
            </a:r>
          </a:p>
          <a:p>
            <a:r>
              <a:rPr lang="es-AR" baseline="0" dirty="0" smtClean="0"/>
              <a:t>Sin embargo, ahora nos podríamos preguntar, y si la aplicación es realmente un éxito y se expande a otros mercados con una captación mayor?</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15</a:t>
            </a:fld>
            <a:endParaRPr lang="es-AR"/>
          </a:p>
        </p:txBody>
      </p:sp>
    </p:spTree>
    <p:extLst>
      <p:ext uri="{BB962C8B-B14F-4D97-AF65-F5344CB8AC3E}">
        <p14:creationId xmlns:p14="http://schemas.microsoft.com/office/powerpoint/2010/main" val="3003342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ingresos, los mismos serían al alcanzar los 2 años de entre los 270k a 400k al mes, teniendo en cuenta los mismos precios para las publicidades que en el escenario anterior. </a:t>
            </a:r>
          </a:p>
          <a:p>
            <a:r>
              <a:rPr lang="es-AR" sz="1200" b="0" i="0" kern="1200" baseline="0" dirty="0" smtClean="0">
                <a:solidFill>
                  <a:schemeClr val="tx1"/>
                </a:solidFill>
                <a:effectLst/>
                <a:latin typeface="+mn-lt"/>
                <a:ea typeface="+mn-ea"/>
                <a:cs typeface="+mn-cs"/>
              </a:rPr>
              <a:t>EN lo referente a los gastos, los mismos serían proporcionalmente algo más elevados (entre el 21%-23%) ya que es necesario contar con un grupo de desarrolladores para mantener la actualización de la aplicación.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de aproximadamente 200 a 300k. Como pueden ver, un gran negocio. </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16</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En ese escenario, hemos tomado los datos de una empresa</a:t>
            </a:r>
            <a:r>
              <a:rPr lang="es-AR" baseline="0" dirty="0" smtClean="0"/>
              <a:t> similar (como </a:t>
            </a:r>
            <a:r>
              <a:rPr lang="es-AR" baseline="0" dirty="0" err="1" smtClean="0"/>
              <a:t>Foursqare</a:t>
            </a:r>
            <a:r>
              <a:rPr lang="es-AR" baseline="0" dirty="0" smtClean="0"/>
              <a:t>) y su crecimiento en sus dos primeros años. Para quienes no conozcan esta compañía, la misma </a:t>
            </a:r>
            <a:r>
              <a:rPr lang="es-AR" sz="1200" b="0" i="0" kern="1200" dirty="0" smtClean="0">
                <a:solidFill>
                  <a:schemeClr val="tx1"/>
                </a:solidFill>
                <a:effectLst/>
                <a:latin typeface="+mn-lt"/>
                <a:ea typeface="+mn-ea"/>
                <a:cs typeface="+mn-cs"/>
              </a:rPr>
              <a:t>es un </a:t>
            </a:r>
            <a:r>
              <a:rPr lang="es-AR" sz="1200" b="0" i="0" u="none" strike="noStrike" kern="1200" dirty="0" smtClean="0">
                <a:solidFill>
                  <a:schemeClr val="tx1"/>
                </a:solidFill>
                <a:effectLst/>
                <a:latin typeface="+mn-lt"/>
                <a:ea typeface="+mn-ea"/>
                <a:cs typeface="+mn-cs"/>
                <a:hlinkClick r:id="rId3" tooltip="Servicio basado en localización"/>
              </a:rPr>
              <a:t>servicio basado en localización</a:t>
            </a:r>
            <a:r>
              <a:rPr lang="es-AR" sz="1200" b="0" i="0" kern="1200" dirty="0" smtClean="0">
                <a:solidFill>
                  <a:schemeClr val="tx1"/>
                </a:solidFill>
                <a:effectLst/>
                <a:latin typeface="+mn-lt"/>
                <a:ea typeface="+mn-ea"/>
                <a:cs typeface="+mn-cs"/>
              </a:rPr>
              <a:t> web aplicada a las </a:t>
            </a:r>
            <a:r>
              <a:rPr lang="es-AR" sz="1200" b="0" i="0" u="none" strike="noStrike" kern="1200" dirty="0" smtClean="0">
                <a:solidFill>
                  <a:schemeClr val="tx1"/>
                </a:solidFill>
                <a:effectLst/>
                <a:latin typeface="+mn-lt"/>
                <a:ea typeface="+mn-ea"/>
                <a:cs typeface="+mn-cs"/>
                <a:hlinkClick r:id="rId4" tooltip="Redes sociales"/>
              </a:rPr>
              <a:t>redes sociales</a:t>
            </a:r>
            <a:r>
              <a:rPr lang="es-AR" sz="1200" b="0" i="0" kern="1200" dirty="0" smtClean="0">
                <a:solidFill>
                  <a:schemeClr val="tx1"/>
                </a:solidFill>
                <a:effectLst/>
                <a:latin typeface="+mn-lt"/>
                <a:ea typeface="+mn-ea"/>
                <a:cs typeface="+mn-cs"/>
              </a:rPr>
              <a:t>. La </a:t>
            </a:r>
            <a:r>
              <a:rPr lang="es-AR" sz="1200" b="0" i="0" kern="1200" dirty="0" err="1" smtClean="0">
                <a:solidFill>
                  <a:schemeClr val="tx1"/>
                </a:solidFill>
                <a:effectLst/>
                <a:latin typeface="+mn-lt"/>
                <a:ea typeface="+mn-ea"/>
                <a:cs typeface="+mn-cs"/>
              </a:rPr>
              <a:t>geolocalización</a:t>
            </a:r>
            <a:r>
              <a:rPr lang="es-AR" sz="1200" b="0" i="0" kern="1200" dirty="0" smtClean="0">
                <a:solidFill>
                  <a:schemeClr val="tx1"/>
                </a:solidFill>
                <a:effectLst/>
                <a:latin typeface="+mn-lt"/>
                <a:ea typeface="+mn-ea"/>
                <a:cs typeface="+mn-cs"/>
              </a:rPr>
              <a:t> permite localizar un dispositivo fijo o móvil en una ubicación geográfica.</a:t>
            </a:r>
            <a:r>
              <a:rPr lang="es-AR" sz="1200" b="0" i="0" kern="1200" baseline="0" dirty="0" smtClean="0">
                <a:solidFill>
                  <a:schemeClr val="tx1"/>
                </a:solidFill>
                <a:effectLst/>
                <a:latin typeface="+mn-lt"/>
                <a:ea typeface="+mn-ea"/>
                <a:cs typeface="+mn-cs"/>
              </a:rPr>
              <a:t> Si bien es una aplicación exitosa, no es considerada como una aplicación especialmente </a:t>
            </a:r>
            <a:r>
              <a:rPr lang="es-AR" sz="1200" b="0" i="0" kern="1200" baseline="0" dirty="0" err="1" smtClean="0">
                <a:solidFill>
                  <a:schemeClr val="tx1"/>
                </a:solidFill>
                <a:effectLst/>
                <a:latin typeface="+mn-lt"/>
                <a:ea typeface="+mn-ea"/>
                <a:cs typeface="+mn-cs"/>
              </a:rPr>
              <a:t>virosica</a:t>
            </a:r>
            <a:r>
              <a:rPr lang="es-AR" sz="1200" b="0" i="0" kern="1200" baseline="0" dirty="0" smtClean="0">
                <a:solidFill>
                  <a:schemeClr val="tx1"/>
                </a:solidFill>
                <a:effectLst/>
                <a:latin typeface="+mn-lt"/>
                <a:ea typeface="+mn-ea"/>
                <a:cs typeface="+mn-cs"/>
              </a:rPr>
              <a:t> ni con un extremo furor. La misma alcanzo a los 2 años de su lanzamiento 8 millones de usuarios. </a:t>
            </a:r>
          </a:p>
          <a:p>
            <a:r>
              <a:rPr lang="es-AR" sz="1200" b="0" i="0" kern="1200" baseline="0" dirty="0" smtClean="0">
                <a:solidFill>
                  <a:schemeClr val="tx1"/>
                </a:solidFill>
                <a:effectLst/>
                <a:latin typeface="+mn-lt"/>
                <a:ea typeface="+mn-ea"/>
                <a:cs typeface="+mn-cs"/>
              </a:rPr>
              <a:t>Lo consiguió al expandirse en varias plataformas (a los 3 meses de su lanzamiento) así como en varias regiones (su </a:t>
            </a:r>
            <a:r>
              <a:rPr lang="es-AR" sz="1200" b="0" i="0" kern="1200" baseline="0" dirty="0" err="1" smtClean="0">
                <a:solidFill>
                  <a:schemeClr val="tx1"/>
                </a:solidFill>
                <a:effectLst/>
                <a:latin typeface="+mn-lt"/>
                <a:ea typeface="+mn-ea"/>
                <a:cs typeface="+mn-cs"/>
              </a:rPr>
              <a:t>aplicaciónes</a:t>
            </a:r>
            <a:r>
              <a:rPr lang="es-AR" sz="1200" b="0" i="0" kern="1200" baseline="0" dirty="0" smtClean="0">
                <a:solidFill>
                  <a:schemeClr val="tx1"/>
                </a:solidFill>
                <a:effectLst/>
                <a:latin typeface="+mn-lt"/>
                <a:ea typeface="+mn-ea"/>
                <a:cs typeface="+mn-cs"/>
              </a:rPr>
              <a:t> multilenguaje) (a los 6 meses). </a:t>
            </a:r>
          </a:p>
          <a:p>
            <a:r>
              <a:rPr lang="es-AR" sz="1200" b="0" i="0" kern="1200" baseline="0" dirty="0" smtClean="0">
                <a:solidFill>
                  <a:schemeClr val="tx1"/>
                </a:solidFill>
                <a:effectLst/>
                <a:latin typeface="+mn-lt"/>
                <a:ea typeface="+mn-ea"/>
                <a:cs typeface="+mn-cs"/>
              </a:rPr>
              <a:t>Si consideramos que nuestra aplicación tiene todas a favor para resultar aún mas exitosa que esta aplicación y suponiendo que se realiza el soporte necesarios para dar soporte a diversos lenguajes y plataformas, se </a:t>
            </a:r>
            <a:r>
              <a:rPr lang="es-AR" sz="1200" b="0" i="0" kern="1200" baseline="0" dirty="0" err="1" smtClean="0">
                <a:solidFill>
                  <a:schemeClr val="tx1"/>
                </a:solidFill>
                <a:effectLst/>
                <a:latin typeface="+mn-lt"/>
                <a:ea typeface="+mn-ea"/>
                <a:cs typeface="+mn-cs"/>
              </a:rPr>
              <a:t>podria</a:t>
            </a:r>
            <a:r>
              <a:rPr lang="es-AR" sz="1200" b="0" i="0" kern="1200" baseline="0" dirty="0" smtClean="0">
                <a:solidFill>
                  <a:schemeClr val="tx1"/>
                </a:solidFill>
                <a:effectLst/>
                <a:latin typeface="+mn-lt"/>
                <a:ea typeface="+mn-ea"/>
                <a:cs typeface="+mn-cs"/>
              </a:rPr>
              <a:t> alcanzar sin inconvenientes el mismo nivel de usuarios. </a:t>
            </a:r>
          </a:p>
          <a:p>
            <a:r>
              <a:rPr lang="es-AR" sz="1200" b="0" i="0" kern="1200" baseline="0" dirty="0" smtClean="0">
                <a:solidFill>
                  <a:schemeClr val="tx1"/>
                </a:solidFill>
                <a:effectLst/>
                <a:latin typeface="+mn-lt"/>
                <a:ea typeface="+mn-ea"/>
                <a:cs typeface="+mn-cs"/>
              </a:rPr>
              <a:t>En lo referente a ingresos, los mismos serían al alcanzar los 2 años de entre los 270k a 400k al mes, teniendo en cuenta los mismos precios para las publicidades que en el escenario anterior. </a:t>
            </a:r>
          </a:p>
          <a:p>
            <a:r>
              <a:rPr lang="es-AR" sz="1200" b="0" i="0" kern="1200" baseline="0" dirty="0" smtClean="0">
                <a:solidFill>
                  <a:schemeClr val="tx1"/>
                </a:solidFill>
                <a:effectLst/>
                <a:latin typeface="+mn-lt"/>
                <a:ea typeface="+mn-ea"/>
                <a:cs typeface="+mn-cs"/>
              </a:rPr>
              <a:t>EN lo referente a los gastos, los mismos serían proporcionalmente algo más elevados (entre el 21%-23%) ya que es necesario contar con un grupo de desarrolladores para mantener la actualización de la aplicación. Esto nos </a:t>
            </a:r>
            <a:r>
              <a:rPr lang="es-AR" sz="1200" b="0" i="0" kern="1200" baseline="0" dirty="0" err="1" smtClean="0">
                <a:solidFill>
                  <a:schemeClr val="tx1"/>
                </a:solidFill>
                <a:effectLst/>
                <a:latin typeface="+mn-lt"/>
                <a:ea typeface="+mn-ea"/>
                <a:cs typeface="+mn-cs"/>
              </a:rPr>
              <a:t>daria</a:t>
            </a:r>
            <a:r>
              <a:rPr lang="es-AR" sz="1200" b="0" i="0" kern="1200" baseline="0" dirty="0" smtClean="0">
                <a:solidFill>
                  <a:schemeClr val="tx1"/>
                </a:solidFill>
                <a:effectLst/>
                <a:latin typeface="+mn-lt"/>
                <a:ea typeface="+mn-ea"/>
                <a:cs typeface="+mn-cs"/>
              </a:rPr>
              <a:t> unas </a:t>
            </a:r>
            <a:r>
              <a:rPr lang="es-AR" sz="1200" b="0" i="0" kern="1200" baseline="0" dirty="0" err="1" smtClean="0">
                <a:solidFill>
                  <a:schemeClr val="tx1"/>
                </a:solidFill>
                <a:effectLst/>
                <a:latin typeface="+mn-lt"/>
                <a:ea typeface="+mn-ea"/>
                <a:cs typeface="+mn-cs"/>
              </a:rPr>
              <a:t>ganacias</a:t>
            </a:r>
            <a:r>
              <a:rPr lang="es-AR" sz="1200" b="0" i="0" kern="1200" baseline="0" dirty="0" smtClean="0">
                <a:solidFill>
                  <a:schemeClr val="tx1"/>
                </a:solidFill>
                <a:effectLst/>
                <a:latin typeface="+mn-lt"/>
                <a:ea typeface="+mn-ea"/>
                <a:cs typeface="+mn-cs"/>
              </a:rPr>
              <a:t> de aproximadamente 200 a 300k. Como pueden ver, un gran negocio. </a:t>
            </a:r>
          </a:p>
          <a:p>
            <a:r>
              <a:rPr lang="es-AR" sz="1200" b="0" i="0" kern="1200" baseline="0" dirty="0" smtClean="0">
                <a:solidFill>
                  <a:schemeClr val="tx1"/>
                </a:solidFill>
                <a:effectLst/>
                <a:latin typeface="+mn-lt"/>
                <a:ea typeface="+mn-ea"/>
                <a:cs typeface="+mn-cs"/>
              </a:rPr>
              <a:t>Un detalle de color que nos gustaría destacar es que a los 18 meses del lanzamiento, </a:t>
            </a:r>
            <a:r>
              <a:rPr lang="es-AR" sz="1200" b="0" i="0" kern="1200" baseline="0" dirty="0" err="1" smtClean="0">
                <a:solidFill>
                  <a:schemeClr val="tx1"/>
                </a:solidFill>
                <a:effectLst/>
                <a:latin typeface="+mn-lt"/>
                <a:ea typeface="+mn-ea"/>
                <a:cs typeface="+mn-cs"/>
              </a:rPr>
              <a:t>facebook</a:t>
            </a:r>
            <a:r>
              <a:rPr lang="es-AR" sz="1200" b="0" i="0" kern="1200" baseline="0" dirty="0" smtClean="0">
                <a:solidFill>
                  <a:schemeClr val="tx1"/>
                </a:solidFill>
                <a:effectLst/>
                <a:latin typeface="+mn-lt"/>
                <a:ea typeface="+mn-ea"/>
                <a:cs typeface="+mn-cs"/>
              </a:rPr>
              <a:t> lanzó una aplicación similar que como pueden ver afectó realmente poco el crecimiento de la aplicación.</a:t>
            </a:r>
          </a:p>
          <a:p>
            <a:r>
              <a:rPr lang="es-AR" sz="1200" b="0" i="0" kern="1200" baseline="0" dirty="0" smtClean="0">
                <a:solidFill>
                  <a:schemeClr val="tx1"/>
                </a:solidFill>
                <a:effectLst/>
                <a:latin typeface="+mn-lt"/>
                <a:ea typeface="+mn-ea"/>
                <a:cs typeface="+mn-cs"/>
              </a:rPr>
              <a:t>Finalmente un último detalle no menor es que la empresa </a:t>
            </a:r>
            <a:r>
              <a:rPr lang="es-AR" sz="1200" b="0" i="0" kern="1200" baseline="0" dirty="0" err="1" smtClean="0">
                <a:solidFill>
                  <a:schemeClr val="tx1"/>
                </a:solidFill>
                <a:effectLst/>
                <a:latin typeface="+mn-lt"/>
                <a:ea typeface="+mn-ea"/>
                <a:cs typeface="+mn-cs"/>
              </a:rPr>
              <a:t>Foursqare</a:t>
            </a:r>
            <a:r>
              <a:rPr lang="es-AR" sz="1200" b="0" i="0" kern="1200" baseline="0" dirty="0" smtClean="0">
                <a:solidFill>
                  <a:schemeClr val="tx1"/>
                </a:solidFill>
                <a:effectLst/>
                <a:latin typeface="+mn-lt"/>
                <a:ea typeface="+mn-ea"/>
                <a:cs typeface="+mn-cs"/>
              </a:rPr>
              <a:t> posee hoy en día (4 años después de su lanzamiento)  posee 30 millones de usuarios, realizando las cuentas bajo el mismo modelo, daría un ingreso de 1millon de </a:t>
            </a:r>
            <a:r>
              <a:rPr lang="es-AR" sz="1200" b="0" i="0" kern="1200" baseline="0" dirty="0" err="1" smtClean="0">
                <a:solidFill>
                  <a:schemeClr val="tx1"/>
                </a:solidFill>
                <a:effectLst/>
                <a:latin typeface="+mn-lt"/>
                <a:ea typeface="+mn-ea"/>
                <a:cs typeface="+mn-cs"/>
              </a:rPr>
              <a:t>dolares</a:t>
            </a:r>
            <a:r>
              <a:rPr lang="es-AR" sz="1200" b="0" i="0" kern="1200" baseline="0" dirty="0" smtClean="0">
                <a:solidFill>
                  <a:schemeClr val="tx1"/>
                </a:solidFill>
                <a:effectLst/>
                <a:latin typeface="+mn-lt"/>
                <a:ea typeface="+mn-ea"/>
                <a:cs typeface="+mn-cs"/>
              </a:rPr>
              <a:t> al mes.</a:t>
            </a:r>
          </a:p>
        </p:txBody>
      </p:sp>
      <p:sp>
        <p:nvSpPr>
          <p:cNvPr id="4" name="Slide Number Placeholder 3"/>
          <p:cNvSpPr>
            <a:spLocks noGrp="1"/>
          </p:cNvSpPr>
          <p:nvPr>
            <p:ph type="sldNum" sz="quarter" idx="10"/>
          </p:nvPr>
        </p:nvSpPr>
        <p:spPr/>
        <p:txBody>
          <a:bodyPr/>
          <a:lstStyle/>
          <a:p>
            <a:fld id="{5625E230-B123-43EB-B2A3-53965331BBB3}" type="slidenum">
              <a:rPr lang="es-AR" smtClean="0"/>
              <a:pPr/>
              <a:t>17</a:t>
            </a:fld>
            <a:endParaRPr lang="es-AR"/>
          </a:p>
        </p:txBody>
      </p:sp>
    </p:spTree>
    <p:extLst>
      <p:ext uri="{BB962C8B-B14F-4D97-AF65-F5344CB8AC3E}">
        <p14:creationId xmlns:p14="http://schemas.microsoft.com/office/powerpoint/2010/main" val="3000085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2</a:t>
            </a:fld>
            <a:endParaRPr lang="es-AR"/>
          </a:p>
        </p:txBody>
      </p:sp>
    </p:spTree>
    <p:extLst>
      <p:ext uri="{BB962C8B-B14F-4D97-AF65-F5344CB8AC3E}">
        <p14:creationId xmlns:p14="http://schemas.microsoft.com/office/powerpoint/2010/main" val="12561974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Somos un grupo de</a:t>
            </a:r>
            <a:r>
              <a:rPr lang="es-AR" baseline="0" dirty="0" smtClean="0"/>
              <a:t> estudiantes emprendedores proactivos del último año de la carrera de Ingeniería en Informática de la Universidad de Buenos Aires. </a:t>
            </a:r>
            <a:r>
              <a:rPr lang="es-AR" dirty="0" smtClean="0"/>
              <a:t>Nos</a:t>
            </a:r>
            <a:r>
              <a:rPr lang="es-AR" baseline="0" dirty="0" smtClean="0"/>
              <a:t> conocimos en la facultad y comenzamos a trabajar juntos en los distintos desafíos que nos proponía el desarrollo de la carrera. </a:t>
            </a:r>
          </a:p>
          <a:p>
            <a:endParaRPr lang="es-AR" baseline="0" dirty="0" smtClean="0"/>
          </a:p>
          <a:p>
            <a:r>
              <a:rPr lang="es-AR" baseline="0" dirty="0" smtClean="0"/>
              <a:t>Con la experiencia acumulada de trabajos anteriores, empezamos a encontrar una tendencia en la actualidad donde la tecnología es cada vez mas indispensable para la vida cotidiana. Estudiando, entendiendo, y viendo como este tipo de tecnología “social” es cada vez mas solicitada; encontramos que existen muchas necesidades sociales que no hay sido resueltas. </a:t>
            </a:r>
          </a:p>
          <a:p>
            <a:endParaRPr lang="es-AR" baseline="0" dirty="0" smtClean="0"/>
          </a:p>
          <a:p>
            <a:r>
              <a:rPr lang="es-AR" baseline="0" dirty="0" smtClean="0"/>
              <a:t>A partir de esta idea es donde decidimos entonces crear nuestra propia empresa de desarrollo de aplicaciones para el usuario final, que resuelvan problemas específicos de necesidades sociales actuales.</a:t>
            </a:r>
          </a:p>
          <a:p>
            <a:endParaRPr lang="es-AR" baseline="0" dirty="0" smtClean="0"/>
          </a:p>
          <a:p>
            <a:r>
              <a:rPr lang="es-AR" baseline="0" dirty="0" smtClean="0"/>
              <a:t>Nuestra visión desde ese lugar, es entonces, lograr mejorar el día a día del usuario a través del uso de aplicaciones innovadoras, de última tecnología.</a:t>
            </a:r>
          </a:p>
        </p:txBody>
      </p:sp>
      <p:sp>
        <p:nvSpPr>
          <p:cNvPr id="4" name="Slide Number Placeholder 3"/>
          <p:cNvSpPr>
            <a:spLocks noGrp="1"/>
          </p:cNvSpPr>
          <p:nvPr>
            <p:ph type="sldNum" sz="quarter" idx="10"/>
          </p:nvPr>
        </p:nvSpPr>
        <p:spPr/>
        <p:txBody>
          <a:bodyPr/>
          <a:lstStyle/>
          <a:p>
            <a:fld id="{5625E230-B123-43EB-B2A3-53965331BBB3}" type="slidenum">
              <a:rPr lang="es-AR" smtClean="0"/>
              <a:pPr/>
              <a:t>3</a:t>
            </a:fld>
            <a:endParaRPr lang="es-AR"/>
          </a:p>
        </p:txBody>
      </p:sp>
    </p:spTree>
    <p:extLst>
      <p:ext uri="{BB962C8B-B14F-4D97-AF65-F5344CB8AC3E}">
        <p14:creationId xmlns:p14="http://schemas.microsoft.com/office/powerpoint/2010/main" val="2610191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El proyecto que venimos a mostrar</a:t>
            </a:r>
            <a:r>
              <a:rPr lang="es-AR" baseline="0" dirty="0" smtClean="0"/>
              <a:t> hoy resuelve una de las necesidades mas </a:t>
            </a:r>
            <a:r>
              <a:rPr lang="es-AR" baseline="0" dirty="0" err="1" smtClean="0"/>
              <a:t>basicas</a:t>
            </a:r>
            <a:r>
              <a:rPr lang="es-AR" baseline="0" dirty="0" smtClean="0"/>
              <a:t> y sin embargo mas </a:t>
            </a:r>
            <a:r>
              <a:rPr lang="es-AR" baseline="0" dirty="0" err="1" smtClean="0"/>
              <a:t>dificiles</a:t>
            </a:r>
            <a:r>
              <a:rPr lang="es-AR" baseline="0" dirty="0" smtClean="0"/>
              <a:t> de satisfacer en ciertas situaciones.</a:t>
            </a:r>
          </a:p>
          <a:p>
            <a:endParaRPr lang="es-AR" baseline="0" dirty="0" smtClean="0"/>
          </a:p>
          <a:p>
            <a:r>
              <a:rPr lang="es-AR" baseline="0" dirty="0" smtClean="0"/>
              <a:t>Los invitamos a imaginar entonces la siguientes situaciones y llegar juntos a la misma idea que da origen a una </a:t>
            </a:r>
            <a:r>
              <a:rPr lang="es-AR" baseline="0" dirty="0" err="1" smtClean="0"/>
              <a:t>solucion</a:t>
            </a:r>
            <a:r>
              <a:rPr lang="es-AR" baseline="0" dirty="0" smtClean="0"/>
              <a:t> que cambia las reglas del juego. Imaginen que vamos a pasear con la familia a un lugar nuevo de la ciudad, o que nuestro trabajo demanda que nos movilicemos constantemente por la ciudad, o (extendámoslo, porque no?) que nos hemos ido de viaje por primera vez a Brasil. Todos estos escenarios </a:t>
            </a:r>
            <a:r>
              <a:rPr lang="es-AR" baseline="0" dirty="0" err="1" smtClean="0"/>
              <a:t>reunen</a:t>
            </a:r>
            <a:r>
              <a:rPr lang="es-AR" baseline="0" dirty="0" smtClean="0"/>
              <a:t> una </a:t>
            </a:r>
            <a:r>
              <a:rPr lang="es-AR" baseline="0" dirty="0" err="1" smtClean="0"/>
              <a:t>caracteristica</a:t>
            </a:r>
            <a:r>
              <a:rPr lang="es-AR" baseline="0" dirty="0" smtClean="0"/>
              <a:t> general, que es la falta de conocimiento del lugar mas haya de los puntos determinados donde sabemos que tenemos que ir. </a:t>
            </a:r>
          </a:p>
          <a:p>
            <a:endParaRPr lang="es-AR" baseline="0" dirty="0" smtClean="0"/>
          </a:p>
          <a:p>
            <a:r>
              <a:rPr lang="es-AR" baseline="0" dirty="0" smtClean="0"/>
              <a:t>Ahora extendamos esta situaciones de lugares desconocidos, y </a:t>
            </a:r>
            <a:r>
              <a:rPr lang="es-AR" baseline="0" dirty="0" err="1" smtClean="0"/>
              <a:t>agregemosle</a:t>
            </a:r>
            <a:r>
              <a:rPr lang="es-AR" baseline="0" dirty="0" smtClean="0"/>
              <a:t> un factor determinante: Necesitamos encontrar un </a:t>
            </a:r>
            <a:r>
              <a:rPr lang="es-AR" baseline="0" dirty="0" err="1" smtClean="0"/>
              <a:t>banio</a:t>
            </a:r>
            <a:r>
              <a:rPr lang="es-AR" baseline="0" dirty="0" smtClean="0"/>
              <a:t> urgentemente. Que hacemos, y como lo resolvemos? Nos encontramos en un lugar donde tenemos poca y nula </a:t>
            </a:r>
            <a:r>
              <a:rPr lang="es-AR" baseline="0" dirty="0" err="1" smtClean="0"/>
              <a:t>informacion</a:t>
            </a:r>
            <a:r>
              <a:rPr lang="es-AR" baseline="0" dirty="0" smtClean="0"/>
              <a:t> al respecto. Lo mas probable, es que terminemos optando por la </a:t>
            </a:r>
            <a:r>
              <a:rPr lang="es-AR" baseline="0" dirty="0" err="1" smtClean="0"/>
              <a:t>opcion</a:t>
            </a:r>
            <a:r>
              <a:rPr lang="es-AR" baseline="0" dirty="0" smtClean="0"/>
              <a:t> que deben tener en sus cabezas en este momento, que es la de preguntar donde se encuentra la facilidad mas cercana. Esto, obviamente, si estamos en un lugar donde nos podamos hacer entender, porque si </a:t>
            </a:r>
            <a:r>
              <a:rPr lang="es-AR" baseline="0" dirty="0" err="1" smtClean="0"/>
              <a:t>estuviesemos</a:t>
            </a:r>
            <a:r>
              <a:rPr lang="es-AR" baseline="0" dirty="0" smtClean="0"/>
              <a:t> de viaje en otro lugar del mundo hacernos entender va a costarnos tiempo y eso es algo que muy posiblemente no tengamos al ser urgente.</a:t>
            </a:r>
          </a:p>
          <a:p>
            <a:endParaRPr lang="es-AR" baseline="0" dirty="0" smtClean="0"/>
          </a:p>
          <a:p>
            <a:r>
              <a:rPr lang="es-AR" baseline="0" dirty="0" smtClean="0"/>
              <a:t>Asumamos que logramos comunicarnos. Esto nos soluciona la emergencia, pero no siempre termina siendo una experiencia agradable dado que generalmente </a:t>
            </a:r>
            <a:r>
              <a:rPr lang="es-AR" baseline="0" dirty="0" err="1" smtClean="0"/>
              <a:t>seran</a:t>
            </a:r>
            <a:r>
              <a:rPr lang="es-AR" baseline="0" dirty="0" smtClean="0"/>
              <a:t> </a:t>
            </a:r>
            <a:r>
              <a:rPr lang="es-AR" baseline="0" dirty="0" err="1" smtClean="0"/>
              <a:t>banios</a:t>
            </a:r>
            <a:r>
              <a:rPr lang="es-AR" baseline="0" dirty="0" smtClean="0"/>
              <a:t> de estaciones de servicios o lugares de comida </a:t>
            </a:r>
            <a:r>
              <a:rPr lang="es-AR" baseline="0" dirty="0" err="1" smtClean="0"/>
              <a:t>rapida</a:t>
            </a:r>
            <a:r>
              <a:rPr lang="es-AR" baseline="0" dirty="0" smtClean="0"/>
              <a:t> que </a:t>
            </a:r>
            <a:r>
              <a:rPr lang="es-AR" baseline="0" dirty="0" err="1" smtClean="0"/>
              <a:t>quiza</a:t>
            </a:r>
            <a:r>
              <a:rPr lang="es-AR" baseline="0" dirty="0" smtClean="0"/>
              <a:t> no se encuentran en el mejor estado posible.</a:t>
            </a:r>
          </a:p>
          <a:p>
            <a:endParaRPr lang="es-AR" baseline="0" dirty="0" smtClean="0"/>
          </a:p>
          <a:p>
            <a:r>
              <a:rPr lang="es-AR" baseline="0" dirty="0" smtClean="0"/>
              <a:t>Habiendo visto estas situaciones, habiendo hablado de cómo la </a:t>
            </a:r>
            <a:r>
              <a:rPr lang="es-AR" baseline="0" dirty="0" err="1" smtClean="0"/>
              <a:t>tecnologia</a:t>
            </a:r>
            <a:r>
              <a:rPr lang="es-AR" baseline="0" dirty="0" smtClean="0"/>
              <a:t> es parte de nuestras vidas diarias, los invito a pensar entonces como podemos tomar esta necesidad y solucionarla </a:t>
            </a:r>
            <a:r>
              <a:rPr lang="es-AR" baseline="0" dirty="0" err="1" smtClean="0"/>
              <a:t>aplicandole</a:t>
            </a:r>
            <a:r>
              <a:rPr lang="es-AR" baseline="0" dirty="0" smtClean="0"/>
              <a:t> </a:t>
            </a:r>
            <a:r>
              <a:rPr lang="es-AR" baseline="0" dirty="0" err="1" smtClean="0"/>
              <a:t>tecnologia</a:t>
            </a:r>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4</a:t>
            </a:fld>
            <a:endParaRPr lang="es-AR"/>
          </a:p>
        </p:txBody>
      </p:sp>
    </p:spTree>
    <p:extLst>
      <p:ext uri="{BB962C8B-B14F-4D97-AF65-F5344CB8AC3E}">
        <p14:creationId xmlns:p14="http://schemas.microsoft.com/office/powerpoint/2010/main" val="10529455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Continuemos con la idea, y ahora pensemos en materia de</a:t>
            </a:r>
            <a:r>
              <a:rPr lang="es-AR" baseline="0" dirty="0" smtClean="0"/>
              <a:t> mercado. Cuanto uso se le pude dar a algo que solucione esta necesidad de manera </a:t>
            </a:r>
            <a:r>
              <a:rPr lang="es-AR" baseline="0" dirty="0" err="1" smtClean="0"/>
              <a:t>tecnologica</a:t>
            </a:r>
            <a:r>
              <a:rPr lang="es-AR" baseline="0" dirty="0" smtClean="0"/>
              <a:t>? Que tanto impacto puede causar en las personas para que pueda ser utilizada?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Si nos enfocamos en la actualidad, el mercado </a:t>
            </a:r>
            <a:r>
              <a:rPr lang="es-AR" baseline="0" dirty="0" err="1" smtClean="0"/>
              <a:t>mobile</a:t>
            </a:r>
            <a:r>
              <a:rPr lang="es-AR" baseline="0" dirty="0" smtClean="0"/>
              <a:t> se encuentra en una </a:t>
            </a:r>
            <a:r>
              <a:rPr lang="es-AR" baseline="0" dirty="0" err="1" smtClean="0"/>
              <a:t>expansion</a:t>
            </a:r>
            <a:r>
              <a:rPr lang="es-AR" baseline="0" dirty="0" smtClean="0"/>
              <a:t> </a:t>
            </a:r>
            <a:r>
              <a:rPr lang="es-AR" baseline="0" dirty="0" err="1" smtClean="0"/>
              <a:t>tecnologica</a:t>
            </a:r>
            <a:r>
              <a:rPr lang="es-AR" baseline="0" dirty="0" smtClean="0"/>
              <a:t> nunca antes vista. En </a:t>
            </a:r>
            <a:r>
              <a:rPr lang="es-AR" baseline="0" dirty="0" err="1" smtClean="0"/>
              <a:t>comparacion</a:t>
            </a:r>
            <a:r>
              <a:rPr lang="es-AR" baseline="0" dirty="0" smtClean="0"/>
              <a:t> con las </a:t>
            </a:r>
            <a:r>
              <a:rPr lang="es-AR" baseline="0" dirty="0" err="1" smtClean="0"/>
              <a:t>tecnologias</a:t>
            </a:r>
            <a:r>
              <a:rPr lang="es-AR" baseline="0" dirty="0" smtClean="0"/>
              <a:t> que fueron apareciendo (</a:t>
            </a:r>
            <a:r>
              <a:rPr lang="es-AR" baseline="0" dirty="0" err="1" smtClean="0"/>
              <a:t>pc’s</a:t>
            </a:r>
            <a:r>
              <a:rPr lang="es-AR" baseline="0" dirty="0" smtClean="0"/>
              <a:t>, </a:t>
            </a:r>
            <a:r>
              <a:rPr lang="es-AR" baseline="0" dirty="0" err="1" smtClean="0"/>
              <a:t>notebooks</a:t>
            </a:r>
            <a:r>
              <a:rPr lang="es-AR" baseline="0" dirty="0" smtClean="0"/>
              <a:t>, </a:t>
            </a:r>
            <a:r>
              <a:rPr lang="es-AR" baseline="0" dirty="0" err="1" smtClean="0"/>
              <a:t>netbooks</a:t>
            </a:r>
            <a:r>
              <a:rPr lang="es-AR" baseline="0" dirty="0" smtClean="0"/>
              <a:t>, </a:t>
            </a:r>
            <a:r>
              <a:rPr lang="es-AR" baseline="0" dirty="0" err="1" smtClean="0"/>
              <a:t>tablets</a:t>
            </a:r>
            <a:r>
              <a:rPr lang="es-AR" baseline="0" dirty="0" smtClean="0"/>
              <a:t>, </a:t>
            </a:r>
            <a:r>
              <a:rPr lang="es-AR" baseline="0" dirty="0" err="1" smtClean="0"/>
              <a:t>etc</a:t>
            </a:r>
            <a:r>
              <a:rPr lang="es-AR" baseline="0" dirty="0" smtClean="0"/>
              <a:t>) es el mercado que mayor crecimiento anual posee, y tomando datos de [REFERENCIA] supera el resto de los mercados por un [%SUPERACION]. Claramente, se ve que el uso de este tipo de </a:t>
            </a:r>
            <a:r>
              <a:rPr lang="es-AR" baseline="0" dirty="0" err="1" smtClean="0"/>
              <a:t>tecnologia</a:t>
            </a:r>
            <a:r>
              <a:rPr lang="es-AR" baseline="0" dirty="0" smtClean="0"/>
              <a:t> es la que se encuentra en la vida cotidiana de las personas. </a:t>
            </a:r>
          </a:p>
          <a:p>
            <a:pPr marL="0" marR="0" indent="0" algn="l" defTabSz="914400" rtl="0" eaLnBrk="1" fontAlgn="auto" latinLnBrk="0" hangingPunct="1">
              <a:lnSpc>
                <a:spcPct val="100000"/>
              </a:lnSpc>
              <a:spcBef>
                <a:spcPts val="0"/>
              </a:spcBef>
              <a:spcAft>
                <a:spcPts val="0"/>
              </a:spcAft>
              <a:buClrTx/>
              <a:buSzTx/>
              <a:buFontTx/>
              <a:buNone/>
              <a:tabLst/>
              <a:defRPr/>
            </a:pPr>
            <a:endParaRPr lang="es-A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baseline="0" dirty="0" smtClean="0"/>
              <a:t>Como es que entonces crece tanto, y es tan utilizado este tipo de </a:t>
            </a:r>
            <a:r>
              <a:rPr lang="es-AR" baseline="0" dirty="0" err="1" smtClean="0"/>
              <a:t>tecnologia</a:t>
            </a:r>
            <a:r>
              <a:rPr lang="es-AR" baseline="0" dirty="0" smtClean="0"/>
              <a:t>? La vida diaria de las personas ha sido modificada ampliamente con el uso del celular; ya no es un medio para recibir y contestar llamadas. Posee </a:t>
            </a:r>
            <a:r>
              <a:rPr lang="es-AR" baseline="0" dirty="0" err="1" smtClean="0"/>
              <a:t>caracteristicas</a:t>
            </a:r>
            <a:r>
              <a:rPr lang="es-AR" baseline="0" dirty="0" smtClean="0"/>
              <a:t> y aplicaciones que son utilizadas en sectores de </a:t>
            </a:r>
            <a:r>
              <a:rPr lang="es-AR" baseline="0" dirty="0" err="1" smtClean="0"/>
              <a:t>educacion</a:t>
            </a:r>
            <a:r>
              <a:rPr lang="es-AR" baseline="0" dirty="0" smtClean="0"/>
              <a:t>, en el trabajo, y en el uso cotidiano. A su vez, se ha convertido en un centro de entretenimientos </a:t>
            </a:r>
            <a:r>
              <a:rPr lang="es-AR" baseline="0" dirty="0" err="1" smtClean="0"/>
              <a:t>tambien</a:t>
            </a:r>
            <a:r>
              <a:rPr lang="es-AR" baseline="0" dirty="0" smtClean="0"/>
              <a:t>, con lo cual el mercado de uso atraviesa todas las edades y </a:t>
            </a:r>
            <a:r>
              <a:rPr lang="es-AR" baseline="0" dirty="0" err="1" smtClean="0"/>
              <a:t>caracteristicas</a:t>
            </a:r>
            <a:r>
              <a:rPr lang="es-AR" baseline="0" dirty="0" smtClean="0"/>
              <a:t> sociales.</a:t>
            </a:r>
          </a:p>
          <a:p>
            <a:pPr marL="0" marR="0" indent="0" algn="l" defTabSz="914400" rtl="0" eaLnBrk="1" fontAlgn="auto" latinLnBrk="0" hangingPunct="1">
              <a:lnSpc>
                <a:spcPct val="100000"/>
              </a:lnSpc>
              <a:spcBef>
                <a:spcPts val="0"/>
              </a:spcBef>
              <a:spcAft>
                <a:spcPts val="0"/>
              </a:spcAft>
              <a:buClrTx/>
              <a:buSzTx/>
              <a:buFontTx/>
              <a:buNone/>
              <a:tabLst/>
              <a:defRPr/>
            </a:pPr>
            <a:endParaRPr lang="es-A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s-AR" dirty="0" smtClean="0"/>
              <a:t>Entonces, habiendo visto como esta</a:t>
            </a:r>
            <a:r>
              <a:rPr lang="es-AR" baseline="0" dirty="0" smtClean="0"/>
              <a:t> </a:t>
            </a:r>
            <a:r>
              <a:rPr lang="es-AR" baseline="0" dirty="0" err="1" smtClean="0"/>
              <a:t>tecnologia</a:t>
            </a:r>
            <a:r>
              <a:rPr lang="es-AR" baseline="0" dirty="0" smtClean="0"/>
              <a:t> es la de mayor uso cotidiano, proponemos que sea el instrumento que </a:t>
            </a:r>
            <a:r>
              <a:rPr lang="es-AR" baseline="0" dirty="0" err="1" smtClean="0"/>
              <a:t>tambien</a:t>
            </a:r>
            <a:r>
              <a:rPr lang="es-AR" baseline="0" dirty="0" smtClean="0"/>
              <a:t> nos facilite la vida.</a:t>
            </a:r>
          </a:p>
          <a:p>
            <a:pPr marL="0" marR="0" indent="0" algn="l" defTabSz="914400" rtl="0" eaLnBrk="1" fontAlgn="auto" latinLnBrk="0" hangingPunct="1">
              <a:lnSpc>
                <a:spcPct val="100000"/>
              </a:lnSpc>
              <a:spcBef>
                <a:spcPts val="0"/>
              </a:spcBef>
              <a:spcAft>
                <a:spcPts val="0"/>
              </a:spcAft>
              <a:buClrTx/>
              <a:buSzTx/>
              <a:buFontTx/>
              <a:buNone/>
              <a:tabLst/>
              <a:defRPr/>
            </a:pPr>
            <a:endParaRPr lang="es-AR" sz="1200" baseline="0"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s-AR" sz="1200" baseline="0" dirty="0" smtClean="0">
                <a:effectLst/>
              </a:rPr>
              <a:t>Que tipo de mercado </a:t>
            </a:r>
            <a:r>
              <a:rPr lang="es-AR" sz="1200" baseline="0" dirty="0" err="1" smtClean="0">
                <a:effectLst/>
              </a:rPr>
              <a:t>sera</a:t>
            </a:r>
            <a:r>
              <a:rPr lang="es-AR" sz="1200" baseline="0" dirty="0" smtClean="0">
                <a:effectLst/>
              </a:rPr>
              <a:t> el que utilice una aplicación que resuelva este tipo de necesidad? </a:t>
            </a:r>
            <a:r>
              <a:rPr lang="es-AR" baseline="0" dirty="0" smtClean="0"/>
              <a:t>Nuestro target es básicamente cualquier usuario de </a:t>
            </a:r>
            <a:r>
              <a:rPr lang="es-AR" baseline="0" dirty="0" err="1" smtClean="0"/>
              <a:t>smartphone</a:t>
            </a:r>
            <a:r>
              <a:rPr lang="es-AR" baseline="0" dirty="0" smtClean="0"/>
              <a:t>, y comprendemos que los mismos t</a:t>
            </a:r>
            <a:r>
              <a:rPr lang="es-ES_tradnl" sz="1200" dirty="0" err="1" smtClean="0">
                <a:effectLst/>
              </a:rPr>
              <a:t>ienen</a:t>
            </a:r>
            <a:r>
              <a:rPr lang="es-ES_tradnl" sz="1200" dirty="0" smtClean="0">
                <a:effectLst/>
              </a:rPr>
              <a:t> mayor uso entre los jóvenes, principales interesados</a:t>
            </a:r>
            <a:r>
              <a:rPr lang="es-ES_tradnl" sz="1200" baseline="0" dirty="0" smtClean="0">
                <a:effectLst/>
              </a:rPr>
              <a:t> en descargar y probar aplicaciones populares</a:t>
            </a:r>
            <a:r>
              <a:rPr lang="es-ES_tradnl" sz="1200" dirty="0" smtClean="0">
                <a:effectLst/>
              </a:rPr>
              <a:t>.</a:t>
            </a:r>
          </a:p>
          <a:p>
            <a:pPr algn="l"/>
            <a:endParaRPr lang="es-AR" baseline="0" dirty="0" smtClean="0"/>
          </a:p>
          <a:p>
            <a:pPr algn="l"/>
            <a:r>
              <a:rPr lang="es-AR" baseline="0" dirty="0" smtClean="0"/>
              <a:t>Considerando que la idea soluciona una necesidad cotidiana, y que nunca antes se ha pensado en dicho problema combinado con la </a:t>
            </a:r>
            <a:r>
              <a:rPr lang="es-AR" baseline="0" dirty="0" err="1" smtClean="0"/>
              <a:t>tecnologia</a:t>
            </a:r>
            <a:r>
              <a:rPr lang="es-AR" baseline="0" dirty="0" smtClean="0"/>
              <a:t>, podemos asegurar entonces que es una idea innovadora que cambiara las reglas usuales de la sociedad; por lo tanto es de impacto alto, y posee una </a:t>
            </a:r>
            <a:r>
              <a:rPr lang="es-AR" baseline="0" dirty="0" err="1" smtClean="0"/>
              <a:t>expansion</a:t>
            </a:r>
            <a:r>
              <a:rPr lang="es-AR" baseline="0" dirty="0" smtClean="0"/>
              <a:t> viral con la </a:t>
            </a:r>
            <a:r>
              <a:rPr lang="es-AR" baseline="0" dirty="0" err="1" smtClean="0"/>
              <a:t>tecnologia</a:t>
            </a:r>
            <a:r>
              <a:rPr lang="es-AR" baseline="0" dirty="0" smtClean="0"/>
              <a:t> de hoy en </a:t>
            </a:r>
            <a:r>
              <a:rPr lang="es-AR" baseline="0" dirty="0" err="1" smtClean="0"/>
              <a:t>dia</a:t>
            </a:r>
            <a:r>
              <a:rPr lang="es-AR" baseline="0" dirty="0" smtClean="0"/>
              <a:t> (siendo que la misma puede ser por ejemplo publicitada en redes sociales)</a:t>
            </a:r>
          </a:p>
          <a:p>
            <a:pPr algn="l"/>
            <a:endParaRPr lang="es-AR" baseline="0" dirty="0" smtClean="0"/>
          </a:p>
          <a:p>
            <a:pPr algn="l"/>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5</a:t>
            </a:fld>
            <a:endParaRPr lang="es-AR"/>
          </a:p>
        </p:txBody>
      </p:sp>
    </p:spTree>
    <p:extLst>
      <p:ext uri="{BB962C8B-B14F-4D97-AF65-F5344CB8AC3E}">
        <p14:creationId xmlns:p14="http://schemas.microsoft.com/office/powerpoint/2010/main" val="847326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6</a:t>
            </a:fld>
            <a:endParaRPr lang="es-AR"/>
          </a:p>
        </p:txBody>
      </p:sp>
    </p:spTree>
    <p:extLst>
      <p:ext uri="{BB962C8B-B14F-4D97-AF65-F5344CB8AC3E}">
        <p14:creationId xmlns:p14="http://schemas.microsoft.com/office/powerpoint/2010/main" val="1256197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Llegamos entonces a la meta de </a:t>
            </a:r>
            <a:r>
              <a:rPr lang="es-AR" dirty="0" err="1" smtClean="0"/>
              <a:t>maduracion</a:t>
            </a:r>
            <a:r>
              <a:rPr lang="es-AR" dirty="0" smtClean="0"/>
              <a:t> de la idea. A esta altura tenemos planteada una necesidad diaria, y la idea de</a:t>
            </a:r>
            <a:r>
              <a:rPr lang="es-AR" baseline="0" dirty="0" smtClean="0"/>
              <a:t> solucionarla utilizando </a:t>
            </a:r>
            <a:r>
              <a:rPr lang="es-AR" baseline="0" dirty="0" err="1" smtClean="0"/>
              <a:t>tecnologia</a:t>
            </a:r>
            <a:r>
              <a:rPr lang="es-AR" baseline="0" dirty="0" smtClean="0"/>
              <a:t>, en este caso de tipo </a:t>
            </a:r>
            <a:r>
              <a:rPr lang="es-AR" baseline="0" dirty="0" err="1" smtClean="0"/>
              <a:t>mobile</a:t>
            </a:r>
            <a:r>
              <a:rPr lang="es-AR" baseline="0" dirty="0" smtClean="0"/>
              <a:t> por sus cualidades “sociales” y cotidianas.</a:t>
            </a:r>
          </a:p>
          <a:p>
            <a:r>
              <a:rPr lang="es-AR" baseline="0" dirty="0" smtClean="0"/>
              <a:t/>
            </a:r>
            <a:br>
              <a:rPr lang="es-AR" baseline="0" dirty="0" smtClean="0"/>
            </a:br>
            <a:r>
              <a:rPr lang="es-AR" baseline="0" dirty="0" smtClean="0"/>
              <a:t>Por lo tanto, como vamos a resolverlo?</a:t>
            </a:r>
          </a:p>
          <a:p>
            <a:endParaRPr lang="es-AR" baseline="0" dirty="0" smtClean="0"/>
          </a:p>
          <a:p>
            <a:r>
              <a:rPr lang="es-AR" baseline="0" dirty="0" smtClean="0"/>
              <a:t>Nuestro proyecto encara el desarrollo de una aplicación </a:t>
            </a:r>
            <a:r>
              <a:rPr lang="es-AR" baseline="0" dirty="0" err="1" smtClean="0"/>
              <a:t>mobile</a:t>
            </a:r>
            <a:r>
              <a:rPr lang="es-AR" baseline="0" dirty="0" smtClean="0"/>
              <a:t> para </a:t>
            </a:r>
            <a:r>
              <a:rPr lang="es-AR" baseline="0" dirty="0" err="1" smtClean="0"/>
              <a:t>localizacion</a:t>
            </a:r>
            <a:r>
              <a:rPr lang="es-AR" baseline="0" dirty="0" smtClean="0"/>
              <a:t> de </a:t>
            </a:r>
            <a:r>
              <a:rPr lang="es-AR" baseline="0" dirty="0" err="1" smtClean="0"/>
              <a:t>banios</a:t>
            </a:r>
            <a:r>
              <a:rPr lang="es-AR" baseline="0" dirty="0" smtClean="0"/>
              <a:t>. Como </a:t>
            </a:r>
            <a:r>
              <a:rPr lang="es-AR" baseline="0" dirty="0" err="1" smtClean="0"/>
              <a:t>caracteristica</a:t>
            </a:r>
            <a:r>
              <a:rPr lang="es-AR" baseline="0" dirty="0" smtClean="0"/>
              <a:t> principal, encuentra aquellas facilidades mas cercanas al lugar donde uno se encuentra.</a:t>
            </a:r>
          </a:p>
          <a:p>
            <a:endParaRPr lang="es-AR" baseline="0" dirty="0" smtClean="0"/>
          </a:p>
          <a:p>
            <a:r>
              <a:rPr lang="es-AR" baseline="0" dirty="0" smtClean="0"/>
              <a:t>Que difiere esto de preguntarle a un desconocido en la calle?</a:t>
            </a:r>
          </a:p>
          <a:p>
            <a:endParaRPr lang="es-AR" baseline="0" dirty="0" smtClean="0"/>
          </a:p>
          <a:p>
            <a:r>
              <a:rPr lang="es-AR" baseline="0" dirty="0" smtClean="0"/>
              <a:t>Rara vez alguien </a:t>
            </a:r>
            <a:r>
              <a:rPr lang="es-AR" baseline="0" dirty="0" err="1" smtClean="0"/>
              <a:t>podra</a:t>
            </a:r>
            <a:r>
              <a:rPr lang="es-AR" baseline="0" dirty="0" smtClean="0"/>
              <a:t> comentarnos </a:t>
            </a:r>
            <a:r>
              <a:rPr lang="es-AR" baseline="0" dirty="0" err="1" smtClean="0"/>
              <a:t>rapidamente</a:t>
            </a:r>
            <a:r>
              <a:rPr lang="es-AR" baseline="0" dirty="0" smtClean="0"/>
              <a:t> con que facilidades y </a:t>
            </a:r>
            <a:r>
              <a:rPr lang="es-AR" baseline="0" dirty="0" err="1" smtClean="0"/>
              <a:t>caracteristicas</a:t>
            </a:r>
            <a:r>
              <a:rPr lang="es-AR" baseline="0" dirty="0" smtClean="0"/>
              <a:t> cuenta el </a:t>
            </a:r>
            <a:r>
              <a:rPr lang="es-AR" baseline="0" dirty="0" err="1" smtClean="0"/>
              <a:t>banio</a:t>
            </a:r>
            <a:r>
              <a:rPr lang="es-AR" baseline="0" dirty="0" smtClean="0"/>
              <a:t> para que podamos realizar un </a:t>
            </a:r>
            <a:r>
              <a:rPr lang="es-AR" baseline="0" dirty="0" err="1" smtClean="0"/>
              <a:t>analisis</a:t>
            </a:r>
            <a:r>
              <a:rPr lang="es-AR" baseline="0" dirty="0" smtClean="0"/>
              <a:t> de si es el indicado o no. El producto que ofrecemos, posee la funcionalidad de detallarte de forma </a:t>
            </a:r>
            <a:r>
              <a:rPr lang="es-AR" baseline="0" dirty="0" err="1" smtClean="0"/>
              <a:t>minimal</a:t>
            </a:r>
            <a:r>
              <a:rPr lang="es-AR" baseline="0" dirty="0" smtClean="0"/>
              <a:t> para su </a:t>
            </a:r>
            <a:r>
              <a:rPr lang="es-AR" baseline="0" dirty="0" err="1" smtClean="0"/>
              <a:t>rapida</a:t>
            </a:r>
            <a:r>
              <a:rPr lang="es-AR" baseline="0" dirty="0" smtClean="0"/>
              <a:t> </a:t>
            </a:r>
            <a:r>
              <a:rPr lang="es-AR" baseline="0" dirty="0" err="1" smtClean="0"/>
              <a:t>comprension</a:t>
            </a:r>
            <a:r>
              <a:rPr lang="es-AR" baseline="0" dirty="0" smtClean="0"/>
              <a:t>, todo aquello que una persona pudiese estar interesado para decidir al utilizar un sanitario; como por ejemplo si es limpio el sanitario, si posee cambiador de bebes, si es apto para discapacitados, etc.</a:t>
            </a:r>
          </a:p>
          <a:p>
            <a:endParaRPr lang="es-AR" baseline="0" dirty="0" smtClean="0"/>
          </a:p>
        </p:txBody>
      </p:sp>
      <p:sp>
        <p:nvSpPr>
          <p:cNvPr id="4" name="Slide Number Placeholder 3"/>
          <p:cNvSpPr>
            <a:spLocks noGrp="1"/>
          </p:cNvSpPr>
          <p:nvPr>
            <p:ph type="sldNum" sz="quarter" idx="10"/>
          </p:nvPr>
        </p:nvSpPr>
        <p:spPr/>
        <p:txBody>
          <a:bodyPr/>
          <a:lstStyle/>
          <a:p>
            <a:fld id="{5625E230-B123-43EB-B2A3-53965331BBB3}" type="slidenum">
              <a:rPr lang="es-AR" smtClean="0"/>
              <a:pPr/>
              <a:t>7</a:t>
            </a:fld>
            <a:endParaRPr lang="es-AR"/>
          </a:p>
        </p:txBody>
      </p:sp>
    </p:spTree>
    <p:extLst>
      <p:ext uri="{BB962C8B-B14F-4D97-AF65-F5344CB8AC3E}">
        <p14:creationId xmlns:p14="http://schemas.microsoft.com/office/powerpoint/2010/main" val="3325332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La aplicación que proponemos permite contar con todas estas prestaciones que mostramos.</a:t>
            </a:r>
          </a:p>
          <a:p>
            <a:r>
              <a:rPr lang="es-AR" dirty="0" smtClean="0"/>
              <a:t>Tendremos</a:t>
            </a:r>
            <a:r>
              <a:rPr lang="es-AR" baseline="0" dirty="0" smtClean="0"/>
              <a:t> en principio dos tipos de versiones para la aplicación.</a:t>
            </a:r>
          </a:p>
          <a:p>
            <a:r>
              <a:rPr lang="es-AR" baseline="0" dirty="0" smtClean="0"/>
              <a:t>Una versión gratuita que cuenta con todos estos servicios, es decir un usuario entrará al </a:t>
            </a:r>
            <a:r>
              <a:rPr lang="es-AR" baseline="0" dirty="0" err="1" smtClean="0"/>
              <a:t>market</a:t>
            </a:r>
            <a:r>
              <a:rPr lang="es-AR" baseline="0" dirty="0" smtClean="0"/>
              <a:t> y podrá descargarse sin costo alguno la </a:t>
            </a:r>
            <a:r>
              <a:rPr lang="es-AR" baseline="0" dirty="0" err="1" smtClean="0"/>
              <a:t>apicación</a:t>
            </a:r>
            <a:r>
              <a:rPr lang="es-AR" baseline="0" dirty="0" smtClean="0"/>
              <a:t> para comenzar a usarla, y la versión paga que por supuesto tiene todas las prestaciones de la aplicación gratuita más la posibilidad de ver y agregar fotos de los baños y por otro lado es una versión que está libre de publicidad. El costo de la descarga como vemos es de un dólar.</a:t>
            </a:r>
          </a:p>
          <a:p>
            <a:r>
              <a:rPr lang="es-AR" baseline="0" dirty="0" smtClean="0"/>
              <a:t>Y </a:t>
            </a:r>
            <a:r>
              <a:rPr lang="es-AR" baseline="0" dirty="0" err="1" smtClean="0"/>
              <a:t>tengase</a:t>
            </a:r>
            <a:r>
              <a:rPr lang="es-AR" baseline="0" dirty="0" smtClean="0"/>
              <a:t> en cuenta que la versión free tiene la posibilidad de actualizarse a la </a:t>
            </a:r>
            <a:r>
              <a:rPr lang="es-AR" baseline="0" smtClean="0"/>
              <a:t>versión paga.</a:t>
            </a:r>
            <a:endParaRPr lang="es-AR" dirty="0"/>
          </a:p>
        </p:txBody>
      </p:sp>
      <p:sp>
        <p:nvSpPr>
          <p:cNvPr id="4" name="Slide Number Placeholder 3"/>
          <p:cNvSpPr>
            <a:spLocks noGrp="1"/>
          </p:cNvSpPr>
          <p:nvPr>
            <p:ph type="sldNum" sz="quarter" idx="10"/>
          </p:nvPr>
        </p:nvSpPr>
        <p:spPr/>
        <p:txBody>
          <a:bodyPr/>
          <a:lstStyle/>
          <a:p>
            <a:fld id="{5625E230-B123-43EB-B2A3-53965331BBB3}" type="slidenum">
              <a:rPr lang="es-AR" smtClean="0"/>
              <a:pPr/>
              <a:t>8</a:t>
            </a:fld>
            <a:endParaRPr lang="es-AR"/>
          </a:p>
        </p:txBody>
      </p:sp>
    </p:spTree>
    <p:extLst>
      <p:ext uri="{BB962C8B-B14F-4D97-AF65-F5344CB8AC3E}">
        <p14:creationId xmlns:p14="http://schemas.microsoft.com/office/powerpoint/2010/main" val="685780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lnSpcReduction="10000"/>
          </a:bodyPr>
          <a:lstStyle/>
          <a:p>
            <a:r>
              <a:rPr lang="en-US" dirty="0" smtClean="0"/>
              <a:t>Las </a:t>
            </a:r>
            <a:r>
              <a:rPr lang="en-US" dirty="0" err="1" smtClean="0"/>
              <a:t>cuestiones</a:t>
            </a:r>
            <a:r>
              <a:rPr lang="en-US" dirty="0" smtClean="0"/>
              <a:t> finales</a:t>
            </a:r>
            <a:r>
              <a:rPr lang="en-US" baseline="0" dirty="0" smtClean="0"/>
              <a:t> a </a:t>
            </a:r>
            <a:r>
              <a:rPr lang="en-US" baseline="0" dirty="0" err="1" smtClean="0"/>
              <a:t>considerar</a:t>
            </a:r>
            <a:r>
              <a:rPr lang="en-US" baseline="0" dirty="0" smtClean="0"/>
              <a:t> son: </a:t>
            </a:r>
            <a:r>
              <a:rPr lang="en-US" baseline="0" dirty="0" err="1" smtClean="0"/>
              <a:t>como</a:t>
            </a:r>
            <a:r>
              <a:rPr lang="en-US" baseline="0" dirty="0" smtClean="0"/>
              <a:t> </a:t>
            </a:r>
            <a:r>
              <a:rPr lang="en-US" baseline="0" dirty="0" err="1" smtClean="0"/>
              <a:t>expandimos</a:t>
            </a:r>
            <a:r>
              <a:rPr lang="en-US" baseline="0" dirty="0" smtClean="0"/>
              <a:t> el </a:t>
            </a:r>
            <a:r>
              <a:rPr lang="en-US" baseline="0" dirty="0" err="1" smtClean="0"/>
              <a:t>producto</a:t>
            </a:r>
            <a:r>
              <a:rPr lang="en-US" baseline="0" dirty="0" smtClean="0"/>
              <a:t>? Como lo </a:t>
            </a:r>
            <a:r>
              <a:rPr lang="en-US" baseline="0" dirty="0" err="1" smtClean="0"/>
              <a:t>difundimos</a:t>
            </a:r>
            <a:r>
              <a:rPr lang="en-US" baseline="0" dirty="0" smtClean="0"/>
              <a:t>? Como </a:t>
            </a:r>
            <a:r>
              <a:rPr lang="en-US" baseline="0" dirty="0" err="1" smtClean="0"/>
              <a:t>logramos</a:t>
            </a:r>
            <a:r>
              <a:rPr lang="en-US" baseline="0" dirty="0" smtClean="0"/>
              <a:t> </a:t>
            </a:r>
            <a:r>
              <a:rPr lang="en-US" baseline="0" dirty="0" err="1" smtClean="0"/>
              <a:t>que</a:t>
            </a:r>
            <a:r>
              <a:rPr lang="en-US" baseline="0" dirty="0" smtClean="0"/>
              <a:t> sea </a:t>
            </a:r>
            <a:r>
              <a:rPr lang="en-US" baseline="0" dirty="0" err="1" smtClean="0"/>
              <a:t>aceptado</a:t>
            </a:r>
            <a:r>
              <a:rPr lang="en-US" baseline="0" dirty="0" smtClean="0"/>
              <a:t> y </a:t>
            </a:r>
            <a:r>
              <a:rPr lang="en-US" baseline="0" dirty="0" err="1" smtClean="0"/>
              <a:t>necesitado</a:t>
            </a:r>
            <a:r>
              <a:rPr lang="en-US" baseline="0" dirty="0" smtClean="0"/>
              <a:t> </a:t>
            </a:r>
            <a:r>
              <a:rPr lang="en-US" baseline="0" dirty="0" err="1" smtClean="0"/>
              <a:t>por</a:t>
            </a:r>
            <a:r>
              <a:rPr lang="en-US" baseline="0" dirty="0" smtClean="0"/>
              <a:t> </a:t>
            </a:r>
            <a:r>
              <a:rPr lang="en-US" baseline="0" dirty="0" err="1" smtClean="0"/>
              <a:t>las</a:t>
            </a:r>
            <a:r>
              <a:rPr lang="en-US" baseline="0" dirty="0" smtClean="0"/>
              <a:t> personas?</a:t>
            </a:r>
          </a:p>
          <a:p>
            <a:endParaRPr lang="en-US" baseline="0" dirty="0" smtClean="0"/>
          </a:p>
          <a:p>
            <a:r>
              <a:rPr lang="en-US" baseline="0" dirty="0" err="1" smtClean="0"/>
              <a:t>Hemos</a:t>
            </a:r>
            <a:r>
              <a:rPr lang="en-US" baseline="0" dirty="0" smtClean="0"/>
              <a:t> </a:t>
            </a:r>
            <a:r>
              <a:rPr lang="en-US" baseline="0" dirty="0" err="1" smtClean="0"/>
              <a:t>desarrollado</a:t>
            </a:r>
            <a:r>
              <a:rPr lang="en-US" baseline="0" dirty="0" smtClean="0"/>
              <a:t> </a:t>
            </a:r>
            <a:r>
              <a:rPr lang="en-US" baseline="0" dirty="0" err="1" smtClean="0"/>
              <a:t>una</a:t>
            </a:r>
            <a:r>
              <a:rPr lang="en-US" baseline="0" dirty="0" smtClean="0"/>
              <a:t> </a:t>
            </a:r>
            <a:r>
              <a:rPr lang="en-US" baseline="0" dirty="0" err="1" smtClean="0"/>
              <a:t>estrategia</a:t>
            </a:r>
            <a:r>
              <a:rPr lang="en-US" baseline="0" dirty="0" smtClean="0"/>
              <a:t> </a:t>
            </a:r>
            <a:r>
              <a:rPr lang="en-US" baseline="0" dirty="0" err="1" smtClean="0"/>
              <a:t>que</a:t>
            </a:r>
            <a:r>
              <a:rPr lang="en-US" baseline="0" dirty="0" smtClean="0"/>
              <a:t> </a:t>
            </a:r>
            <a:r>
              <a:rPr lang="en-US" baseline="0" dirty="0" err="1" smtClean="0"/>
              <a:t>consideramos</a:t>
            </a:r>
            <a:r>
              <a:rPr lang="en-US" baseline="0" dirty="0" smtClean="0"/>
              <a:t> </a:t>
            </a:r>
            <a:r>
              <a:rPr lang="en-US" baseline="0" dirty="0" err="1" smtClean="0"/>
              <a:t>que</a:t>
            </a:r>
            <a:r>
              <a:rPr lang="en-US" baseline="0" dirty="0" smtClean="0"/>
              <a:t> </a:t>
            </a:r>
            <a:r>
              <a:rPr lang="en-US" baseline="0" dirty="0" err="1" smtClean="0"/>
              <a:t>lograra</a:t>
            </a:r>
            <a:r>
              <a:rPr lang="en-US" baseline="0" dirty="0" smtClean="0"/>
              <a:t> </a:t>
            </a:r>
            <a:r>
              <a:rPr lang="en-US" baseline="0" dirty="0" err="1" smtClean="0"/>
              <a:t>cubrir</a:t>
            </a:r>
            <a:r>
              <a:rPr lang="en-US" baseline="0" dirty="0" smtClean="0"/>
              <a:t> </a:t>
            </a:r>
            <a:r>
              <a:rPr lang="en-US" baseline="0" dirty="0" err="1" smtClean="0"/>
              <a:t>estos</a:t>
            </a:r>
            <a:r>
              <a:rPr lang="en-US" baseline="0" dirty="0" smtClean="0"/>
              <a:t> </a:t>
            </a:r>
            <a:r>
              <a:rPr lang="en-US" baseline="0" dirty="0" err="1" smtClean="0"/>
              <a:t>aspectos</a:t>
            </a:r>
            <a:r>
              <a:rPr lang="en-US" baseline="0" dirty="0" smtClean="0"/>
              <a:t> de </a:t>
            </a:r>
            <a:r>
              <a:rPr lang="en-US" baseline="0" dirty="0" err="1" smtClean="0"/>
              <a:t>manera</a:t>
            </a:r>
            <a:r>
              <a:rPr lang="en-US" baseline="0" dirty="0" smtClean="0"/>
              <a:t> </a:t>
            </a:r>
            <a:r>
              <a:rPr lang="en-US" baseline="0" dirty="0" err="1" smtClean="0"/>
              <a:t>exitosa</a:t>
            </a:r>
            <a:r>
              <a:rPr lang="en-US" baseline="0" dirty="0" smtClean="0"/>
              <a:t>. </a:t>
            </a:r>
          </a:p>
          <a:p>
            <a:r>
              <a:rPr lang="en-US" baseline="0" dirty="0" err="1" smtClean="0"/>
              <a:t>Nos</a:t>
            </a:r>
            <a:r>
              <a:rPr lang="en-US" baseline="0" dirty="0" smtClean="0"/>
              <a:t> </a:t>
            </a:r>
            <a:r>
              <a:rPr lang="en-US" baseline="0" dirty="0" err="1" smtClean="0"/>
              <a:t>proponemos</a:t>
            </a:r>
            <a:r>
              <a:rPr lang="en-US" baseline="0" dirty="0" smtClean="0"/>
              <a:t> a </a:t>
            </a:r>
            <a:r>
              <a:rPr lang="en-US" baseline="0" dirty="0" err="1" smtClean="0"/>
              <a:t>utilizar</a:t>
            </a:r>
            <a:r>
              <a:rPr lang="en-US" baseline="0" dirty="0" smtClean="0"/>
              <a:t> un </a:t>
            </a:r>
            <a:r>
              <a:rPr lang="en-US" baseline="0" dirty="0" err="1" smtClean="0"/>
              <a:t>mecanismo</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con los </a:t>
            </a:r>
            <a:r>
              <a:rPr lang="en-US" baseline="0" dirty="0" err="1" smtClean="0"/>
              <a:t>usuarios</a:t>
            </a:r>
            <a:r>
              <a:rPr lang="en-US" baseline="0" dirty="0" smtClean="0"/>
              <a:t> de la </a:t>
            </a:r>
            <a:r>
              <a:rPr lang="en-US" baseline="0" dirty="0" err="1" smtClean="0"/>
              <a:t>aplicacion</a:t>
            </a:r>
            <a:r>
              <a:rPr lang="en-US" baseline="0" dirty="0" smtClean="0"/>
              <a:t>, </a:t>
            </a:r>
            <a:r>
              <a:rPr lang="en-US" baseline="0" dirty="0" err="1" smtClean="0"/>
              <a:t>tal</a:t>
            </a:r>
            <a:r>
              <a:rPr lang="en-US" baseline="0" dirty="0" smtClean="0"/>
              <a:t> </a:t>
            </a:r>
            <a:r>
              <a:rPr lang="en-US" baseline="0" dirty="0" err="1" smtClean="0"/>
              <a:t>que</a:t>
            </a:r>
            <a:r>
              <a:rPr lang="en-US" baseline="0" dirty="0" smtClean="0"/>
              <a:t> </a:t>
            </a:r>
            <a:r>
              <a:rPr lang="es-ES" baseline="0" noProof="0" dirty="0" smtClean="0"/>
              <a:t>los</a:t>
            </a:r>
            <a:r>
              <a:rPr lang="en-US" baseline="0" dirty="0" smtClean="0"/>
              <a:t> motive a </a:t>
            </a:r>
            <a:r>
              <a:rPr lang="en-US" baseline="0" dirty="0" err="1" smtClean="0"/>
              <a:t>utilizar</a:t>
            </a:r>
            <a:r>
              <a:rPr lang="en-US" baseline="0" dirty="0" smtClean="0"/>
              <a:t> el </a:t>
            </a:r>
            <a:r>
              <a:rPr lang="en-US" baseline="0" dirty="0" err="1" smtClean="0"/>
              <a:t>producto</a:t>
            </a:r>
            <a:r>
              <a:rPr lang="en-US" baseline="0" dirty="0" smtClean="0"/>
              <a:t> con mayor </a:t>
            </a:r>
            <a:r>
              <a:rPr lang="en-US" baseline="0" dirty="0" err="1" smtClean="0"/>
              <a:t>frecuencia</a:t>
            </a:r>
            <a:r>
              <a:rPr lang="en-US" baseline="0" dirty="0" smtClean="0"/>
              <a:t> </a:t>
            </a:r>
            <a:r>
              <a:rPr lang="en-US" baseline="0" dirty="0" err="1" smtClean="0"/>
              <a:t>asi</a:t>
            </a:r>
            <a:r>
              <a:rPr lang="en-US" baseline="0" dirty="0" smtClean="0"/>
              <a:t> </a:t>
            </a:r>
            <a:r>
              <a:rPr lang="en-US" baseline="0" dirty="0" err="1" smtClean="0"/>
              <a:t>como</a:t>
            </a:r>
            <a:r>
              <a:rPr lang="en-US" baseline="0" dirty="0" smtClean="0"/>
              <a:t> </a:t>
            </a:r>
            <a:r>
              <a:rPr lang="en-US" baseline="0" dirty="0" err="1" smtClean="0"/>
              <a:t>recomendarlo</a:t>
            </a:r>
            <a:r>
              <a:rPr lang="en-US" baseline="0" dirty="0" smtClean="0"/>
              <a:t> y </a:t>
            </a:r>
            <a:r>
              <a:rPr lang="en-US" baseline="0" dirty="0" err="1" smtClean="0"/>
              <a:t>difundirlo</a:t>
            </a:r>
            <a:r>
              <a:rPr lang="es-ES" baseline="0" dirty="0" smtClean="0"/>
              <a:t>.</a:t>
            </a:r>
          </a:p>
          <a:p>
            <a:endParaRPr lang="en-US" baseline="0" dirty="0" smtClean="0"/>
          </a:p>
          <a:p>
            <a:r>
              <a:rPr lang="en-US" baseline="0" dirty="0" err="1" smtClean="0"/>
              <a:t>Esta</a:t>
            </a:r>
            <a:r>
              <a:rPr lang="en-US" baseline="0" dirty="0" smtClean="0"/>
              <a:t> </a:t>
            </a:r>
            <a:r>
              <a:rPr lang="en-US" baseline="0" dirty="0" err="1" smtClean="0"/>
              <a:t>metodologia</a:t>
            </a:r>
            <a:r>
              <a:rPr lang="en-US" baseline="0" dirty="0" smtClean="0"/>
              <a:t> de </a:t>
            </a:r>
            <a:r>
              <a:rPr lang="en-US" baseline="0" dirty="0" err="1" smtClean="0"/>
              <a:t>colaboracion</a:t>
            </a:r>
            <a:r>
              <a:rPr lang="en-US" baseline="0" dirty="0" smtClean="0"/>
              <a:t>/</a:t>
            </a:r>
            <a:r>
              <a:rPr lang="en-US" baseline="0" dirty="0" err="1" smtClean="0"/>
              <a:t>beneficio</a:t>
            </a:r>
            <a:r>
              <a:rPr lang="en-US" baseline="0" dirty="0" smtClean="0"/>
              <a:t> se </a:t>
            </a:r>
            <a:r>
              <a:rPr lang="en-US" baseline="0" dirty="0" err="1" smtClean="0"/>
              <a:t>basa</a:t>
            </a:r>
            <a:r>
              <a:rPr lang="en-US" baseline="0" dirty="0" smtClean="0"/>
              <a:t> en lo </a:t>
            </a:r>
            <a:r>
              <a:rPr lang="en-US" baseline="0" dirty="0" err="1" smtClean="0"/>
              <a:t>siguiente</a:t>
            </a:r>
            <a:r>
              <a:rPr lang="en-US" baseline="0" dirty="0" smtClean="0"/>
              <a:t>: </a:t>
            </a:r>
            <a:r>
              <a:rPr lang="en-US" baseline="0" dirty="0" err="1" smtClean="0"/>
              <a:t>Tenemos</a:t>
            </a:r>
            <a:r>
              <a:rPr lang="en-US" baseline="0" dirty="0" smtClean="0"/>
              <a:t> </a:t>
            </a:r>
            <a:r>
              <a:rPr lang="en-US" baseline="0" dirty="0" err="1" smtClean="0"/>
              <a:t>pensado</a:t>
            </a:r>
            <a:r>
              <a:rPr lang="en-US" baseline="0" dirty="0" smtClean="0"/>
              <a:t> </a:t>
            </a:r>
            <a:r>
              <a:rPr lang="en-US" baseline="0" dirty="0" err="1" smtClean="0"/>
              <a:t>que</a:t>
            </a:r>
            <a:r>
              <a:rPr lang="en-US" baseline="0" dirty="0" smtClean="0"/>
              <a:t> al </a:t>
            </a:r>
            <a:r>
              <a:rPr lang="en-US" baseline="0" dirty="0" err="1" smtClean="0"/>
              <a:t>momento</a:t>
            </a:r>
            <a:r>
              <a:rPr lang="en-US" baseline="0" dirty="0" smtClean="0"/>
              <a:t> de </a:t>
            </a:r>
            <a:r>
              <a:rPr lang="en-US" baseline="0" dirty="0" err="1" smtClean="0"/>
              <a:t>lanzar</a:t>
            </a:r>
            <a:r>
              <a:rPr lang="en-US" baseline="0" dirty="0" smtClean="0"/>
              <a:t> el </a:t>
            </a:r>
            <a:r>
              <a:rPr lang="en-US" baseline="0" dirty="0" err="1" smtClean="0"/>
              <a:t>producto</a:t>
            </a:r>
            <a:r>
              <a:rPr lang="en-US" baseline="0" dirty="0" smtClean="0"/>
              <a:t>, se </a:t>
            </a:r>
            <a:r>
              <a:rPr lang="en-US" baseline="0" dirty="0" err="1" smtClean="0"/>
              <a:t>encuentren</a:t>
            </a:r>
            <a:r>
              <a:rPr lang="en-US" baseline="0" dirty="0" smtClean="0"/>
              <a:t> </a:t>
            </a:r>
            <a:r>
              <a:rPr lang="en-US" baseline="0" dirty="0" err="1" smtClean="0"/>
              <a:t>cargados</a:t>
            </a:r>
            <a:r>
              <a:rPr lang="en-US" baseline="0" dirty="0" smtClean="0"/>
              <a:t> </a:t>
            </a:r>
            <a:r>
              <a:rPr lang="en-US" baseline="0" dirty="0" err="1" smtClean="0"/>
              <a:t>diversos</a:t>
            </a:r>
            <a:r>
              <a:rPr lang="en-US" baseline="0" dirty="0" smtClean="0"/>
              <a:t> </a:t>
            </a:r>
            <a:r>
              <a:rPr lang="en-US" baseline="0" dirty="0" err="1" smtClean="0"/>
              <a:t>banios</a:t>
            </a:r>
            <a:r>
              <a:rPr lang="en-US" baseline="0" dirty="0" smtClean="0"/>
              <a:t> </a:t>
            </a:r>
            <a:r>
              <a:rPr lang="en-US" baseline="0" dirty="0" err="1" smtClean="0"/>
              <a:t>publicos</a:t>
            </a:r>
            <a:r>
              <a:rPr lang="en-US" baseline="0" dirty="0" smtClean="0"/>
              <a:t> de </a:t>
            </a:r>
            <a:r>
              <a:rPr lang="en-US" baseline="0" dirty="0" err="1" smtClean="0"/>
              <a:t>diferentes</a:t>
            </a:r>
            <a:r>
              <a:rPr lang="en-US" baseline="0" dirty="0" smtClean="0"/>
              <a:t> </a:t>
            </a:r>
            <a:r>
              <a:rPr lang="en-US" baseline="0" dirty="0" err="1" smtClean="0"/>
              <a:t>zonas</a:t>
            </a:r>
            <a:r>
              <a:rPr lang="en-US" baseline="0" dirty="0" smtClean="0"/>
              <a:t>. La idea </a:t>
            </a:r>
            <a:r>
              <a:rPr lang="en-US" baseline="0" dirty="0" err="1" smtClean="0"/>
              <a:t>es</a:t>
            </a:r>
            <a:r>
              <a:rPr lang="en-US" baseline="0" dirty="0" smtClean="0"/>
              <a:t> </a:t>
            </a:r>
            <a:r>
              <a:rPr lang="en-US" baseline="0" dirty="0" err="1" smtClean="0"/>
              <a:t>que</a:t>
            </a:r>
            <a:r>
              <a:rPr lang="en-US" baseline="0" dirty="0" smtClean="0"/>
              <a:t> los </a:t>
            </a:r>
            <a:r>
              <a:rPr lang="en-US" baseline="0" dirty="0" err="1" smtClean="0"/>
              <a:t>usuarios</a:t>
            </a:r>
            <a:r>
              <a:rPr lang="en-US" baseline="0" dirty="0" smtClean="0"/>
              <a:t> </a:t>
            </a:r>
            <a:r>
              <a:rPr lang="en-US" baseline="0" dirty="0" err="1" smtClean="0"/>
              <a:t>utilicen</a:t>
            </a:r>
            <a:r>
              <a:rPr lang="en-US" baseline="0" dirty="0" smtClean="0"/>
              <a:t> la </a:t>
            </a:r>
            <a:r>
              <a:rPr lang="en-US" baseline="0" dirty="0" err="1" smtClean="0"/>
              <a:t>funcionalidad</a:t>
            </a:r>
            <a:r>
              <a:rPr lang="en-US" baseline="0" dirty="0" smtClean="0"/>
              <a:t> de </a:t>
            </a:r>
            <a:r>
              <a:rPr lang="en-US" baseline="0" dirty="0" err="1" smtClean="0"/>
              <a:t>agregar</a:t>
            </a:r>
            <a:r>
              <a:rPr lang="en-US" baseline="0" dirty="0" smtClean="0"/>
              <a:t> </a:t>
            </a:r>
            <a:r>
              <a:rPr lang="en-US" baseline="0" dirty="0" err="1" smtClean="0"/>
              <a:t>banios</a:t>
            </a:r>
            <a:r>
              <a:rPr lang="en-US" baseline="0" dirty="0" smtClean="0"/>
              <a:t> </a:t>
            </a:r>
            <a:r>
              <a:rPr lang="en-US" baseline="0" dirty="0" err="1" smtClean="0"/>
              <a:t>nuevos</a:t>
            </a:r>
            <a:r>
              <a:rPr lang="en-US" baseline="0" dirty="0" smtClean="0"/>
              <a:t>, con lo </a:t>
            </a:r>
            <a:r>
              <a:rPr lang="en-US" baseline="0" dirty="0" err="1" smtClean="0"/>
              <a:t>cual</a:t>
            </a:r>
            <a:r>
              <a:rPr lang="en-US" baseline="0" dirty="0" smtClean="0"/>
              <a:t> se </a:t>
            </a:r>
            <a:r>
              <a:rPr lang="en-US" baseline="0" dirty="0" err="1" smtClean="0"/>
              <a:t>convierten</a:t>
            </a:r>
            <a:r>
              <a:rPr lang="en-US" baseline="0" dirty="0" smtClean="0"/>
              <a:t> </a:t>
            </a:r>
            <a:r>
              <a:rPr lang="en-US" baseline="0" dirty="0" err="1" smtClean="0"/>
              <a:t>automaticamente</a:t>
            </a:r>
            <a:r>
              <a:rPr lang="en-US" baseline="0" dirty="0" smtClean="0"/>
              <a:t> en </a:t>
            </a:r>
            <a:r>
              <a:rPr lang="en-US" baseline="0" dirty="0" err="1" smtClean="0"/>
              <a:t>colaboradores</a:t>
            </a:r>
            <a:r>
              <a:rPr lang="en-US" baseline="0" dirty="0" smtClean="0"/>
              <a:t> del </a:t>
            </a:r>
            <a:r>
              <a:rPr lang="en-US" baseline="0" dirty="0" err="1" smtClean="0"/>
              <a:t>producto</a:t>
            </a:r>
            <a:r>
              <a:rPr lang="en-US" baseline="0" dirty="0" smtClean="0"/>
              <a:t>. El </a:t>
            </a:r>
            <a:r>
              <a:rPr lang="en-US" baseline="0" dirty="0" err="1" smtClean="0"/>
              <a:t>agregar</a:t>
            </a:r>
            <a:r>
              <a:rPr lang="en-US" baseline="0" dirty="0" smtClean="0"/>
              <a:t> </a:t>
            </a:r>
            <a:r>
              <a:rPr lang="en-US" baseline="0" dirty="0" err="1" smtClean="0"/>
              <a:t>sanitarios</a:t>
            </a:r>
            <a:r>
              <a:rPr lang="en-US" baseline="0" dirty="0" smtClean="0"/>
              <a:t> </a:t>
            </a:r>
            <a:r>
              <a:rPr lang="en-US" baseline="0" dirty="0" err="1" smtClean="0"/>
              <a:t>actuara</a:t>
            </a:r>
            <a:r>
              <a:rPr lang="en-US" baseline="0" dirty="0" smtClean="0"/>
              <a:t> </a:t>
            </a:r>
            <a:r>
              <a:rPr lang="en-US" baseline="0" dirty="0" err="1" smtClean="0"/>
              <a:t>como</a:t>
            </a:r>
            <a:r>
              <a:rPr lang="en-US" baseline="0" dirty="0" smtClean="0"/>
              <a:t> un </a:t>
            </a:r>
            <a:r>
              <a:rPr lang="en-US" baseline="0" dirty="0" err="1" smtClean="0"/>
              <a:t>sistema</a:t>
            </a:r>
            <a:r>
              <a:rPr lang="en-US" baseline="0" dirty="0" smtClean="0"/>
              <a:t> de </a:t>
            </a:r>
            <a:r>
              <a:rPr lang="en-US" baseline="0" dirty="0" err="1" smtClean="0"/>
              <a:t>puntos</a:t>
            </a:r>
            <a:r>
              <a:rPr lang="en-US" baseline="0" dirty="0" smtClean="0"/>
              <a:t>, </a:t>
            </a:r>
            <a:r>
              <a:rPr lang="en-US" baseline="0" dirty="0" err="1" smtClean="0"/>
              <a:t>mediante</a:t>
            </a:r>
            <a:r>
              <a:rPr lang="en-US" baseline="0" dirty="0" smtClean="0"/>
              <a:t> el </a:t>
            </a:r>
            <a:r>
              <a:rPr lang="en-US" baseline="0" dirty="0" err="1" smtClean="0"/>
              <a:t>cual</a:t>
            </a:r>
            <a:r>
              <a:rPr lang="en-US" baseline="0" dirty="0" smtClean="0"/>
              <a:t> los </a:t>
            </a:r>
            <a:r>
              <a:rPr lang="en-US" baseline="0" dirty="0" err="1" smtClean="0"/>
              <a:t>usuarios</a:t>
            </a:r>
            <a:r>
              <a:rPr lang="en-US" baseline="0" dirty="0" smtClean="0"/>
              <a:t> </a:t>
            </a:r>
            <a:r>
              <a:rPr lang="en-US" baseline="0" dirty="0" err="1" smtClean="0"/>
              <a:t>podran</a:t>
            </a:r>
            <a:r>
              <a:rPr lang="en-US" baseline="0" dirty="0" smtClean="0"/>
              <a:t> </a:t>
            </a:r>
            <a:r>
              <a:rPr lang="en-US" baseline="0" dirty="0" err="1" smtClean="0"/>
              <a:t>acumularlos</a:t>
            </a:r>
            <a:r>
              <a:rPr lang="en-US" baseline="0" dirty="0" smtClean="0"/>
              <a:t> </a:t>
            </a:r>
            <a:r>
              <a:rPr lang="en-US" baseline="0" dirty="0" err="1" smtClean="0"/>
              <a:t>para</a:t>
            </a:r>
            <a:r>
              <a:rPr lang="en-US" baseline="0" dirty="0" smtClean="0"/>
              <a:t> </a:t>
            </a:r>
            <a:r>
              <a:rPr lang="en-US" baseline="0" dirty="0" err="1" smtClean="0"/>
              <a:t>canjearlos</a:t>
            </a:r>
            <a:r>
              <a:rPr lang="en-US" baseline="0" dirty="0" smtClean="0"/>
              <a:t> </a:t>
            </a:r>
            <a:r>
              <a:rPr lang="en-US" baseline="0" dirty="0" err="1" smtClean="0"/>
              <a:t>por</a:t>
            </a:r>
            <a:r>
              <a:rPr lang="en-US" baseline="0" dirty="0" smtClean="0"/>
              <a:t> packs </a:t>
            </a:r>
            <a:r>
              <a:rPr lang="en-US" baseline="0" dirty="0" err="1" smtClean="0"/>
              <a:t>promocionales</a:t>
            </a:r>
            <a:r>
              <a:rPr lang="en-US" baseline="0" dirty="0" smtClean="0"/>
              <a:t> </a:t>
            </a:r>
            <a:r>
              <a:rPr lang="en-US" baseline="0" dirty="0" err="1" smtClean="0"/>
              <a:t>como</a:t>
            </a:r>
            <a:r>
              <a:rPr lang="en-US" baseline="0" dirty="0" smtClean="0"/>
              <a:t> </a:t>
            </a:r>
            <a:r>
              <a:rPr lang="en-US" baseline="0" dirty="0" err="1" smtClean="0"/>
              <a:t>por</a:t>
            </a:r>
            <a:r>
              <a:rPr lang="en-US" baseline="0" dirty="0" smtClean="0"/>
              <a:t> </a:t>
            </a:r>
            <a:r>
              <a:rPr lang="en-US" baseline="0" dirty="0" err="1" smtClean="0"/>
              <a:t>ejemplo</a:t>
            </a:r>
            <a:r>
              <a:rPr lang="en-US" baseline="0" dirty="0" smtClean="0"/>
              <a:t> la </a:t>
            </a:r>
            <a:r>
              <a:rPr lang="en-US" baseline="0" dirty="0" err="1" smtClean="0"/>
              <a:t>aplicacion</a:t>
            </a:r>
            <a:r>
              <a:rPr lang="en-US" baseline="0" dirty="0" smtClean="0"/>
              <a:t> sin </a:t>
            </a:r>
            <a:r>
              <a:rPr lang="en-US" baseline="0" dirty="0" err="1" smtClean="0"/>
              <a:t>publicidad</a:t>
            </a:r>
            <a:r>
              <a:rPr lang="en-US" baseline="0" dirty="0" smtClean="0"/>
              <a:t>, o con </a:t>
            </a:r>
            <a:r>
              <a:rPr lang="en-US" baseline="0" dirty="0" err="1" smtClean="0"/>
              <a:t>caracteristicas</a:t>
            </a:r>
            <a:r>
              <a:rPr lang="en-US" baseline="0" dirty="0" smtClean="0"/>
              <a:t> </a:t>
            </a:r>
            <a:r>
              <a:rPr lang="en-US" baseline="0" dirty="0" err="1" smtClean="0"/>
              <a:t>especiales</a:t>
            </a:r>
            <a:r>
              <a:rPr lang="en-US" baseline="0" dirty="0" smtClean="0"/>
              <a:t> </a:t>
            </a:r>
            <a:r>
              <a:rPr lang="en-US" baseline="0" dirty="0" err="1" smtClean="0"/>
              <a:t>como</a:t>
            </a:r>
            <a:r>
              <a:rPr lang="en-US" baseline="0" dirty="0" smtClean="0"/>
              <a:t> la </a:t>
            </a:r>
            <a:r>
              <a:rPr lang="en-US" baseline="0" dirty="0" err="1" smtClean="0"/>
              <a:t>busqueda</a:t>
            </a:r>
            <a:r>
              <a:rPr lang="en-US" baseline="0" dirty="0" smtClean="0"/>
              <a:t> de </a:t>
            </a:r>
            <a:r>
              <a:rPr lang="en-US" baseline="0" dirty="0" err="1" smtClean="0"/>
              <a:t>sanitarios</a:t>
            </a:r>
            <a:r>
              <a:rPr lang="en-US" baseline="0" dirty="0" smtClean="0"/>
              <a:t> </a:t>
            </a:r>
            <a:r>
              <a:rPr lang="en-US" baseline="0" dirty="0" err="1" smtClean="0"/>
              <a:t>especificos</a:t>
            </a:r>
            <a:r>
              <a:rPr lang="en-US" baseline="0" dirty="0" smtClean="0"/>
              <a:t> no </a:t>
            </a:r>
            <a:r>
              <a:rPr lang="en-US" baseline="0" dirty="0" err="1" smtClean="0"/>
              <a:t>necesariamente</a:t>
            </a:r>
            <a:r>
              <a:rPr lang="en-US" baseline="0" dirty="0" smtClean="0"/>
              <a:t> </a:t>
            </a:r>
            <a:r>
              <a:rPr lang="en-US" baseline="0" dirty="0" err="1" smtClean="0"/>
              <a:t>cercanos</a:t>
            </a:r>
            <a:r>
              <a:rPr lang="en-US" baseline="0" dirty="0" smtClean="0"/>
              <a:t> al </a:t>
            </a:r>
            <a:r>
              <a:rPr lang="en-US" baseline="0" dirty="0" err="1" smtClean="0"/>
              <a:t>lugar</a:t>
            </a:r>
            <a:r>
              <a:rPr lang="en-US" baseline="0" dirty="0" smtClean="0"/>
              <a:t> </a:t>
            </a:r>
            <a:r>
              <a:rPr lang="en-US" baseline="0" dirty="0" err="1" smtClean="0"/>
              <a:t>donde</a:t>
            </a:r>
            <a:r>
              <a:rPr lang="en-US" baseline="0" dirty="0" smtClean="0"/>
              <a:t> se </a:t>
            </a:r>
            <a:r>
              <a:rPr lang="en-US" baseline="0" dirty="0" err="1" smtClean="0"/>
              <a:t>encuentran</a:t>
            </a:r>
            <a:r>
              <a:rPr lang="en-US" baseline="0" dirty="0" smtClean="0"/>
              <a:t>.</a:t>
            </a:r>
          </a:p>
          <a:p>
            <a:endParaRPr lang="en-US" baseline="0" dirty="0" smtClean="0"/>
          </a:p>
          <a:p>
            <a:r>
              <a:rPr lang="es-ES" baseline="0" noProof="0" dirty="0" err="1" smtClean="0"/>
              <a:t>Asi</a:t>
            </a:r>
            <a:r>
              <a:rPr lang="en-US" baseline="0" dirty="0" smtClean="0"/>
              <a:t> </a:t>
            </a:r>
            <a:r>
              <a:rPr lang="es-ES" baseline="0" noProof="0" dirty="0" smtClean="0"/>
              <a:t>como</a:t>
            </a:r>
            <a:r>
              <a:rPr lang="en-US" baseline="0" dirty="0" smtClean="0"/>
              <a:t> </a:t>
            </a:r>
            <a:r>
              <a:rPr lang="en-US" baseline="0" dirty="0" err="1" smtClean="0"/>
              <a:t>agregar</a:t>
            </a:r>
            <a:r>
              <a:rPr lang="en-US" baseline="0" dirty="0" smtClean="0"/>
              <a:t> </a:t>
            </a:r>
            <a:r>
              <a:rPr lang="en-US" baseline="0" dirty="0" err="1" smtClean="0"/>
              <a:t>sanitarios</a:t>
            </a:r>
            <a:r>
              <a:rPr lang="en-US" baseline="0" dirty="0" smtClean="0"/>
              <a:t>, el </a:t>
            </a:r>
            <a:r>
              <a:rPr lang="en-US" baseline="0" dirty="0" err="1" smtClean="0"/>
              <a:t>compartir</a:t>
            </a:r>
            <a:r>
              <a:rPr lang="en-US" baseline="0" dirty="0" smtClean="0"/>
              <a:t> la </a:t>
            </a:r>
            <a:r>
              <a:rPr lang="en-US" baseline="0" dirty="0" err="1" smtClean="0"/>
              <a:t>aplicacion</a:t>
            </a:r>
            <a:r>
              <a:rPr lang="en-US" baseline="0" dirty="0" smtClean="0"/>
              <a:t> via </a:t>
            </a:r>
            <a:r>
              <a:rPr lang="en-US" baseline="0" dirty="0" err="1" smtClean="0"/>
              <a:t>redes</a:t>
            </a:r>
            <a:r>
              <a:rPr lang="en-US" baseline="0" dirty="0" smtClean="0"/>
              <a:t> </a:t>
            </a:r>
            <a:r>
              <a:rPr lang="en-US" baseline="0" dirty="0" err="1" smtClean="0"/>
              <a:t>sociales</a:t>
            </a:r>
            <a:r>
              <a:rPr lang="en-US" baseline="0" dirty="0" smtClean="0"/>
              <a:t> o </a:t>
            </a:r>
            <a:r>
              <a:rPr lang="en-US" baseline="0" dirty="0" err="1" smtClean="0"/>
              <a:t>calificarla</a:t>
            </a:r>
            <a:r>
              <a:rPr lang="en-US" baseline="0" dirty="0" smtClean="0"/>
              <a:t> en los </a:t>
            </a:r>
            <a:r>
              <a:rPr lang="en-US" baseline="0" dirty="0" err="1" smtClean="0"/>
              <a:t>distintos</a:t>
            </a:r>
            <a:r>
              <a:rPr lang="en-US" baseline="0" dirty="0" smtClean="0"/>
              <a:t> </a:t>
            </a:r>
            <a:r>
              <a:rPr lang="en-US" baseline="0" dirty="0" err="1" smtClean="0"/>
              <a:t>centros</a:t>
            </a:r>
            <a:r>
              <a:rPr lang="en-US" baseline="0" dirty="0" smtClean="0"/>
              <a:t> </a:t>
            </a:r>
            <a:r>
              <a:rPr lang="en-US" baseline="0" dirty="0" err="1" smtClean="0"/>
              <a:t>donde</a:t>
            </a:r>
            <a:r>
              <a:rPr lang="en-US" baseline="0" dirty="0" smtClean="0"/>
              <a:t> se la </a:t>
            </a:r>
            <a:r>
              <a:rPr lang="en-US" baseline="0" dirty="0" err="1" smtClean="0"/>
              <a:t>ofrezca</a:t>
            </a:r>
            <a:r>
              <a:rPr lang="en-US" baseline="0" dirty="0" smtClean="0"/>
              <a:t> </a:t>
            </a:r>
            <a:r>
              <a:rPr lang="en-US" baseline="0" dirty="0" err="1" smtClean="0"/>
              <a:t>tambien</a:t>
            </a:r>
            <a:r>
              <a:rPr lang="en-US" baseline="0" dirty="0" smtClean="0"/>
              <a:t> </a:t>
            </a:r>
            <a:r>
              <a:rPr lang="en-US" baseline="0" dirty="0" err="1" smtClean="0"/>
              <a:t>implica</a:t>
            </a:r>
            <a:r>
              <a:rPr lang="en-US" baseline="0" dirty="0" smtClean="0"/>
              <a:t> el </a:t>
            </a:r>
            <a:r>
              <a:rPr lang="en-US" baseline="0" dirty="0" err="1" smtClean="0"/>
              <a:t>beneficio</a:t>
            </a:r>
            <a:r>
              <a:rPr lang="en-US" baseline="0" dirty="0" smtClean="0"/>
              <a:t> de </a:t>
            </a:r>
            <a:r>
              <a:rPr lang="en-US" baseline="0" dirty="0" err="1" smtClean="0"/>
              <a:t>acumulacion</a:t>
            </a:r>
            <a:r>
              <a:rPr lang="en-US" baseline="0" dirty="0" smtClean="0"/>
              <a:t> de </a:t>
            </a:r>
            <a:r>
              <a:rPr lang="en-US" baseline="0" dirty="0" err="1" smtClean="0"/>
              <a:t>puntos</a:t>
            </a:r>
            <a:r>
              <a:rPr lang="en-US" baseline="0" dirty="0" smtClean="0"/>
              <a:t> </a:t>
            </a:r>
            <a:r>
              <a:rPr lang="en-US" baseline="0" dirty="0" err="1" smtClean="0"/>
              <a:t>para</a:t>
            </a:r>
            <a:r>
              <a:rPr lang="en-US" baseline="0" dirty="0" smtClean="0"/>
              <a:t> </a:t>
            </a:r>
            <a:r>
              <a:rPr lang="en-US" baseline="0" dirty="0" err="1" smtClean="0"/>
              <a:t>su</a:t>
            </a:r>
            <a:r>
              <a:rPr lang="en-US" baseline="0" dirty="0" smtClean="0"/>
              <a:t> posterior </a:t>
            </a:r>
            <a:r>
              <a:rPr lang="en-US" baseline="0" dirty="0" err="1" smtClean="0"/>
              <a:t>canejo</a:t>
            </a:r>
            <a:r>
              <a:rPr lang="en-US" baseline="0" dirty="0" smtClean="0"/>
              <a:t>.</a:t>
            </a:r>
          </a:p>
          <a:p>
            <a:endParaRPr lang="en-US" baseline="0" dirty="0" smtClean="0"/>
          </a:p>
          <a:p>
            <a:r>
              <a:rPr lang="en-US" baseline="0" dirty="0" smtClean="0"/>
              <a:t>Este </a:t>
            </a:r>
            <a:r>
              <a:rPr lang="en-US" baseline="0" dirty="0" err="1" smtClean="0"/>
              <a:t>sistema</a:t>
            </a:r>
            <a:r>
              <a:rPr lang="en-US" baseline="0" dirty="0" smtClean="0"/>
              <a:t> de </a:t>
            </a:r>
            <a:r>
              <a:rPr lang="en-US" baseline="0" dirty="0" err="1" smtClean="0"/>
              <a:t>motivacion</a:t>
            </a:r>
            <a:r>
              <a:rPr lang="en-US" baseline="0" dirty="0" smtClean="0"/>
              <a:t> </a:t>
            </a:r>
            <a:r>
              <a:rPr lang="en-US" baseline="0" dirty="0" err="1" smtClean="0"/>
              <a:t>logra</a:t>
            </a:r>
            <a:r>
              <a:rPr lang="en-US" baseline="0" dirty="0" smtClean="0"/>
              <a:t> </a:t>
            </a:r>
            <a:r>
              <a:rPr lang="en-US" baseline="0" dirty="0" err="1" smtClean="0"/>
              <a:t>expandir</a:t>
            </a:r>
            <a:r>
              <a:rPr lang="en-US" baseline="0" dirty="0" smtClean="0"/>
              <a:t> el </a:t>
            </a:r>
            <a:r>
              <a:rPr lang="en-US" baseline="0" dirty="0" err="1" smtClean="0"/>
              <a:t>producto</a:t>
            </a:r>
            <a:r>
              <a:rPr lang="en-US" baseline="0" dirty="0" smtClean="0"/>
              <a:t> en el </a:t>
            </a:r>
            <a:r>
              <a:rPr lang="en-US" baseline="0" dirty="0" err="1" smtClean="0"/>
              <a:t>aspecto</a:t>
            </a:r>
            <a:r>
              <a:rPr lang="en-US" baseline="0" dirty="0" smtClean="0"/>
              <a:t> de </a:t>
            </a:r>
            <a:r>
              <a:rPr lang="en-US" baseline="0" dirty="0" err="1" smtClean="0"/>
              <a:t>cantidad</a:t>
            </a:r>
            <a:r>
              <a:rPr lang="en-US" baseline="0" dirty="0" smtClean="0"/>
              <a:t> de </a:t>
            </a:r>
            <a:r>
              <a:rPr lang="en-US" baseline="0" dirty="0" err="1" smtClean="0"/>
              <a:t>sanitarios</a:t>
            </a:r>
            <a:r>
              <a:rPr lang="en-US" baseline="0" dirty="0" smtClean="0"/>
              <a:t> </a:t>
            </a:r>
            <a:r>
              <a:rPr lang="en-US" baseline="0" dirty="0" err="1" smtClean="0"/>
              <a:t>disponibles</a:t>
            </a:r>
            <a:r>
              <a:rPr lang="en-US" baseline="0" dirty="0" smtClean="0"/>
              <a:t>, </a:t>
            </a:r>
            <a:r>
              <a:rPr lang="en-US" baseline="0" dirty="0" err="1" smtClean="0"/>
              <a:t>difundirlo</a:t>
            </a:r>
            <a:r>
              <a:rPr lang="en-US" baseline="0" dirty="0" smtClean="0"/>
              <a:t> de </a:t>
            </a:r>
            <a:r>
              <a:rPr lang="en-US" baseline="0" dirty="0" err="1" smtClean="0"/>
              <a:t>manera</a:t>
            </a:r>
            <a:r>
              <a:rPr lang="en-US" baseline="0" dirty="0" smtClean="0"/>
              <a:t> viral (via </a:t>
            </a:r>
            <a:r>
              <a:rPr lang="en-US" baseline="0" dirty="0" err="1" smtClean="0"/>
              <a:t>redes</a:t>
            </a:r>
            <a:r>
              <a:rPr lang="en-US" baseline="0" dirty="0" smtClean="0"/>
              <a:t> </a:t>
            </a:r>
            <a:r>
              <a:rPr lang="en-US" baseline="0" dirty="0" err="1" smtClean="0"/>
              <a:t>sociales</a:t>
            </a:r>
            <a:r>
              <a:rPr lang="en-US" baseline="0" dirty="0" smtClean="0"/>
              <a:t>) y </a:t>
            </a:r>
            <a:r>
              <a:rPr lang="en-US" baseline="0" dirty="0" err="1" smtClean="0"/>
              <a:t>mantiene</a:t>
            </a:r>
            <a:r>
              <a:rPr lang="en-US" baseline="0" dirty="0" smtClean="0"/>
              <a:t> a los </a:t>
            </a:r>
            <a:r>
              <a:rPr lang="en-US" baseline="0" dirty="0" err="1" smtClean="0"/>
              <a:t>usuarios</a:t>
            </a:r>
            <a:r>
              <a:rPr lang="en-US" baseline="0" dirty="0" smtClean="0"/>
              <a:t> </a:t>
            </a:r>
            <a:r>
              <a:rPr lang="en-US" baseline="0" dirty="0" err="1" smtClean="0"/>
              <a:t>involucrados</a:t>
            </a:r>
            <a:r>
              <a:rPr lang="en-US" baseline="0" dirty="0" smtClean="0"/>
              <a:t> con la </a:t>
            </a:r>
            <a:r>
              <a:rPr lang="en-US" baseline="0" dirty="0" err="1" smtClean="0"/>
              <a:t>aplicacion</a:t>
            </a:r>
            <a:r>
              <a:rPr lang="en-US" baseline="0" dirty="0" smtClean="0"/>
              <a:t> </a:t>
            </a:r>
            <a:r>
              <a:rPr lang="en-US" baseline="0" dirty="0" err="1" smtClean="0"/>
              <a:t>haciendoles</a:t>
            </a:r>
            <a:r>
              <a:rPr lang="en-US" baseline="0" dirty="0" smtClean="0"/>
              <a:t> </a:t>
            </a:r>
            <a:r>
              <a:rPr lang="en-US" baseline="0" dirty="0" err="1" smtClean="0"/>
              <a:t>sentir</a:t>
            </a:r>
            <a:r>
              <a:rPr lang="en-US" baseline="0" dirty="0" smtClean="0"/>
              <a:t> </a:t>
            </a:r>
            <a:r>
              <a:rPr lang="en-US" baseline="0" dirty="0" err="1" smtClean="0"/>
              <a:t>que</a:t>
            </a:r>
            <a:r>
              <a:rPr lang="en-US" baseline="0" dirty="0" smtClean="0"/>
              <a:t> son parte del </a:t>
            </a:r>
            <a:r>
              <a:rPr lang="en-US" baseline="0" dirty="0" err="1" smtClean="0"/>
              <a:t>desarrollo</a:t>
            </a:r>
            <a:r>
              <a:rPr lang="en-US" baseline="0" dirty="0" smtClean="0"/>
              <a:t> de la </a:t>
            </a:r>
            <a:r>
              <a:rPr lang="en-US" baseline="0" dirty="0" err="1" smtClean="0"/>
              <a:t>misma</a:t>
            </a:r>
            <a:r>
              <a:rPr lang="en-US" baseline="0" dirty="0" smtClean="0"/>
              <a:t>.</a:t>
            </a:r>
          </a:p>
        </p:txBody>
      </p:sp>
      <p:sp>
        <p:nvSpPr>
          <p:cNvPr id="4" name="3 Marcador de número de diapositiva"/>
          <p:cNvSpPr>
            <a:spLocks noGrp="1"/>
          </p:cNvSpPr>
          <p:nvPr>
            <p:ph type="sldNum" sz="quarter" idx="10"/>
          </p:nvPr>
        </p:nvSpPr>
        <p:spPr/>
        <p:txBody>
          <a:bodyPr/>
          <a:lstStyle/>
          <a:p>
            <a:fld id="{5625E230-B123-43EB-B2A3-53965331BBB3}"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761509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28382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398476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409598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480756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991147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11" name="Footer Placeholder 10"/>
          <p:cNvSpPr>
            <a:spLocks noGrp="1"/>
          </p:cNvSpPr>
          <p:nvPr>
            <p:ph type="ftr" sz="quarter" idx="11"/>
          </p:nvPr>
        </p:nvSpPr>
        <p:spPr/>
        <p:txBody>
          <a:bodyPr/>
          <a:lstStyle/>
          <a:p>
            <a:endParaRPr lang="es-AR"/>
          </a:p>
        </p:txBody>
      </p:sp>
      <p:sp>
        <p:nvSpPr>
          <p:cNvPr id="12" name="Slide Number Placeholder 11"/>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005852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7" name="Footer Placeholder 6"/>
          <p:cNvSpPr>
            <a:spLocks noGrp="1"/>
          </p:cNvSpPr>
          <p:nvPr>
            <p:ph type="ftr" sz="quarter" idx="11"/>
          </p:nvPr>
        </p:nvSpPr>
        <p:spPr/>
        <p:txBody>
          <a:bodyPr/>
          <a:lstStyle/>
          <a:p>
            <a:endParaRPr lang="es-AR"/>
          </a:p>
        </p:txBody>
      </p:sp>
      <p:sp>
        <p:nvSpPr>
          <p:cNvPr id="8" name="Slide Number Placeholder 7"/>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55473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2686844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2024" y="3494176"/>
            <a:ext cx="212598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679520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92024" y="3493008"/>
            <a:ext cx="212598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7BD7AA0-4159-4CB0-B2DE-5811B6B83B79}" type="datetimeFigureOut">
              <a:rPr lang="es-AR" smtClean="0"/>
              <a:pPr/>
              <a:t>07/08/2013</a:t>
            </a:fld>
            <a:endParaRPr lang="es-AR"/>
          </a:p>
        </p:txBody>
      </p:sp>
      <p:sp>
        <p:nvSpPr>
          <p:cNvPr id="9" name="Footer Placeholder 8"/>
          <p:cNvSpPr>
            <a:spLocks noGrp="1"/>
          </p:cNvSpPr>
          <p:nvPr>
            <p:ph type="ftr" sz="quarter" idx="11"/>
          </p:nvPr>
        </p:nvSpPr>
        <p:spPr>
          <a:xfrm>
            <a:off x="2624326" y="6356351"/>
            <a:ext cx="4433638" cy="365125"/>
          </a:xfrm>
        </p:spPr>
        <p:txBody>
          <a:bodyPr/>
          <a:lstStyle/>
          <a:p>
            <a:endParaRPr lang="es-AR"/>
          </a:p>
        </p:txBody>
      </p:sp>
      <p:sp>
        <p:nvSpPr>
          <p:cNvPr id="10" name="Slide Number Placeholder 9"/>
          <p:cNvSpPr>
            <a:spLocks noGrp="1"/>
          </p:cNvSpPr>
          <p:nvPr>
            <p:ph type="sldNum" sz="quarter" idx="12"/>
          </p:nvPr>
        </p:nvSpPr>
        <p:spPr/>
        <p:txBody>
          <a:bodyPr/>
          <a:lstStyle/>
          <a:p>
            <a:fld id="{6165A59F-90C2-4CE1-930A-E430CB683E84}" type="slidenum">
              <a:rPr lang="es-AR" smtClean="0"/>
              <a:pPr/>
              <a:t>‹#›</a:t>
            </a:fld>
            <a:endParaRPr lang="es-AR"/>
          </a:p>
        </p:txBody>
      </p:sp>
    </p:spTree>
    <p:extLst>
      <p:ext uri="{BB962C8B-B14F-4D97-AF65-F5344CB8AC3E}">
        <p14:creationId xmlns:p14="http://schemas.microsoft.com/office/powerpoint/2010/main" val="194002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A7BD7AA0-4159-4CB0-B2DE-5811B6B83B79}" type="datetimeFigureOut">
              <a:rPr lang="es-AR" smtClean="0"/>
              <a:pPr/>
              <a:t>07/08/2013</a:t>
            </a:fld>
            <a:endParaRPr lang="es-AR"/>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s-AR"/>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200" b="1">
                <a:solidFill>
                  <a:schemeClr val="accent1"/>
                </a:solidFill>
              </a:defRPr>
            </a:lvl1pPr>
          </a:lstStyle>
          <a:p>
            <a:fld id="{6165A59F-90C2-4CE1-930A-E430CB683E84}" type="slidenum">
              <a:rPr lang="es-AR" smtClean="0"/>
              <a:pPr/>
              <a:t>‹#›</a:t>
            </a:fld>
            <a:endParaRPr lang="es-AR"/>
          </a:p>
        </p:txBody>
      </p:sp>
    </p:spTree>
    <p:extLst>
      <p:ext uri="{BB962C8B-B14F-4D97-AF65-F5344CB8AC3E}">
        <p14:creationId xmlns:p14="http://schemas.microsoft.com/office/powerpoint/2010/main" val="4090738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AR" dirty="0" smtClean="0"/>
              <a:t>Social </a:t>
            </a:r>
            <a:r>
              <a:rPr lang="es-AR" dirty="0" err="1" smtClean="0"/>
              <a:t>Toilet</a:t>
            </a:r>
            <a:r>
              <a:rPr lang="es-AR" dirty="0" smtClean="0"/>
              <a:t>	</a:t>
            </a:r>
            <a:endParaRPr lang="es-AR" dirty="0"/>
          </a:p>
        </p:txBody>
      </p:sp>
      <p:sp>
        <p:nvSpPr>
          <p:cNvPr id="3" name="Subtitle 2"/>
          <p:cNvSpPr>
            <a:spLocks noGrp="1"/>
          </p:cNvSpPr>
          <p:nvPr>
            <p:ph type="subTitle" idx="1"/>
          </p:nvPr>
        </p:nvSpPr>
        <p:spPr/>
        <p:txBody>
          <a:bodyPr/>
          <a:lstStyle/>
          <a:p>
            <a:r>
              <a:rPr lang="es-AR" dirty="0" smtClean="0"/>
              <a:t>Descripción Comercial</a:t>
            </a:r>
            <a:endParaRPr lang="es-AR" dirty="0"/>
          </a:p>
        </p:txBody>
      </p:sp>
    </p:spTree>
    <p:extLst>
      <p:ext uri="{BB962C8B-B14F-4D97-AF65-F5344CB8AC3E}">
        <p14:creationId xmlns:p14="http://schemas.microsoft.com/office/powerpoint/2010/main" val="2180121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Aspecto Legal</a:t>
            </a:r>
            <a:endParaRPr lang="es-AR"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0298" y="1628800"/>
            <a:ext cx="5188051" cy="3809975"/>
          </a:xfrm>
        </p:spPr>
      </p:pic>
    </p:spTree>
    <p:extLst>
      <p:ext uri="{BB962C8B-B14F-4D97-AF65-F5344CB8AC3E}">
        <p14:creationId xmlns:p14="http://schemas.microsoft.com/office/powerpoint/2010/main" val="2205681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normAutofit fontScale="90000"/>
          </a:bodyPr>
          <a:lstStyle/>
          <a:p>
            <a:r>
              <a:rPr lang="es-AR" dirty="0" smtClean="0"/>
              <a:t/>
            </a:r>
            <a:br>
              <a:rPr lang="es-AR" dirty="0" smtClean="0"/>
            </a:br>
            <a:r>
              <a:rPr lang="es-AR" dirty="0"/>
              <a:t/>
            </a:r>
            <a:br>
              <a:rPr lang="es-AR" dirty="0"/>
            </a:br>
            <a:r>
              <a:rPr lang="es-AR" dirty="0" smtClean="0"/>
              <a:t/>
            </a:r>
            <a:br>
              <a:rPr lang="es-AR" dirty="0" smtClean="0"/>
            </a:br>
            <a:r>
              <a:rPr lang="es-AR" dirty="0" smtClean="0"/>
              <a:t>Mercado </a:t>
            </a:r>
            <a:r>
              <a:rPr lang="es-AR" dirty="0"/>
              <a:t>en crecimiento</a:t>
            </a:r>
          </a:p>
        </p:txBody>
      </p:sp>
      <p:sp>
        <p:nvSpPr>
          <p:cNvPr id="2" name="Subtitle 1"/>
          <p:cNvSpPr>
            <a:spLocks noGrp="1"/>
          </p:cNvSpPr>
          <p:nvPr>
            <p:ph type="subTitle" idx="1"/>
          </p:nvPr>
        </p:nvSpPr>
        <p:spPr/>
        <p:txBody>
          <a:bodyPr/>
          <a:lstStyle/>
          <a:p>
            <a:r>
              <a:rPr lang="es-AR" dirty="0" smtClean="0"/>
              <a:t>Proyección económica</a:t>
            </a:r>
            <a:endParaRPr lang="es-AR" dirty="0"/>
          </a:p>
        </p:txBody>
      </p:sp>
    </p:spTree>
    <p:extLst>
      <p:ext uri="{BB962C8B-B14F-4D97-AF65-F5344CB8AC3E}">
        <p14:creationId xmlns:p14="http://schemas.microsoft.com/office/powerpoint/2010/main" val="40212455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Mercado actual</a:t>
            </a:r>
            <a:endParaRPr lang="es-AR" dirty="0"/>
          </a:p>
        </p:txBody>
      </p:sp>
      <p:sp>
        <p:nvSpPr>
          <p:cNvPr id="5" name="TextBox 4"/>
          <p:cNvSpPr txBox="1"/>
          <p:nvPr/>
        </p:nvSpPr>
        <p:spPr>
          <a:xfrm>
            <a:off x="2627784" y="1700808"/>
            <a:ext cx="6264696" cy="2806922"/>
          </a:xfrm>
          <a:prstGeom prst="rect">
            <a:avLst/>
          </a:prstGeom>
          <a:noFill/>
        </p:spPr>
        <p:txBody>
          <a:bodyPr wrap="square" rtlCol="0">
            <a:spAutoFit/>
          </a:bodyPr>
          <a:lstStyle/>
          <a:p>
            <a:pPr marL="731520" indent="-182880">
              <a:lnSpc>
                <a:spcPct val="90000"/>
              </a:lnSpc>
              <a:buClr>
                <a:schemeClr val="accent1"/>
              </a:buClr>
              <a:buFont typeface="Wingdings 2" pitchFamily="18" charset="2"/>
              <a:buChar char=""/>
            </a:pPr>
            <a:r>
              <a:rPr lang="es-AR" sz="2800" dirty="0">
                <a:solidFill>
                  <a:schemeClr val="tx1">
                    <a:lumMod val="65000"/>
                    <a:lumOff val="35000"/>
                  </a:schemeClr>
                </a:solidFill>
              </a:rPr>
              <a:t>Descarga paga</a:t>
            </a:r>
            <a:r>
              <a:rPr lang="es-AR" sz="2800" dirty="0" smtClean="0">
                <a:solidFill>
                  <a:schemeClr val="tx1">
                    <a:lumMod val="65000"/>
                    <a:lumOff val="35000"/>
                  </a:schemeClr>
                </a:solidFill>
              </a:rPr>
              <a:t>:</a:t>
            </a:r>
          </a:p>
          <a:p>
            <a:pPr marL="1188720" lvl="1" indent="-182880">
              <a:lnSpc>
                <a:spcPct val="90000"/>
              </a:lnSpc>
              <a:buClr>
                <a:schemeClr val="accent1"/>
              </a:buClr>
              <a:buFont typeface="Wingdings 2" pitchFamily="18" charset="2"/>
              <a:buChar char=""/>
            </a:pPr>
            <a:r>
              <a:rPr lang="es-AR" sz="2800" smtClean="0">
                <a:solidFill>
                  <a:schemeClr val="tx1">
                    <a:lumMod val="65000"/>
                    <a:lumOff val="35000"/>
                  </a:schemeClr>
                </a:solidFill>
              </a:rPr>
              <a:t> 1-5 </a:t>
            </a:r>
            <a:r>
              <a:rPr lang="es-AR" sz="2800" dirty="0" smtClean="0">
                <a:solidFill>
                  <a:schemeClr val="tx1">
                    <a:lumMod val="65000"/>
                    <a:lumOff val="35000"/>
                  </a:schemeClr>
                </a:solidFill>
              </a:rPr>
              <a:t>USD</a:t>
            </a:r>
          </a:p>
          <a:p>
            <a:pPr marL="731520" indent="-182880">
              <a:lnSpc>
                <a:spcPct val="90000"/>
              </a:lnSpc>
              <a:buClr>
                <a:schemeClr val="accent1"/>
              </a:buClr>
              <a:buFont typeface="Wingdings 2" pitchFamily="18" charset="2"/>
              <a:buChar char=""/>
            </a:pPr>
            <a:endParaRPr lang="es-AR" sz="2800" dirty="0">
              <a:solidFill>
                <a:schemeClr val="tx1">
                  <a:lumMod val="65000"/>
                  <a:lumOff val="35000"/>
                </a:schemeClr>
              </a:solidFill>
            </a:endParaRPr>
          </a:p>
          <a:p>
            <a:pPr marL="731520" indent="-182880">
              <a:lnSpc>
                <a:spcPct val="90000"/>
              </a:lnSpc>
              <a:buClr>
                <a:schemeClr val="accent1"/>
              </a:buClr>
              <a:buFont typeface="Wingdings 2" pitchFamily="18" charset="2"/>
              <a:buChar char=""/>
            </a:pPr>
            <a:r>
              <a:rPr lang="es-AR" sz="2800" dirty="0">
                <a:solidFill>
                  <a:schemeClr val="tx1">
                    <a:lumMod val="65000"/>
                    <a:lumOff val="35000"/>
                  </a:schemeClr>
                </a:solidFill>
              </a:rPr>
              <a:t>Publicidad:</a:t>
            </a:r>
          </a:p>
          <a:p>
            <a:pPr marL="1188720" lvl="1" indent="-182880">
              <a:lnSpc>
                <a:spcPct val="90000"/>
              </a:lnSpc>
              <a:buClr>
                <a:schemeClr val="accent1"/>
              </a:buClr>
              <a:buFont typeface="Wingdings 2" pitchFamily="18" charset="2"/>
              <a:buChar char=""/>
            </a:pPr>
            <a:r>
              <a:rPr lang="es-AR" sz="2800" dirty="0">
                <a:solidFill>
                  <a:schemeClr val="tx1">
                    <a:lumMod val="65000"/>
                    <a:lumOff val="35000"/>
                  </a:schemeClr>
                </a:solidFill>
              </a:rPr>
              <a:t>Por </a:t>
            </a:r>
            <a:r>
              <a:rPr lang="es-AR" sz="2800" dirty="0" err="1">
                <a:solidFill>
                  <a:schemeClr val="tx1">
                    <a:lumMod val="65000"/>
                    <a:lumOff val="35000"/>
                  </a:schemeClr>
                </a:solidFill>
              </a:rPr>
              <a:t>click</a:t>
            </a:r>
            <a:r>
              <a:rPr lang="es-AR" sz="2800" dirty="0">
                <a:solidFill>
                  <a:schemeClr val="tx1">
                    <a:lumMod val="65000"/>
                    <a:lumOff val="35000"/>
                  </a:schemeClr>
                </a:solidFill>
              </a:rPr>
              <a:t>: 15-30 centavos</a:t>
            </a:r>
          </a:p>
          <a:p>
            <a:pPr marL="1188720" lvl="1" indent="-182880">
              <a:lnSpc>
                <a:spcPct val="90000"/>
              </a:lnSpc>
              <a:buClr>
                <a:schemeClr val="accent1"/>
              </a:buClr>
              <a:buFont typeface="Wingdings 2" pitchFamily="18" charset="2"/>
              <a:buChar char=""/>
            </a:pPr>
            <a:r>
              <a:rPr lang="es-AR" sz="2800" dirty="0">
                <a:solidFill>
                  <a:schemeClr val="tx1">
                    <a:lumMod val="65000"/>
                    <a:lumOff val="35000"/>
                  </a:schemeClr>
                </a:solidFill>
              </a:rPr>
              <a:t>Por impresión: 10-20 centavos</a:t>
            </a:r>
          </a:p>
          <a:p>
            <a:pPr marL="1188720" lvl="1" indent="-182880">
              <a:lnSpc>
                <a:spcPct val="90000"/>
              </a:lnSpc>
              <a:buClr>
                <a:schemeClr val="accent1"/>
              </a:buClr>
              <a:buFont typeface="Wingdings 2" pitchFamily="18" charset="2"/>
              <a:buChar char=""/>
            </a:pPr>
            <a:r>
              <a:rPr lang="es-AR" sz="2800" dirty="0">
                <a:solidFill>
                  <a:schemeClr val="tx1">
                    <a:lumMod val="65000"/>
                    <a:lumOff val="35000"/>
                  </a:schemeClr>
                </a:solidFill>
              </a:rPr>
              <a:t>Probabilidad de </a:t>
            </a:r>
            <a:r>
              <a:rPr lang="es-AR" sz="2800" dirty="0" err="1">
                <a:solidFill>
                  <a:schemeClr val="tx1">
                    <a:lumMod val="65000"/>
                    <a:lumOff val="35000"/>
                  </a:schemeClr>
                </a:solidFill>
              </a:rPr>
              <a:t>click</a:t>
            </a:r>
            <a:r>
              <a:rPr lang="es-AR" sz="2800" dirty="0">
                <a:solidFill>
                  <a:schemeClr val="tx1">
                    <a:lumMod val="65000"/>
                    <a:lumOff val="35000"/>
                  </a:schemeClr>
                </a:solidFill>
              </a:rPr>
              <a:t>: 1,5%-2,5%</a:t>
            </a:r>
          </a:p>
        </p:txBody>
      </p:sp>
    </p:spTree>
    <p:extLst>
      <p:ext uri="{BB962C8B-B14F-4D97-AF65-F5344CB8AC3E}">
        <p14:creationId xmlns:p14="http://schemas.microsoft.com/office/powerpoint/2010/main" val="318816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Estimación</a:t>
            </a:r>
            <a:endParaRPr lang="es-AR" dirty="0"/>
          </a:p>
        </p:txBody>
      </p:sp>
      <p:sp>
        <p:nvSpPr>
          <p:cNvPr id="3" name="Content Placeholder 2"/>
          <p:cNvSpPr>
            <a:spLocks noGrp="1"/>
          </p:cNvSpPr>
          <p:nvPr>
            <p:ph idx="1"/>
          </p:nvPr>
        </p:nvSpPr>
        <p:spPr/>
        <p:txBody>
          <a:bodyPr/>
          <a:lstStyle/>
          <a:p>
            <a:r>
              <a:rPr lang="es-AR" sz="2800" dirty="0" smtClean="0"/>
              <a:t>Del mercado-&gt;cota inferior:</a:t>
            </a:r>
          </a:p>
          <a:p>
            <a:pPr lvl="1"/>
            <a:r>
              <a:rPr lang="es-AR" sz="2400" dirty="0" smtClean="0"/>
              <a:t>15 centavos por </a:t>
            </a:r>
            <a:r>
              <a:rPr lang="es-AR" sz="2400" dirty="0" err="1" smtClean="0"/>
              <a:t>click</a:t>
            </a:r>
            <a:endParaRPr lang="es-AR" sz="2400" dirty="0" smtClean="0"/>
          </a:p>
          <a:p>
            <a:pPr lvl="1"/>
            <a:r>
              <a:rPr lang="es-AR" sz="2400" dirty="0" smtClean="0"/>
              <a:t>1,5% probabilidad de </a:t>
            </a:r>
            <a:r>
              <a:rPr lang="es-AR" sz="2400" dirty="0" err="1" smtClean="0"/>
              <a:t>click</a:t>
            </a:r>
            <a:endParaRPr lang="es-AR" sz="2400" dirty="0" smtClean="0"/>
          </a:p>
          <a:p>
            <a:pPr lvl="1"/>
            <a:r>
              <a:rPr lang="es-AR" sz="2400" dirty="0" smtClean="0"/>
              <a:t>10 centavos por impresión</a:t>
            </a:r>
          </a:p>
          <a:p>
            <a:r>
              <a:rPr lang="es-AR" sz="2800" dirty="0" smtClean="0"/>
              <a:t>De la aplicación:</a:t>
            </a:r>
          </a:p>
          <a:p>
            <a:pPr lvl="1"/>
            <a:r>
              <a:rPr lang="es-AR" sz="2400" dirty="0" smtClean="0"/>
              <a:t>Una visita semanal</a:t>
            </a:r>
          </a:p>
          <a:p>
            <a:pPr lvl="1"/>
            <a:r>
              <a:rPr lang="es-AR" sz="2400" dirty="0" smtClean="0"/>
              <a:t>Un minuto por uso</a:t>
            </a:r>
          </a:p>
          <a:p>
            <a:pPr lvl="1"/>
            <a:r>
              <a:rPr lang="es-AR" sz="2400" dirty="0" smtClean="0"/>
              <a:t>4 pantallas visitadas por uso</a:t>
            </a:r>
          </a:p>
          <a:p>
            <a:pPr lvl="1"/>
            <a:r>
              <a:rPr lang="es-AR" sz="2400" dirty="0" smtClean="0"/>
              <a:t>10% de versiones pagas del total</a:t>
            </a:r>
          </a:p>
          <a:p>
            <a:pPr lvl="1"/>
            <a:endParaRPr lang="es-AR" dirty="0"/>
          </a:p>
        </p:txBody>
      </p:sp>
    </p:spTree>
    <p:extLst>
      <p:ext uri="{BB962C8B-B14F-4D97-AF65-F5344CB8AC3E}">
        <p14:creationId xmlns:p14="http://schemas.microsoft.com/office/powerpoint/2010/main" val="45310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Caso 1:</a:t>
            </a:r>
            <a:br>
              <a:rPr lang="es-AR" sz="3000" dirty="0" smtClean="0"/>
            </a:br>
            <a:r>
              <a:rPr lang="es-AR" sz="3000" dirty="0" smtClean="0"/>
              <a:t>Expansión nacional con un 3% del  mercado</a:t>
            </a:r>
            <a:br>
              <a:rPr lang="es-AR" sz="3000" dirty="0" smtClean="0"/>
            </a:br>
            <a:r>
              <a:rPr lang="es-AR" sz="3000" dirty="0" err="1" smtClean="0"/>
              <a:t>Android</a:t>
            </a:r>
            <a:endParaRPr lang="es-AR" sz="3000" dirty="0"/>
          </a:p>
        </p:txBody>
      </p:sp>
      <p:graphicFrame>
        <p:nvGraphicFramePr>
          <p:cNvPr id="5" name="Chart 4"/>
          <p:cNvGraphicFramePr>
            <a:graphicFrameLocks/>
          </p:cNvGraphicFramePr>
          <p:nvPr>
            <p:extLst>
              <p:ext uri="{D42A27DB-BD31-4B8C-83A1-F6EECF244321}">
                <p14:modId xmlns:p14="http://schemas.microsoft.com/office/powerpoint/2010/main" val="1825034101"/>
              </p:ext>
            </p:extLst>
          </p:nvPr>
        </p:nvGraphicFramePr>
        <p:xfrm>
          <a:off x="2051720" y="908720"/>
          <a:ext cx="6840760" cy="49685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6239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3000" dirty="0" smtClean="0"/>
              <a:t>Caso 1:</a:t>
            </a:r>
            <a:br>
              <a:rPr lang="es-AR" sz="3000" dirty="0" smtClean="0"/>
            </a:br>
            <a:r>
              <a:rPr lang="es-AR" sz="3000" dirty="0" smtClean="0"/>
              <a:t>Expansión nacional con un 3% del  mercado</a:t>
            </a:r>
            <a:br>
              <a:rPr lang="es-AR" sz="3000" dirty="0" smtClean="0"/>
            </a:br>
            <a:r>
              <a:rPr lang="es-AR" sz="3000" dirty="0" err="1" smtClean="0"/>
              <a:t>Android</a:t>
            </a:r>
            <a:endParaRPr lang="es-AR" sz="3000" dirty="0"/>
          </a:p>
        </p:txBody>
      </p:sp>
      <p:graphicFrame>
        <p:nvGraphicFramePr>
          <p:cNvPr id="4" name="Chart 3"/>
          <p:cNvGraphicFramePr>
            <a:graphicFrameLocks/>
          </p:cNvGraphicFramePr>
          <p:nvPr>
            <p:extLst>
              <p:ext uri="{D42A27DB-BD31-4B8C-83A1-F6EECF244321}">
                <p14:modId xmlns:p14="http://schemas.microsoft.com/office/powerpoint/2010/main" val="3649252265"/>
              </p:ext>
            </p:extLst>
          </p:nvPr>
        </p:nvGraphicFramePr>
        <p:xfrm>
          <a:off x="2411760" y="764704"/>
          <a:ext cx="6408712" cy="5256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79891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5" name="Chart 4"/>
          <p:cNvGraphicFramePr>
            <a:graphicFrameLocks/>
          </p:cNvGraphicFramePr>
          <p:nvPr>
            <p:extLst>
              <p:ext uri="{D42A27DB-BD31-4B8C-83A1-F6EECF244321}">
                <p14:modId xmlns:p14="http://schemas.microsoft.com/office/powerpoint/2010/main" val="3309835549"/>
              </p:ext>
            </p:extLst>
          </p:nvPr>
        </p:nvGraphicFramePr>
        <p:xfrm>
          <a:off x="2195736" y="620688"/>
          <a:ext cx="6480720" cy="55446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864394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dirty="0" smtClean="0"/>
              <a:t>Caso 2: expansión exitosa global</a:t>
            </a:r>
            <a:endParaRPr lang="es-AR" dirty="0"/>
          </a:p>
        </p:txBody>
      </p:sp>
      <p:graphicFrame>
        <p:nvGraphicFramePr>
          <p:cNvPr id="4" name="Chart 3"/>
          <p:cNvGraphicFramePr>
            <a:graphicFrameLocks/>
          </p:cNvGraphicFramePr>
          <p:nvPr>
            <p:extLst>
              <p:ext uri="{D42A27DB-BD31-4B8C-83A1-F6EECF244321}">
                <p14:modId xmlns:p14="http://schemas.microsoft.com/office/powerpoint/2010/main" val="1527807372"/>
              </p:ext>
            </p:extLst>
          </p:nvPr>
        </p:nvGraphicFramePr>
        <p:xfrm>
          <a:off x="2339752" y="836712"/>
          <a:ext cx="6624736" cy="54726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7101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Preguntas</a:t>
            </a:r>
            <a:r>
              <a:rPr lang="en-US" dirty="0"/>
              <a:t>?</a:t>
            </a:r>
            <a:endParaRPr lang="es-AR" dirty="0"/>
          </a:p>
        </p:txBody>
      </p:sp>
      <p:sp>
        <p:nvSpPr>
          <p:cNvPr id="3" name="Subtitle 2"/>
          <p:cNvSpPr>
            <a:spLocks noGrp="1"/>
          </p:cNvSpPr>
          <p:nvPr>
            <p:ph type="subTitle" idx="1"/>
          </p:nvPr>
        </p:nvSpPr>
        <p:spPr/>
        <p:txBody>
          <a:bodyPr/>
          <a:lstStyle/>
          <a:p>
            <a:endParaRPr lang="es-AR" dirty="0"/>
          </a:p>
        </p:txBody>
      </p:sp>
    </p:spTree>
    <p:extLst>
      <p:ext uri="{BB962C8B-B14F-4D97-AF65-F5344CB8AC3E}">
        <p14:creationId xmlns:p14="http://schemas.microsoft.com/office/powerpoint/2010/main" val="10337682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s-AR" dirty="0"/>
          </a:p>
        </p:txBody>
      </p:sp>
      <p:sp>
        <p:nvSpPr>
          <p:cNvPr id="3" name="Content Placeholder 2"/>
          <p:cNvSpPr>
            <a:spLocks noGrp="1"/>
          </p:cNvSpPr>
          <p:nvPr>
            <p:ph idx="1"/>
          </p:nvPr>
        </p:nvSpPr>
        <p:spPr/>
        <p:txBody>
          <a:bodyPr>
            <a:normAutofit/>
          </a:bodyPr>
          <a:lstStyle/>
          <a:p>
            <a:r>
              <a:rPr lang="en-US" sz="2800" dirty="0" err="1" smtClean="0"/>
              <a:t>Presentación</a:t>
            </a:r>
            <a:r>
              <a:rPr lang="en-US" sz="2800" dirty="0" smtClean="0"/>
              <a:t> de </a:t>
            </a:r>
            <a:r>
              <a:rPr lang="en-US" sz="2800" dirty="0" err="1" smtClean="0"/>
              <a:t>producto</a:t>
            </a:r>
            <a:r>
              <a:rPr lang="en-US" sz="2800" dirty="0" smtClean="0"/>
              <a:t> y </a:t>
            </a:r>
            <a:r>
              <a:rPr lang="en-US" sz="2800" dirty="0" err="1" smtClean="0"/>
              <a:t>financiera</a:t>
            </a:r>
            <a:endParaRPr lang="en-US" sz="2800" dirty="0"/>
          </a:p>
          <a:p>
            <a:pPr lvl="1"/>
            <a:r>
              <a:rPr lang="en-US" sz="2400" dirty="0" smtClean="0"/>
              <a:t>La </a:t>
            </a:r>
            <a:r>
              <a:rPr lang="en-US" sz="2400" dirty="0" err="1" smtClean="0"/>
              <a:t>necesidad</a:t>
            </a:r>
            <a:endParaRPr lang="en-US" sz="2400" dirty="0" smtClean="0"/>
          </a:p>
          <a:p>
            <a:pPr lvl="1"/>
            <a:r>
              <a:rPr lang="en-US" sz="2400" dirty="0" err="1" smtClean="0"/>
              <a:t>Nuestro</a:t>
            </a:r>
            <a:r>
              <a:rPr lang="en-US" sz="2400" dirty="0" smtClean="0"/>
              <a:t> </a:t>
            </a:r>
            <a:r>
              <a:rPr lang="en-US" sz="2400" dirty="0" err="1" smtClean="0"/>
              <a:t>mercado</a:t>
            </a:r>
            <a:endParaRPr lang="en-US" sz="2400" dirty="0" smtClean="0"/>
          </a:p>
          <a:p>
            <a:pPr lvl="1"/>
            <a:r>
              <a:rPr lang="en-US" sz="2400" dirty="0" smtClean="0"/>
              <a:t>La </a:t>
            </a:r>
            <a:r>
              <a:rPr lang="en-US" sz="2400" dirty="0" err="1" smtClean="0"/>
              <a:t>solución</a:t>
            </a:r>
            <a:endParaRPr lang="en-US" sz="2400" dirty="0" smtClean="0"/>
          </a:p>
          <a:p>
            <a:pPr lvl="1"/>
            <a:r>
              <a:rPr lang="en-US" sz="2400" dirty="0" err="1" smtClean="0"/>
              <a:t>Servicios</a:t>
            </a:r>
            <a:endParaRPr lang="en-US" sz="2400" dirty="0" smtClean="0"/>
          </a:p>
          <a:p>
            <a:pPr lvl="1"/>
            <a:r>
              <a:rPr lang="en-US" sz="2400" dirty="0" err="1" smtClean="0"/>
              <a:t>Expansión</a:t>
            </a:r>
            <a:endParaRPr lang="en-US" sz="2400" dirty="0" smtClean="0"/>
          </a:p>
          <a:p>
            <a:pPr lvl="1"/>
            <a:r>
              <a:rPr lang="en-US" sz="2400" dirty="0" err="1" smtClean="0"/>
              <a:t>Pronóstico</a:t>
            </a:r>
            <a:r>
              <a:rPr lang="en-US" sz="2400" dirty="0" smtClean="0"/>
              <a:t> </a:t>
            </a:r>
            <a:r>
              <a:rPr lang="en-US" sz="2400" dirty="0" err="1" smtClean="0"/>
              <a:t>financiero</a:t>
            </a:r>
            <a:endParaRPr lang="en-US" sz="2400" dirty="0" smtClean="0"/>
          </a:p>
          <a:p>
            <a:r>
              <a:rPr lang="en-US" sz="2800" dirty="0" smtClean="0"/>
              <a:t>5 min break</a:t>
            </a:r>
          </a:p>
          <a:p>
            <a:r>
              <a:rPr lang="en-US" sz="2800" dirty="0" err="1" smtClean="0"/>
              <a:t>Presentación</a:t>
            </a:r>
            <a:r>
              <a:rPr lang="en-US" sz="2800" dirty="0" smtClean="0"/>
              <a:t> </a:t>
            </a:r>
            <a:r>
              <a:rPr lang="en-US" sz="2800" dirty="0" err="1" smtClean="0"/>
              <a:t>técnica</a:t>
            </a:r>
            <a:endParaRPr lang="en-US" sz="2800" dirty="0" smtClean="0"/>
          </a:p>
        </p:txBody>
      </p:sp>
    </p:spTree>
    <p:extLst>
      <p:ext uri="{BB962C8B-B14F-4D97-AF65-F5344CB8AC3E}">
        <p14:creationId xmlns:p14="http://schemas.microsoft.com/office/powerpoint/2010/main" val="1282073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Emprendedores</a:t>
            </a:r>
            <a:endParaRPr lang="es-AR"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3808" y="1874664"/>
            <a:ext cx="5335215" cy="4064926"/>
          </a:xfrm>
          <a:prstGeom prst="rect">
            <a:avLst/>
          </a:prstGeom>
        </p:spPr>
      </p:pic>
    </p:spTree>
    <p:extLst>
      <p:ext uri="{BB962C8B-B14F-4D97-AF65-F5344CB8AC3E}">
        <p14:creationId xmlns:p14="http://schemas.microsoft.com/office/powerpoint/2010/main" val="36114446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necesidad</a:t>
            </a:r>
            <a:endParaRPr lang="es-A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1920" y="980728"/>
            <a:ext cx="3867261" cy="4884046"/>
          </a:xfrm>
          <a:prstGeom prst="rect">
            <a:avLst/>
          </a:prstGeom>
        </p:spPr>
      </p:pic>
    </p:spTree>
    <p:extLst>
      <p:ext uri="{BB962C8B-B14F-4D97-AF65-F5344CB8AC3E}">
        <p14:creationId xmlns:p14="http://schemas.microsoft.com/office/powerpoint/2010/main" val="486420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Nuestro mercado</a:t>
            </a:r>
            <a:endParaRPr lang="es-AR"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01950" y="1987323"/>
            <a:ext cx="5486400" cy="2873828"/>
          </a:xfrm>
        </p:spPr>
      </p:pic>
    </p:spTree>
    <p:extLst>
      <p:ext uri="{BB962C8B-B14F-4D97-AF65-F5344CB8AC3E}">
        <p14:creationId xmlns:p14="http://schemas.microsoft.com/office/powerpoint/2010/main" val="748539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err="1" smtClean="0"/>
              <a:t>Proyección</a:t>
            </a:r>
            <a:r>
              <a:rPr lang="en-US" sz="3000" dirty="0" smtClean="0"/>
              <a:t> </a:t>
            </a:r>
            <a:r>
              <a:rPr lang="en-US" sz="3000" dirty="0" err="1" smtClean="0"/>
              <a:t>crecimiento</a:t>
            </a:r>
            <a:endParaRPr lang="es-AR" sz="3000"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15816" y="1772816"/>
            <a:ext cx="5508548" cy="2933273"/>
          </a:xfrm>
        </p:spPr>
      </p:pic>
      <p:sp>
        <p:nvSpPr>
          <p:cNvPr id="6" name="TextBox 5"/>
          <p:cNvSpPr txBox="1"/>
          <p:nvPr/>
        </p:nvSpPr>
        <p:spPr>
          <a:xfrm>
            <a:off x="3131840" y="5301208"/>
            <a:ext cx="5472608" cy="1089529"/>
          </a:xfrm>
          <a:prstGeom prst="rect">
            <a:avLst/>
          </a:prstGeom>
          <a:noFill/>
        </p:spPr>
        <p:txBody>
          <a:bodyPr wrap="square" rtlCol="0">
            <a:spAutoFit/>
          </a:bodyPr>
          <a:lstStyle/>
          <a:p>
            <a:pPr marL="502920" lvl="1">
              <a:lnSpc>
                <a:spcPct val="90000"/>
              </a:lnSpc>
              <a:spcBef>
                <a:spcPts val="250"/>
              </a:spcBef>
              <a:spcAft>
                <a:spcPts val="250"/>
              </a:spcAft>
              <a:buClr>
                <a:schemeClr val="accent1"/>
              </a:buClr>
            </a:pPr>
            <a:r>
              <a:rPr lang="es-AR" sz="2400" dirty="0">
                <a:solidFill>
                  <a:schemeClr val="tx1">
                    <a:lumMod val="65000"/>
                    <a:lumOff val="35000"/>
                  </a:schemeClr>
                </a:solidFill>
              </a:rPr>
              <a:t>Ventas de </a:t>
            </a:r>
            <a:r>
              <a:rPr lang="es-AR" sz="2400" dirty="0" err="1">
                <a:solidFill>
                  <a:schemeClr val="tx1">
                    <a:lumMod val="65000"/>
                    <a:lumOff val="35000"/>
                  </a:schemeClr>
                </a:solidFill>
              </a:rPr>
              <a:t>smartphones</a:t>
            </a:r>
            <a:r>
              <a:rPr lang="es-AR" sz="2400" dirty="0">
                <a:solidFill>
                  <a:schemeClr val="tx1">
                    <a:lumMod val="65000"/>
                    <a:lumOff val="35000"/>
                  </a:schemeClr>
                </a:solidFill>
              </a:rPr>
              <a:t> como porcentaje de las ventas de </a:t>
            </a:r>
            <a:r>
              <a:rPr lang="es-AR" sz="2400" dirty="0">
                <a:solidFill>
                  <a:schemeClr val="tx1">
                    <a:lumMod val="65000"/>
                    <a:lumOff val="35000"/>
                  </a:schemeClr>
                </a:solidFill>
              </a:rPr>
              <a:t>teléfonos totales.</a:t>
            </a:r>
            <a:endParaRPr lang="es-AR" sz="2400" dirty="0">
              <a:solidFill>
                <a:schemeClr val="tx1">
                  <a:lumMod val="65000"/>
                  <a:lumOff val="35000"/>
                </a:schemeClr>
              </a:solidFill>
            </a:endParaRPr>
          </a:p>
        </p:txBody>
      </p:sp>
    </p:spTree>
    <p:extLst>
      <p:ext uri="{BB962C8B-B14F-4D97-AF65-F5344CB8AC3E}">
        <p14:creationId xmlns:p14="http://schemas.microsoft.com/office/powerpoint/2010/main" val="19021657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La solución</a:t>
            </a:r>
            <a:endParaRPr lang="es-A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5816" y="1556792"/>
            <a:ext cx="5858693" cy="3991532"/>
          </a:xfrm>
          <a:prstGeom prst="rect">
            <a:avLst/>
          </a:prstGeom>
        </p:spPr>
      </p:pic>
    </p:spTree>
    <p:extLst>
      <p:ext uri="{BB962C8B-B14F-4D97-AF65-F5344CB8AC3E}">
        <p14:creationId xmlns:p14="http://schemas.microsoft.com/office/powerpoint/2010/main" val="22453589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Los servicios de Social </a:t>
            </a:r>
            <a:r>
              <a:rPr lang="es-AR" dirty="0" err="1" smtClean="0"/>
              <a:t>Toilet</a:t>
            </a:r>
            <a:endParaRPr lang="es-AR"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08867956"/>
              </p:ext>
            </p:extLst>
          </p:nvPr>
        </p:nvGraphicFramePr>
        <p:xfrm>
          <a:off x="2901950" y="863600"/>
          <a:ext cx="5486400" cy="4958080"/>
        </p:xfrm>
        <a:graphic>
          <a:graphicData uri="http://schemas.openxmlformats.org/drawingml/2006/table">
            <a:tbl>
              <a:tblPr firstRow="1" bandRow="1">
                <a:tableStyleId>{5C22544A-7EE6-4342-B048-85BDC9FD1C3A}</a:tableStyleId>
              </a:tblPr>
              <a:tblGrid>
                <a:gridCol w="1828800"/>
                <a:gridCol w="1828800"/>
                <a:gridCol w="1828800"/>
              </a:tblGrid>
              <a:tr h="370840">
                <a:tc>
                  <a:txBody>
                    <a:bodyPr/>
                    <a:lstStyle/>
                    <a:p>
                      <a:pPr algn="ctr"/>
                      <a:endParaRPr lang="es-AR" dirty="0"/>
                    </a:p>
                  </a:txBody>
                  <a:tcPr marL="60960" marR="60960"/>
                </a:tc>
                <a:tc>
                  <a:txBody>
                    <a:bodyPr/>
                    <a:lstStyle/>
                    <a:p>
                      <a:pPr algn="ctr"/>
                      <a:r>
                        <a:rPr lang="es-AR" dirty="0" smtClean="0"/>
                        <a:t>Versión FREE</a:t>
                      </a:r>
                      <a:endParaRPr lang="es-AR" dirty="0"/>
                    </a:p>
                  </a:txBody>
                  <a:tcPr marL="60960" marR="60960"/>
                </a:tc>
                <a:tc>
                  <a:txBody>
                    <a:bodyPr/>
                    <a:lstStyle/>
                    <a:p>
                      <a:pPr algn="ctr"/>
                      <a:r>
                        <a:rPr lang="es-AR" dirty="0" smtClean="0"/>
                        <a:t>Versión FULL</a:t>
                      </a:r>
                      <a:endParaRPr lang="es-AR" dirty="0"/>
                    </a:p>
                  </a:txBody>
                  <a:tcPr marL="60960" marR="60960"/>
                </a:tc>
              </a:tr>
              <a:tr h="370840">
                <a:tc>
                  <a:txBody>
                    <a:bodyPr/>
                    <a:lstStyle/>
                    <a:p>
                      <a:pPr algn="ctr"/>
                      <a:r>
                        <a:rPr lang="es-AR" dirty="0" smtClean="0"/>
                        <a:t>Ubicar baños cercanos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p>
                  </a:txBody>
                  <a:tcPr marL="60960" marR="60960"/>
                </a:tc>
                <a:tc>
                  <a:txBody>
                    <a:bodyPr/>
                    <a:lstStyle/>
                    <a:p>
                      <a:pPr algn="ctr"/>
                      <a:r>
                        <a:rPr lang="es-AR" dirty="0" smtClean="0">
                          <a:solidFill>
                            <a:schemeClr val="accent3">
                              <a:lumMod val="75000"/>
                            </a:schemeClr>
                          </a:solidFill>
                        </a:rPr>
                        <a:t>✓</a:t>
                      </a:r>
                      <a:endParaRPr lang="es-AR" dirty="0">
                        <a:solidFill>
                          <a:schemeClr val="accent3">
                            <a:lumMod val="75000"/>
                          </a:schemeClr>
                        </a:solidFill>
                      </a:endParaRPr>
                    </a:p>
                  </a:txBody>
                  <a:tcPr marL="60960" marR="60960"/>
                </a:tc>
              </a:tr>
              <a:tr h="370840">
                <a:tc>
                  <a:txBody>
                    <a:bodyPr/>
                    <a:lstStyle/>
                    <a:p>
                      <a:pPr algn="ctr"/>
                      <a:r>
                        <a:rPr lang="es-AR" smtClean="0"/>
                        <a:t>Calificar </a:t>
                      </a:r>
                      <a:r>
                        <a:rPr lang="es-AR" dirty="0" smtClean="0"/>
                        <a:t>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comentario de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 baños</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Ver/agregar</a:t>
                      </a:r>
                      <a:r>
                        <a:rPr lang="es-AR" baseline="0" dirty="0" smtClean="0"/>
                        <a:t> fotos de baños</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algn="ctr"/>
                      <a:r>
                        <a:rPr lang="es-AR" dirty="0" smtClean="0">
                          <a:solidFill>
                            <a:schemeClr val="accent3">
                              <a:lumMod val="75000"/>
                            </a:schemeClr>
                          </a:solidFill>
                        </a:rPr>
                        <a:t>✓</a:t>
                      </a:r>
                      <a:endParaRPr lang="es-AR" dirty="0"/>
                    </a:p>
                  </a:txBody>
                  <a:tcPr marL="60960" marR="60960"/>
                </a:tc>
              </a:tr>
              <a:tr h="370840">
                <a:tc>
                  <a:txBody>
                    <a:bodyPr/>
                    <a:lstStyle/>
                    <a:p>
                      <a:pPr algn="ctr"/>
                      <a:r>
                        <a:rPr lang="es-AR" dirty="0" smtClean="0"/>
                        <a:t>Sin publicidad</a:t>
                      </a:r>
                      <a:endParaRPr lang="es-AR" dirty="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rgbClr val="FF0000"/>
                          </a:solidFill>
                        </a:rPr>
                        <a:t>X</a:t>
                      </a:r>
                      <a:endParaRPr lang="es-AR" dirty="0" smtClean="0"/>
                    </a:p>
                  </a:txBody>
                  <a:tcPr marL="60960" marR="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smtClean="0">
                          <a:solidFill>
                            <a:schemeClr val="accent3">
                              <a:lumMod val="75000"/>
                            </a:schemeClr>
                          </a:solidFill>
                        </a:rPr>
                        <a:t>✓</a:t>
                      </a:r>
                      <a:endParaRPr lang="es-AR" dirty="0"/>
                    </a:p>
                  </a:txBody>
                  <a:tcPr marL="60960" marR="60960"/>
                </a:tc>
              </a:tr>
              <a:tr h="370840">
                <a:tc>
                  <a:txBody>
                    <a:bodyPr/>
                    <a:lstStyle/>
                    <a:p>
                      <a:pPr algn="ctr"/>
                      <a:endParaRPr lang="es-AR" dirty="0"/>
                    </a:p>
                  </a:txBody>
                  <a:tcPr marL="60960" marR="60960"/>
                </a:tc>
                <a:tc>
                  <a:txBody>
                    <a:bodyPr/>
                    <a:lstStyle/>
                    <a:p>
                      <a:pPr algn="ctr"/>
                      <a:endParaRPr lang="es-AR" dirty="0"/>
                    </a:p>
                  </a:txBody>
                  <a:tcPr marL="60960" marR="60960"/>
                </a:tc>
                <a:tc>
                  <a:txBody>
                    <a:bodyPr/>
                    <a:lstStyle/>
                    <a:p>
                      <a:pPr algn="ctr"/>
                      <a:endParaRPr lang="es-AR" dirty="0"/>
                    </a:p>
                  </a:txBody>
                  <a:tcPr marL="60960" marR="60960"/>
                </a:tc>
              </a:tr>
              <a:tr h="370840">
                <a:tc>
                  <a:txBody>
                    <a:bodyPr/>
                    <a:lstStyle/>
                    <a:p>
                      <a:pPr algn="ctr"/>
                      <a:r>
                        <a:rPr lang="es-AR" dirty="0" smtClean="0">
                          <a:latin typeface="Calibri" pitchFamily="34" charset="0"/>
                          <a:cs typeface="Calibri" pitchFamily="34" charset="0"/>
                        </a:rPr>
                        <a:t>COSTE POR DESCARGA</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0</a:t>
                      </a:r>
                      <a:endParaRPr lang="es-AR" dirty="0">
                        <a:latin typeface="Calibri" pitchFamily="34" charset="0"/>
                        <a:cs typeface="Calibri" pitchFamily="34" charset="0"/>
                      </a:endParaRPr>
                    </a:p>
                  </a:txBody>
                  <a:tcPr marL="60960" marR="60960">
                    <a:solidFill>
                      <a:schemeClr val="accent2"/>
                    </a:solidFill>
                  </a:tcPr>
                </a:tc>
                <a:tc>
                  <a:txBody>
                    <a:bodyPr/>
                    <a:lstStyle/>
                    <a:p>
                      <a:pPr algn="ctr"/>
                      <a:r>
                        <a:rPr lang="es-AR" dirty="0" smtClean="0">
                          <a:latin typeface="Calibri" pitchFamily="34" charset="0"/>
                          <a:cs typeface="Calibri" pitchFamily="34" charset="0"/>
                        </a:rPr>
                        <a:t>U$S</a:t>
                      </a:r>
                      <a:r>
                        <a:rPr lang="es-AR" baseline="0" dirty="0" smtClean="0">
                          <a:latin typeface="Calibri" pitchFamily="34" charset="0"/>
                          <a:cs typeface="Calibri" pitchFamily="34" charset="0"/>
                        </a:rPr>
                        <a:t> 1</a:t>
                      </a:r>
                      <a:endParaRPr lang="es-AR" dirty="0">
                        <a:latin typeface="Calibri" pitchFamily="34" charset="0"/>
                        <a:cs typeface="Calibri" pitchFamily="34" charset="0"/>
                      </a:endParaRPr>
                    </a:p>
                  </a:txBody>
                  <a:tcPr marL="60960" marR="60960">
                    <a:solidFill>
                      <a:schemeClr val="accent2"/>
                    </a:solidFill>
                  </a:tcPr>
                </a:tc>
              </a:tr>
            </a:tbl>
          </a:graphicData>
        </a:graphic>
      </p:graphicFrame>
    </p:spTree>
    <p:extLst>
      <p:ext uri="{BB962C8B-B14F-4D97-AF65-F5344CB8AC3E}">
        <p14:creationId xmlns:p14="http://schemas.microsoft.com/office/powerpoint/2010/main" val="143486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Expansión y difusión</a:t>
            </a:r>
            <a:endParaRPr lang="es-AR" dirty="0"/>
          </a:p>
        </p:txBody>
      </p:sp>
      <p:pic>
        <p:nvPicPr>
          <p:cNvPr id="19" name="Content Placeholder 18"/>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15815" y="2132856"/>
            <a:ext cx="5402723" cy="3061543"/>
          </a:xfrm>
        </p:spPr>
      </p:pic>
    </p:spTree>
    <p:extLst>
      <p:ext uri="{BB962C8B-B14F-4D97-AF65-F5344CB8AC3E}">
        <p14:creationId xmlns:p14="http://schemas.microsoft.com/office/powerpoint/2010/main" val="211936436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SocialToilet">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ThemeSocialToilet</Template>
  <TotalTime>368</TotalTime>
  <Words>2673</Words>
  <Application>Microsoft Office PowerPoint</Application>
  <PresentationFormat>On-screen Show (4:3)</PresentationFormat>
  <Paragraphs>194</Paragraphs>
  <Slides>18</Slides>
  <Notes>16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ThemeSocialToilet</vt:lpstr>
      <vt:lpstr>Social Toilet </vt:lpstr>
      <vt:lpstr>Agenda</vt:lpstr>
      <vt:lpstr>Emprendedores</vt:lpstr>
      <vt:lpstr>La necesidad</vt:lpstr>
      <vt:lpstr>Nuestro mercado</vt:lpstr>
      <vt:lpstr>Proyección crecimiento</vt:lpstr>
      <vt:lpstr>La solución</vt:lpstr>
      <vt:lpstr>Los servicios de Social Toilet</vt:lpstr>
      <vt:lpstr>Expansión y difusión</vt:lpstr>
      <vt:lpstr>Aspecto Legal</vt:lpstr>
      <vt:lpstr>   Mercado en crecimiento</vt:lpstr>
      <vt:lpstr>Mercado actual</vt:lpstr>
      <vt:lpstr>Estimación</vt:lpstr>
      <vt:lpstr>Caso 1: Expansión nacional con un 3% del  mercado Android</vt:lpstr>
      <vt:lpstr>Caso 1: Expansión nacional con un 3% del  mercado Android</vt:lpstr>
      <vt:lpstr>Caso 2: expansión exitosa global</vt:lpstr>
      <vt:lpstr>Caso 2: expansión exitosa global</vt:lpstr>
      <vt:lpstr>Preguntas?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Ayelen</dc:creator>
  <cp:lastModifiedBy>Ale</cp:lastModifiedBy>
  <cp:revision>53</cp:revision>
  <dcterms:created xsi:type="dcterms:W3CDTF">2013-07-14T21:32:49Z</dcterms:created>
  <dcterms:modified xsi:type="dcterms:W3CDTF">2013-08-07T04:23:16Z</dcterms:modified>
</cp:coreProperties>
</file>