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75" r:id="rId4"/>
    <p:sldId id="262" r:id="rId5"/>
    <p:sldId id="265" r:id="rId6"/>
    <p:sldId id="276" r:id="rId7"/>
    <p:sldId id="264" r:id="rId8"/>
    <p:sldId id="267" r:id="rId9"/>
    <p:sldId id="270" r:id="rId10"/>
    <p:sldId id="271" r:id="rId11"/>
    <p:sldId id="258" r:id="rId12"/>
    <p:sldId id="266" r:id="rId13"/>
    <p:sldId id="272" r:id="rId14"/>
    <p:sldId id="257" r:id="rId15"/>
    <p:sldId id="273" r:id="rId16"/>
    <p:sldId id="259" r:id="rId17"/>
    <p:sldId id="274" r:id="rId18"/>
    <p:sldId id="269" r:id="rId19"/>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010" autoAdjust="0"/>
  </p:normalViewPr>
  <p:slideViewPr>
    <p:cSldViewPr>
      <p:cViewPr>
        <p:scale>
          <a:sx n="66" d="100"/>
          <a:sy n="66" d="100"/>
        </p:scale>
        <p:origin x="-2304" y="-3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s-AR"/>
  <c:style val="25"/>
  <c:chart>
    <c:title>
      <c:layout/>
    </c:title>
    <c:plotArea>
      <c:layout>
        <c:manualLayout>
          <c:layoutTarget val="inner"/>
          <c:xMode val="edge"/>
          <c:yMode val="edge"/>
          <c:x val="0.18722462817147859"/>
          <c:y val="0.15313684747739875"/>
          <c:w val="0.76813648293963255"/>
          <c:h val="0.65870878633842933"/>
        </c:manualLayout>
      </c:layout>
      <c:scatterChart>
        <c:scatterStyle val="lineMarker"/>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8"/>
                </c:manualLayout>
              </c:layout>
              <c:spPr/>
              <c:txPr>
                <a:bodyPr/>
                <a:lstStyle/>
                <a:p>
                  <a:pPr>
                    <a:defRPr sz="1600" b="1"/>
                  </a:pPr>
                  <a:endParaRPr lang="es-AR"/>
                </a:p>
              </c:txPr>
              <c:dLblPos val="r"/>
              <c:showVal val="1"/>
            </c:dLbl>
            <c:delete val="1"/>
            <c:txPr>
              <a:bodyPr/>
              <a:lstStyle/>
              <a:p>
                <a:pPr>
                  <a:defRPr sz="1600"/>
                </a:pPr>
                <a:endParaRPr lang="es-AR"/>
              </a:p>
            </c:txPr>
            <c:dLblPos val="r"/>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132619.93667999998</c:v>
                </c:pt>
                <c:pt idx="15">
                  <c:v>137924.73414720001</c:v>
                </c:pt>
                <c:pt idx="16">
                  <c:v>142062.47617161606</c:v>
                </c:pt>
                <c:pt idx="17">
                  <c:v>144903.72569504831</c:v>
                </c:pt>
                <c:pt idx="18">
                  <c:v>149250.83746589976</c:v>
                </c:pt>
                <c:pt idx="19">
                  <c:v>146640.59182079998</c:v>
                </c:pt>
                <c:pt idx="20">
                  <c:v>152750.61648</c:v>
                </c:pt>
                <c:pt idx="21">
                  <c:v>155867.976</c:v>
                </c:pt>
                <c:pt idx="22">
                  <c:v>158241.60000000001</c:v>
                </c:pt>
                <c:pt idx="23">
                  <c:v>159840</c:v>
                </c:pt>
              </c:numCache>
            </c:numRef>
          </c:yVal>
        </c:ser>
        <c:dLbls/>
        <c:axId val="63902464"/>
        <c:axId val="63904384"/>
      </c:scatterChart>
      <c:valAx>
        <c:axId val="63902464"/>
        <c:scaling>
          <c:orientation val="minMax"/>
          <c:max val="24"/>
          <c:min val="0"/>
        </c:scaling>
        <c:axPos val="b"/>
        <c:majorGridlines/>
        <c:title>
          <c:tx>
            <c:rich>
              <a:bodyPr/>
              <a:lstStyle/>
              <a:p>
                <a:pPr>
                  <a:defRPr sz="1400"/>
                </a:pPr>
                <a:r>
                  <a:rPr lang="es-AR" sz="1400"/>
                  <a:t>Meses</a:t>
                </a:r>
              </a:p>
            </c:rich>
          </c:tx>
          <c:layout/>
        </c:title>
        <c:majorTickMark val="none"/>
        <c:tickLblPos val="nextTo"/>
        <c:crossAx val="63904384"/>
        <c:crosses val="autoZero"/>
        <c:crossBetween val="midCat"/>
        <c:majorUnit val="3"/>
      </c:valAx>
      <c:valAx>
        <c:axId val="63904384"/>
        <c:scaling>
          <c:orientation val="minMax"/>
        </c:scaling>
        <c:axPos val="l"/>
        <c:majorGridlines/>
        <c:title>
          <c:tx>
            <c:rich>
              <a:bodyPr rot="-5400000" vert="horz"/>
              <a:lstStyle/>
              <a:p>
                <a:pPr>
                  <a:defRPr sz="1200" b="0"/>
                </a:pPr>
                <a:r>
                  <a:rPr lang="es-AR" sz="1200" b="0"/>
                  <a:t>Cantidad</a:t>
                </a:r>
              </a:p>
            </c:rich>
          </c:tx>
          <c:layout/>
        </c:title>
        <c:numFmt formatCode="0" sourceLinked="1"/>
        <c:majorTickMark val="none"/>
        <c:tickLblPos val="nextTo"/>
        <c:crossAx val="63902464"/>
        <c:crosses val="autoZero"/>
        <c:crossBetween val="midCat"/>
      </c:valAx>
    </c:plotArea>
    <c:legend>
      <c:legendPos val="b"/>
      <c:layout>
        <c:manualLayout>
          <c:xMode val="edge"/>
          <c:yMode val="edge"/>
          <c:x val="5.8500218722659675E-2"/>
          <c:y val="0.89263602286185761"/>
          <c:w val="0.28299934383202102"/>
          <c:h val="7.7401435370898539E-2"/>
        </c:manualLayout>
      </c:layout>
      <c:txPr>
        <a:bodyPr/>
        <a:lstStyle/>
        <a:p>
          <a:pPr>
            <a:defRPr sz="1400"/>
          </a:pPr>
          <a:endParaRPr lang="es-AR"/>
        </a:p>
      </c:txPr>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s-AR"/>
  <c:style val="30"/>
  <c:chart>
    <c:title>
      <c:tx>
        <c:rich>
          <a:bodyPr/>
          <a:lstStyle/>
          <a:p>
            <a:pPr>
              <a:defRPr/>
            </a:pPr>
            <a:r>
              <a:rPr lang="es-AR"/>
              <a:t>Ingresos</a:t>
            </a:r>
          </a:p>
        </c:rich>
      </c:tx>
      <c:layout/>
    </c:title>
    <c:plotArea>
      <c:layout>
        <c:manualLayout>
          <c:layoutTarget val="inner"/>
          <c:xMode val="edge"/>
          <c:yMode val="edge"/>
          <c:x val="0.13186152249103578"/>
          <c:y val="0.13945483240158116"/>
          <c:w val="0.8311321447513359"/>
          <c:h val="0.70870113758403974"/>
        </c:manualLayout>
      </c:layout>
      <c:scatterChart>
        <c:scatterStyle val="lineMarker"/>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32.760000000000005</c:v>
                </c:pt>
                <c:pt idx="3">
                  <c:v>131.04</c:v>
                </c:pt>
                <c:pt idx="4">
                  <c:v>327.60000000000002</c:v>
                </c:pt>
                <c:pt idx="5">
                  <c:v>556.91999999999996</c:v>
                </c:pt>
                <c:pt idx="6">
                  <c:v>982.80000000000007</c:v>
                </c:pt>
                <c:pt idx="7">
                  <c:v>1638</c:v>
                </c:pt>
                <c:pt idx="8">
                  <c:v>2293.2000000000003</c:v>
                </c:pt>
                <c:pt idx="9">
                  <c:v>3210.48</c:v>
                </c:pt>
                <c:pt idx="10">
                  <c:v>3852.5759999999996</c:v>
                </c:pt>
                <c:pt idx="11">
                  <c:v>4237.8336000000008</c:v>
                </c:pt>
                <c:pt idx="12">
                  <c:v>4280.2119360000015</c:v>
                </c:pt>
                <c:pt idx="13">
                  <c:v>4323.0140553600004</c:v>
                </c:pt>
                <c:pt idx="14">
                  <c:v>4344.6291256368013</c:v>
                </c:pt>
                <c:pt idx="15">
                  <c:v>4518.4142906622728</c:v>
                </c:pt>
                <c:pt idx="16">
                  <c:v>4653.9667193821415</c:v>
                </c:pt>
                <c:pt idx="17">
                  <c:v>4747.0460537697845</c:v>
                </c:pt>
                <c:pt idx="18">
                  <c:v>4889.4574353828775</c:v>
                </c:pt>
                <c:pt idx="19">
                  <c:v>4803.9457880494065</c:v>
                </c:pt>
                <c:pt idx="20">
                  <c:v>5004.1101958848003</c:v>
                </c:pt>
                <c:pt idx="21">
                  <c:v>5106.23489376</c:v>
                </c:pt>
                <c:pt idx="22">
                  <c:v>5183.9948159999994</c:v>
                </c:pt>
                <c:pt idx="23">
                  <c:v>5236.3584000000001</c:v>
                </c:pt>
              </c:numCache>
            </c:numRef>
          </c:yVal>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129.36000000000061</c:v>
                </c:pt>
                <c:pt idx="13">
                  <c:v>130.65360000000075</c:v>
                </c:pt>
                <c:pt idx="14">
                  <c:v>65.980067999998596</c:v>
                </c:pt>
                <c:pt idx="15">
                  <c:v>530.47974671999998</c:v>
                </c:pt>
                <c:pt idx="16">
                  <c:v>413.77420244160169</c:v>
                </c:pt>
                <c:pt idx="17">
                  <c:v>284.12495234323148</c:v>
                </c:pt>
                <c:pt idx="18">
                  <c:v>434.71117708514498</c:v>
                </c:pt>
                <c:pt idx="19">
                  <c:v>0</c:v>
                </c:pt>
                <c:pt idx="20">
                  <c:v>611.0024659200019</c:v>
                </c:pt>
                <c:pt idx="21">
                  <c:v>311.73595199999977</c:v>
                </c:pt>
                <c:pt idx="22">
                  <c:v>237.36240000000112</c:v>
                </c:pt>
                <c:pt idx="23">
                  <c:v>159.83999999999943</c:v>
                </c:pt>
              </c:numCache>
            </c:numRef>
          </c:yVal>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68E-2"/>
                  <c:y val="-9.4029135112611392E-2"/>
                </c:manualLayout>
              </c:layout>
              <c:showVal val="1"/>
            </c:dLbl>
            <c:delete val="1"/>
            <c:txPr>
              <a:bodyPr/>
              <a:lstStyle/>
              <a:p>
                <a:pPr>
                  <a:defRPr sz="1800" b="1"/>
                </a:pPr>
                <a:endParaRPr lang="es-AR"/>
              </a:p>
            </c:txPr>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56.38</c:v>
                </c:pt>
                <c:pt idx="2">
                  <c:v>82.759999999999991</c:v>
                </c:pt>
                <c:pt idx="3">
                  <c:v>431.03999999999991</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4410.6091936368002</c:v>
                </c:pt>
                <c:pt idx="15">
                  <c:v>5048.8940373822716</c:v>
                </c:pt>
                <c:pt idx="16">
                  <c:v>5067.7409218237444</c:v>
                </c:pt>
                <c:pt idx="17">
                  <c:v>5031.1710061130152</c:v>
                </c:pt>
                <c:pt idx="18">
                  <c:v>5324.1686124680236</c:v>
                </c:pt>
                <c:pt idx="19">
                  <c:v>4803.9457880494065</c:v>
                </c:pt>
                <c:pt idx="20">
                  <c:v>5615.1126618048029</c:v>
                </c:pt>
                <c:pt idx="21">
                  <c:v>5417.9708457599991</c:v>
                </c:pt>
                <c:pt idx="22">
                  <c:v>5421.3572160000012</c:v>
                </c:pt>
                <c:pt idx="23">
                  <c:v>5396.1983999999993</c:v>
                </c:pt>
              </c:numCache>
            </c:numRef>
          </c:yVal>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1293.5999999999999</c:v>
                </c:pt>
                <c:pt idx="12">
                  <c:v>1306.5360000000003</c:v>
                </c:pt>
                <c:pt idx="13">
                  <c:v>1319.6013600000001</c:v>
                </c:pt>
                <c:pt idx="14">
                  <c:v>1326.1993668</c:v>
                </c:pt>
                <c:pt idx="15">
                  <c:v>1379.247341472</c:v>
                </c:pt>
                <c:pt idx="16">
                  <c:v>1420.6247617161603</c:v>
                </c:pt>
                <c:pt idx="17">
                  <c:v>1449.0372569504834</c:v>
                </c:pt>
                <c:pt idx="18">
                  <c:v>1492.5083746589978</c:v>
                </c:pt>
                <c:pt idx="19">
                  <c:v>1466.405918208</c:v>
                </c:pt>
                <c:pt idx="20">
                  <c:v>1527.5061648000001</c:v>
                </c:pt>
                <c:pt idx="21">
                  <c:v>1558.67976</c:v>
                </c:pt>
                <c:pt idx="22">
                  <c:v>1582.4160000000004</c:v>
                </c:pt>
                <c:pt idx="23">
                  <c:v>1598.4</c:v>
                </c:pt>
              </c:numCache>
            </c:numRef>
          </c:yVal>
        </c:ser>
        <c:dLbls/>
        <c:axId val="63551360"/>
        <c:axId val="65478656"/>
      </c:scatterChart>
      <c:valAx>
        <c:axId val="63551360"/>
        <c:scaling>
          <c:orientation val="minMax"/>
          <c:max val="24"/>
          <c:min val="0"/>
        </c:scaling>
        <c:axPos val="b"/>
        <c:majorGridlines/>
        <c:title>
          <c:tx>
            <c:rich>
              <a:bodyPr/>
              <a:lstStyle/>
              <a:p>
                <a:pPr>
                  <a:defRPr/>
                </a:pPr>
                <a:r>
                  <a:rPr lang="en-US"/>
                  <a:t>Meses</a:t>
                </a:r>
              </a:p>
            </c:rich>
          </c:tx>
          <c:layout/>
        </c:title>
        <c:numFmt formatCode="General" sourceLinked="1"/>
        <c:majorTickMark val="none"/>
        <c:tickLblPos val="nextTo"/>
        <c:crossAx val="65478656"/>
        <c:crosses val="autoZero"/>
        <c:crossBetween val="midCat"/>
        <c:majorUnit val="3"/>
      </c:valAx>
      <c:valAx>
        <c:axId val="65478656"/>
        <c:scaling>
          <c:orientation val="minMax"/>
        </c:scaling>
        <c:axPos val="l"/>
        <c:majorGridlines/>
        <c:title>
          <c:tx>
            <c:rich>
              <a:bodyPr rot="-5400000" vert="horz"/>
              <a:lstStyle/>
              <a:p>
                <a:pPr>
                  <a:defRPr/>
                </a:pPr>
                <a:r>
                  <a:rPr lang="en-US"/>
                  <a:t>Ingreso [USD]</a:t>
                </a:r>
              </a:p>
            </c:rich>
          </c:tx>
          <c:layout/>
        </c:title>
        <c:numFmt formatCode="0" sourceLinked="1"/>
        <c:majorTickMark val="none"/>
        <c:tickLblPos val="nextTo"/>
        <c:crossAx val="63551360"/>
        <c:crosses val="autoZero"/>
        <c:crossBetween val="midCat"/>
      </c:valAx>
    </c:plotArea>
    <c:legend>
      <c:legendPos val="b"/>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s-AR"/>
  <c:style val="25"/>
  <c:chart>
    <c:title>
      <c:layout/>
    </c:title>
    <c:plotArea>
      <c:layout>
        <c:manualLayout>
          <c:layoutTarget val="inner"/>
          <c:xMode val="edge"/>
          <c:yMode val="edge"/>
          <c:x val="0.18722462817147859"/>
          <c:y val="0.15313684747739875"/>
          <c:w val="0.76813648293963255"/>
          <c:h val="0.70451894233974"/>
        </c:manualLayout>
      </c:layout>
      <c:scatterChart>
        <c:scatterStyle val="lineMarker"/>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3E-2"/>
                  <c:y val="-7.9197331732788506E-2"/>
                </c:manualLayout>
              </c:layout>
              <c:spPr/>
              <c:txPr>
                <a:bodyPr/>
                <a:lstStyle/>
                <a:p>
                  <a:pPr>
                    <a:defRPr sz="1800" b="1"/>
                  </a:pPr>
                  <a:endParaRPr lang="es-AR"/>
                </a:p>
              </c:txPr>
              <c:dLblPos val="r"/>
              <c:showVal val="1"/>
            </c:dLbl>
            <c:delete val="1"/>
            <c:dLblPos val="r"/>
          </c:dLbls>
          <c:yVal>
            <c:numRef>
              <c:f>Sheet2!$B$15:$B$38</c:f>
              <c:numCache>
                <c:formatCode>0</c:formatCode>
                <c:ptCount val="24"/>
                <c:pt idx="0">
                  <c:v>20000</c:v>
                </c:pt>
                <c:pt idx="1">
                  <c:v>29411.764705882357</c:v>
                </c:pt>
                <c:pt idx="2">
                  <c:v>44117.647058823532</c:v>
                </c:pt>
                <c:pt idx="3">
                  <c:v>58823.529411764699</c:v>
                </c:pt>
                <c:pt idx="4">
                  <c:v>88235.294117647063</c:v>
                </c:pt>
                <c:pt idx="5">
                  <c:v>111764.70588235294</c:v>
                </c:pt>
                <c:pt idx="6">
                  <c:v>141176.4705882353</c:v>
                </c:pt>
                <c:pt idx="7">
                  <c:v>176470.5882352941</c:v>
                </c:pt>
                <c:pt idx="8">
                  <c:v>205882.3529411765</c:v>
                </c:pt>
                <c:pt idx="9">
                  <c:v>235294.11764705885</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er>
        <c:dLbls/>
        <c:axId val="65488768"/>
        <c:axId val="63942656"/>
      </c:scatterChart>
      <c:valAx>
        <c:axId val="65488768"/>
        <c:scaling>
          <c:orientation val="minMax"/>
          <c:max val="24"/>
          <c:min val="0"/>
        </c:scaling>
        <c:axPos val="b"/>
        <c:majorGridlines/>
        <c:title>
          <c:tx>
            <c:rich>
              <a:bodyPr/>
              <a:lstStyle/>
              <a:p>
                <a:pPr>
                  <a:defRPr sz="1200" b="0"/>
                </a:pPr>
                <a:r>
                  <a:rPr lang="es-AR" sz="1200" b="0"/>
                  <a:t>Meses</a:t>
                </a:r>
              </a:p>
            </c:rich>
          </c:tx>
          <c:layout/>
        </c:title>
        <c:majorTickMark val="none"/>
        <c:tickLblPos val="nextTo"/>
        <c:crossAx val="63942656"/>
        <c:crosses val="autoZero"/>
        <c:crossBetween val="midCat"/>
        <c:majorUnit val="3"/>
      </c:valAx>
      <c:valAx>
        <c:axId val="63942656"/>
        <c:scaling>
          <c:orientation val="minMax"/>
        </c:scaling>
        <c:axPos val="l"/>
        <c:majorGridlines/>
        <c:title>
          <c:tx>
            <c:rich>
              <a:bodyPr rot="-5400000" vert="horz"/>
              <a:lstStyle/>
              <a:p>
                <a:pPr>
                  <a:defRPr sz="1200" b="0"/>
                </a:pPr>
                <a:r>
                  <a:rPr lang="es-AR" sz="1200" b="0"/>
                  <a:t>Cantidad</a:t>
                </a:r>
              </a:p>
            </c:rich>
          </c:tx>
          <c:layout/>
        </c:title>
        <c:numFmt formatCode="0" sourceLinked="1"/>
        <c:majorTickMark val="none"/>
        <c:tickLblPos val="nextTo"/>
        <c:crossAx val="65488768"/>
        <c:crosses val="autoZero"/>
        <c:crossBetween val="midCat"/>
      </c:valAx>
    </c:plotArea>
    <c:legend>
      <c:legendPos val="b"/>
      <c:layout>
        <c:manualLayout>
          <c:xMode val="edge"/>
          <c:yMode val="edge"/>
          <c:x val="5.8500218722659668E-2"/>
          <c:y val="0.8926360228618575"/>
          <c:w val="0.28299934383202102"/>
          <c:h val="7.7401435370898539E-2"/>
        </c:manualLayout>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es-AR"/>
  <c:style val="30"/>
  <c:chart>
    <c:title>
      <c:tx>
        <c:rich>
          <a:bodyPr/>
          <a:lstStyle/>
          <a:p>
            <a:pPr>
              <a:defRPr/>
            </a:pPr>
            <a:r>
              <a:rPr lang="es-AR"/>
              <a:t>Ingresos</a:t>
            </a:r>
          </a:p>
        </c:rich>
      </c:tx>
      <c:layout/>
    </c:title>
    <c:plotArea>
      <c:layout>
        <c:manualLayout>
          <c:layoutTarget val="inner"/>
          <c:xMode val="edge"/>
          <c:yMode val="edge"/>
          <c:x val="0.14170255237340779"/>
          <c:y val="9.3041928089861378E-2"/>
          <c:w val="0.81937423619597849"/>
          <c:h val="0.75906843684035108"/>
        </c:manualLayout>
      </c:layout>
      <c:scatterChart>
        <c:scatterStyle val="lineMarker"/>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1927.0588235294115</c:v>
                </c:pt>
                <c:pt idx="4">
                  <c:v>2890.588235294118</c:v>
                </c:pt>
                <c:pt idx="5">
                  <c:v>3661.411764705882</c:v>
                </c:pt>
                <c:pt idx="6">
                  <c:v>4624.9411764705883</c:v>
                </c:pt>
                <c:pt idx="7">
                  <c:v>5781.176470588237</c:v>
                </c:pt>
                <c:pt idx="8">
                  <c:v>6744.7058823529405</c:v>
                </c:pt>
                <c:pt idx="9">
                  <c:v>7708.2352941176487</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941.17647058823559</c:v>
                </c:pt>
                <c:pt idx="2">
                  <c:v>1470.5882352941178</c:v>
                </c:pt>
                <c:pt idx="3">
                  <c:v>1470.5882352941176</c:v>
                </c:pt>
                <c:pt idx="4">
                  <c:v>2941.176470588236</c:v>
                </c:pt>
                <c:pt idx="5">
                  <c:v>2352.9411764705883</c:v>
                </c:pt>
                <c:pt idx="6">
                  <c:v>2941.1764705882365</c:v>
                </c:pt>
                <c:pt idx="7">
                  <c:v>3529.4117647058829</c:v>
                </c:pt>
                <c:pt idx="8">
                  <c:v>2941.1764705882351</c:v>
                </c:pt>
                <c:pt idx="9">
                  <c:v>2941.1764705882351</c:v>
                </c:pt>
                <c:pt idx="10">
                  <c:v>26470.588235294126</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912E-3"/>
                  <c:y val="-7.5223308090089078E-2"/>
                </c:manualLayout>
              </c:layout>
              <c:showVal val="1"/>
            </c:dLbl>
            <c:delete val="1"/>
            <c:txPr>
              <a:bodyPr/>
              <a:lstStyle/>
              <a:p>
                <a:pPr>
                  <a:defRPr sz="1600" b="1"/>
                </a:pPr>
                <a:endParaRPr lang="es-AR"/>
              </a:p>
            </c:txPr>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2915.8823529411775</c:v>
                </c:pt>
                <c:pt idx="3">
                  <c:v>3397.6470588235297</c:v>
                </c:pt>
                <c:pt idx="4">
                  <c:v>5831.7647058823532</c:v>
                </c:pt>
                <c:pt idx="5">
                  <c:v>6014.3529411764703</c:v>
                </c:pt>
                <c:pt idx="6">
                  <c:v>7566.1176470588234</c:v>
                </c:pt>
                <c:pt idx="7">
                  <c:v>9310.5882352941153</c:v>
                </c:pt>
                <c:pt idx="8">
                  <c:v>9685.8823529411729</c:v>
                </c:pt>
                <c:pt idx="9">
                  <c:v>10649.411764705883</c:v>
                </c:pt>
                <c:pt idx="10">
                  <c:v>42850.588235294148</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294.11764705882359</c:v>
                </c:pt>
                <c:pt idx="2">
                  <c:v>441.17647058823525</c:v>
                </c:pt>
                <c:pt idx="3">
                  <c:v>588.23529411764719</c:v>
                </c:pt>
                <c:pt idx="4">
                  <c:v>882.35294117647049</c:v>
                </c:pt>
                <c:pt idx="5">
                  <c:v>1117.6470588235293</c:v>
                </c:pt>
                <c:pt idx="6">
                  <c:v>1411.7647058823529</c:v>
                </c:pt>
                <c:pt idx="7">
                  <c:v>1764.7058823529412</c:v>
                </c:pt>
                <c:pt idx="8">
                  <c:v>2058.8235294117649</c:v>
                </c:pt>
                <c:pt idx="9">
                  <c:v>2352.9411764705897</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er>
        <c:dLbls/>
        <c:axId val="66084864"/>
        <c:axId val="66086784"/>
      </c:scatterChart>
      <c:valAx>
        <c:axId val="66084864"/>
        <c:scaling>
          <c:orientation val="minMax"/>
          <c:max val="24"/>
          <c:min val="0"/>
        </c:scaling>
        <c:axPos val="b"/>
        <c:majorGridlines/>
        <c:title>
          <c:tx>
            <c:rich>
              <a:bodyPr/>
              <a:lstStyle/>
              <a:p>
                <a:pPr>
                  <a:defRPr sz="1200" b="0"/>
                </a:pPr>
                <a:r>
                  <a:rPr lang="en-US" sz="1200" b="0"/>
                  <a:t>Meses</a:t>
                </a:r>
              </a:p>
            </c:rich>
          </c:tx>
          <c:layout/>
        </c:title>
        <c:numFmt formatCode="General" sourceLinked="1"/>
        <c:majorTickMark val="none"/>
        <c:tickLblPos val="nextTo"/>
        <c:crossAx val="66086784"/>
        <c:crosses val="autoZero"/>
        <c:crossBetween val="midCat"/>
        <c:majorUnit val="3"/>
      </c:valAx>
      <c:valAx>
        <c:axId val="66086784"/>
        <c:scaling>
          <c:orientation val="minMax"/>
        </c:scaling>
        <c:axPos val="l"/>
        <c:majorGridlines/>
        <c:title>
          <c:tx>
            <c:rich>
              <a:bodyPr rot="-5400000" vert="horz"/>
              <a:lstStyle/>
              <a:p>
                <a:pPr>
                  <a:defRPr sz="1200" b="0"/>
                </a:pPr>
                <a:r>
                  <a:rPr lang="en-US" sz="1200" b="0"/>
                  <a:t>Ingreso [USD]</a:t>
                </a:r>
              </a:p>
            </c:rich>
          </c:tx>
          <c:layout/>
        </c:title>
        <c:numFmt formatCode="0" sourceLinked="1"/>
        <c:majorTickMark val="none"/>
        <c:tickLblPos val="nextTo"/>
        <c:crossAx val="66084864"/>
        <c:crosses val="autoZero"/>
        <c:crossBetween val="midCat"/>
      </c:valAx>
    </c:plotArea>
    <c:legend>
      <c:legendPos val="b"/>
      <c:layout/>
      <c:txPr>
        <a:bodyPr/>
        <a:lstStyle/>
        <a:p>
          <a:pPr>
            <a:defRPr sz="1000"/>
          </a:pPr>
          <a:endParaRPr lang="es-AR"/>
        </a:p>
      </c:txPr>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xmlns=""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xmlns=""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a:t>
            </a:r>
            <a:r>
              <a:rPr lang="es-AR" baseline="0" dirty="0" smtClean="0"/>
              <a:t>“me gusta la idea, una aplicación así me vendría muy bien…. </a:t>
            </a:r>
            <a:r>
              <a:rPr lang="es-AR" baseline="0" dirty="0" smtClean="0"/>
              <a:t>pero </a:t>
            </a:r>
            <a:r>
              <a:rPr lang="es-AR" baseline="0" dirty="0" smtClean="0"/>
              <a:t>como inversor, realmente </a:t>
            </a:r>
            <a:r>
              <a:rPr lang="es-AR" baseline="0" dirty="0" smtClean="0"/>
              <a:t>voy a ganar dinero con ella?”. Pues sí señores. </a:t>
            </a:r>
            <a:r>
              <a:rPr lang="es-AR" baseline="0" dirty="0" smtClean="0"/>
              <a:t>Hemos analizados diversos crecimientos de otras compañías que poseen </a:t>
            </a:r>
            <a:r>
              <a:rPr lang="es-AR" baseline="0" dirty="0" err="1" smtClean="0"/>
              <a:t>caracteristicas</a:t>
            </a:r>
            <a:r>
              <a:rPr lang="es-AR" baseline="0" dirty="0" smtClean="0"/>
              <a:t> similares y hemos armado nuestras proyecciones </a:t>
            </a:r>
            <a:r>
              <a:rPr lang="es-AR" baseline="0" dirty="0" err="1" smtClean="0"/>
              <a:t>basandonos</a:t>
            </a:r>
            <a:r>
              <a:rPr lang="es-AR" baseline="0" dirty="0" smtClean="0"/>
              <a:t> en ellas. Sin embargo, primero vamos a hablar sobre el mercado </a:t>
            </a:r>
            <a:r>
              <a:rPr lang="es-AR" baseline="0" dirty="0" err="1" smtClean="0"/>
              <a:t>movile</a:t>
            </a:r>
            <a:r>
              <a:rPr lang="es-AR" baseline="0" dirty="0" smtClean="0"/>
              <a:t> en la actualidad</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xmlns="" val="44815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a:t>
            </a:r>
            <a:r>
              <a:rPr lang="es-AR" baseline="0" dirty="0" smtClean="0"/>
              <a:t>son descargas </a:t>
            </a:r>
            <a:r>
              <a:rPr lang="es-AR" baseline="0" dirty="0" smtClean="0"/>
              <a:t>pagas de la </a:t>
            </a:r>
            <a:r>
              <a:rPr lang="es-AR" baseline="0" dirty="0" smtClean="0"/>
              <a:t>aplicación, </a:t>
            </a:r>
            <a:r>
              <a:rPr lang="es-AR" baseline="0" dirty="0" smtClean="0"/>
              <a:t>como ya hemos mencionado </a:t>
            </a:r>
            <a:r>
              <a:rPr lang="es-AR" baseline="0" dirty="0" smtClean="0"/>
              <a:t>previamente y </a:t>
            </a:r>
            <a:r>
              <a:rPr lang="es-AR" baseline="0" dirty="0" smtClean="0"/>
              <a:t>el brindar un espacio de publicidad a nuestros sponsors</a:t>
            </a:r>
            <a:r>
              <a:rPr lang="es-AR" baseline="0" dirty="0" smtClean="0"/>
              <a:t>.</a:t>
            </a:r>
          </a:p>
          <a:p>
            <a:endParaRPr lang="es-AR" baseline="0" dirty="0" smtClean="0"/>
          </a:p>
          <a:p>
            <a:r>
              <a:rPr lang="es-AR" baseline="0" dirty="0" smtClean="0"/>
              <a:t>En el primer caso, el mercado hoy cobra entre 1 a 5 </a:t>
            </a:r>
            <a:r>
              <a:rPr lang="es-AR" baseline="0" dirty="0" err="1" smtClean="0"/>
              <a:t>dolares</a:t>
            </a:r>
            <a:r>
              <a:rPr lang="es-AR" baseline="0" dirty="0" smtClean="0"/>
              <a:t> la descarga de aplicaciones para celulares.</a:t>
            </a:r>
          </a:p>
          <a:p>
            <a:r>
              <a:rPr lang="es-AR" baseline="0" dirty="0" smtClean="0"/>
              <a:t>En lo referente a las publicidades y tomando en cuenta los valores de </a:t>
            </a:r>
            <a:r>
              <a:rPr lang="es-AR" baseline="0" dirty="0" err="1" smtClean="0"/>
              <a:t>google</a:t>
            </a:r>
            <a:r>
              <a:rPr lang="es-AR" baseline="0" dirty="0" smtClean="0"/>
              <a:t> </a:t>
            </a:r>
            <a:r>
              <a:rPr lang="es-AR" baseline="0" dirty="0" err="1" smtClean="0"/>
              <a:t>adds</a:t>
            </a:r>
            <a:r>
              <a:rPr lang="es-AR" baseline="0" dirty="0" smtClean="0"/>
              <a:t>, los ingresos provienen de dos tipos distintos de publicidades: por </a:t>
            </a:r>
            <a:r>
              <a:rPr lang="es-AR" baseline="0" dirty="0" err="1" smtClean="0"/>
              <a:t>click</a:t>
            </a:r>
            <a:r>
              <a:rPr lang="es-AR" baseline="0" dirty="0" smtClean="0"/>
              <a:t> en la misma y por impresión.</a:t>
            </a:r>
          </a:p>
          <a:p>
            <a:r>
              <a:rPr lang="es-AR" baseline="0" dirty="0" smtClean="0"/>
              <a:t>En el caso por </a:t>
            </a:r>
            <a:r>
              <a:rPr lang="es-AR" baseline="0" dirty="0" err="1" smtClean="0"/>
              <a:t>click</a:t>
            </a:r>
            <a:r>
              <a:rPr lang="es-AR" baseline="0" dirty="0" smtClean="0"/>
              <a:t>, el valor del mismo oscila entre 15 a 30 centavos, dependiendo del contenido del mismo. UN factor importante a tener en cuenta al analizar esta fuente de ingreso, es la probabilidad que un usuario haga </a:t>
            </a:r>
            <a:r>
              <a:rPr lang="es-AR" baseline="0" dirty="0" err="1" smtClean="0"/>
              <a:t>click</a:t>
            </a:r>
            <a:r>
              <a:rPr lang="es-AR" baseline="0" dirty="0" smtClean="0"/>
              <a:t> al ver la publicidad. La misma varía entre 1,5 y 2,5%</a:t>
            </a:r>
          </a:p>
          <a:p>
            <a:endParaRPr lang="es-AR" baseline="0" dirty="0" smtClean="0"/>
          </a:p>
          <a:p>
            <a:r>
              <a:rPr lang="es-AR" baseline="0" dirty="0" smtClean="0"/>
              <a:t>Finalmente, tenemos la entrada por impresión. La misma se define como la cantidad de usuarios que vieron cierta publicidad. En el mercado, se paga por cada mil vistas de duración de un minuto entre 10 y 20 centavos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xmlns="" val="105713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En lo que se refiere a nuestras estimaciones, hemos tomado los valores mas bajos del mercado mencionados previamente, es decir, 15 centavos el </a:t>
            </a:r>
            <a:r>
              <a:rPr lang="es-AR" baseline="0" dirty="0" err="1" smtClean="0"/>
              <a:t>click</a:t>
            </a:r>
            <a:r>
              <a:rPr lang="es-AR" baseline="0" dirty="0" smtClean="0"/>
              <a:t>, 1,5% su probabilidad y 10 centavos la mil impresiones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realizar las proyección q mostraremos a continuación, </a:t>
            </a:r>
            <a:r>
              <a:rPr lang="es-AR" baseline="0" dirty="0" err="1" smtClean="0"/>
              <a:t>tmb</a:t>
            </a:r>
            <a:r>
              <a:rPr lang="es-AR" baseline="0" dirty="0" smtClean="0"/>
              <a:t> fue necesario realizar estimaciones de uso de la aplicación.</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err="1" smtClean="0"/>
              <a:t>Basandonos</a:t>
            </a:r>
            <a:r>
              <a:rPr lang="es-AR" baseline="0" dirty="0" smtClean="0"/>
              <a:t> es </a:t>
            </a:r>
            <a:r>
              <a:rPr lang="es-AR" baseline="0" dirty="0" err="1" smtClean="0"/>
              <a:t>estadisticas</a:t>
            </a:r>
            <a:r>
              <a:rPr lang="es-AR" baseline="0" dirty="0" smtClean="0"/>
              <a:t> de ingreso a paginas como “como viajo.com” y “albrerguestransitorios.com” (ambas paginas que se consultan cuando el usuario no esta </a:t>
            </a:r>
            <a:r>
              <a:rPr lang="es-AR" baseline="0" dirty="0" err="1" smtClean="0"/>
              <a:t>geograficamente</a:t>
            </a:r>
            <a:r>
              <a:rPr lang="es-AR" baseline="0" dirty="0" smtClean="0"/>
              <a:t> hablando de la zona) hemos determinado que el uso de la aplicación va a ser de una visita semanal aproximadamente.</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Por otro lado, en ensayos con el prototipo, se ha determinando que el usuario promedio utiliza un minuto aproximadamente en hacer uso de la aplicación (para el caso de uso </a:t>
            </a:r>
            <a:r>
              <a:rPr lang="es-AR" baseline="0" dirty="0" err="1" smtClean="0"/>
              <a:t>ppal</a:t>
            </a:r>
            <a:r>
              <a:rPr lang="es-AR" baseline="0" dirty="0" smtClean="0"/>
              <a:t>, es decir, consultar baños cercanos)  y que para la misma se visita en promedio 4 paginas.</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Finalmente, a partir de encuestas a potenciales usuarios, un 10% afirma que pagaría 1 dólar por la </a:t>
            </a:r>
            <a:r>
              <a:rPr lang="es-AR" baseline="0" dirty="0" err="1" smtClean="0"/>
              <a:t>version</a:t>
            </a:r>
            <a:r>
              <a:rPr lang="es-AR" baseline="0" dirty="0" smtClean="0"/>
              <a:t> paga, con tal de poder acceder a las fotos y no tener publicidad.</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A partir de todos estos datos, hemos realizado proyecciones a los </a:t>
            </a:r>
            <a:r>
              <a:rPr lang="es-AR" baseline="0" dirty="0" err="1" smtClean="0"/>
              <a:t>proximos</a:t>
            </a:r>
            <a:r>
              <a:rPr lang="es-AR" baseline="0" dirty="0" smtClean="0"/>
              <a:t> dos años.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a:t>
            </a:r>
            <a:r>
              <a:rPr lang="es-AR" dirty="0" smtClean="0"/>
              <a:t>un caso pesimista,</a:t>
            </a:r>
            <a:r>
              <a:rPr lang="es-AR" baseline="0" dirty="0" smtClean="0"/>
              <a:t> </a:t>
            </a:r>
            <a:r>
              <a:rPr lang="es-AR" baseline="0" dirty="0" smtClean="0"/>
              <a:t>en el que el producto no se expanda fuera del país y que luego de 2 años se estanque en un 3% del mercado </a:t>
            </a:r>
            <a:r>
              <a:rPr lang="es-AR" baseline="0" dirty="0" smtClean="0"/>
              <a:t>nacional de </a:t>
            </a:r>
            <a:r>
              <a:rPr lang="es-AR" baseline="0" dirty="0" err="1" smtClean="0"/>
              <a:t>android</a:t>
            </a:r>
            <a:r>
              <a:rPr lang="es-AR" baseline="0" dirty="0" smtClean="0"/>
              <a:t> </a:t>
            </a:r>
          </a:p>
          <a:p>
            <a:endParaRPr lang="es-AR" baseline="0" dirty="0" smtClean="0"/>
          </a:p>
          <a:p>
            <a:r>
              <a:rPr lang="es-AR" baseline="0" dirty="0" smtClean="0"/>
              <a:t>. </a:t>
            </a:r>
            <a:r>
              <a:rPr lang="es-AR" baseline="0" dirty="0" smtClean="0"/>
              <a:t>En ese caso, hemos considerado solo el mercado de </a:t>
            </a:r>
            <a:r>
              <a:rPr lang="es-AR" baseline="0" dirty="0" err="1" smtClean="0"/>
              <a:t>android</a:t>
            </a:r>
            <a:r>
              <a:rPr lang="es-AR" baseline="0" dirty="0" smtClean="0"/>
              <a:t>. El 3% del mismo son 159 mil usuarios.</a:t>
            </a:r>
            <a:endParaRPr lang="es-AR" baseline="0" dirty="0" smtClean="0"/>
          </a:p>
          <a:p>
            <a:endParaRPr lang="es-AR" baseline="0" dirty="0" smtClean="0"/>
          </a:p>
          <a:p>
            <a:r>
              <a:rPr lang="es-AR" baseline="0" dirty="0" smtClean="0"/>
              <a:t>Hemos confeccionado en base a un comportamiento de crecimiento como por ejemplo yelp.com y sumbleUpon.com en sus primeros 2 años este grafico en el que se ve el crecimiento gradual de la cantidad de usuarios.</a:t>
            </a:r>
          </a:p>
          <a:p>
            <a:r>
              <a:rPr lang="es-AR" baseline="0" dirty="0" smtClean="0"/>
              <a:t>La misma tiene un comportamiento fuertemente creciente durante el primer año  y durante el segundo se termina estabilizando en 159 mil usuarios.</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xmlns="" val="300334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baseline="0" dirty="0" smtClean="0"/>
              <a:t>En este otro grafico se puede se desprende del crecimiento de usuarios los ingresos de la empresa.</a:t>
            </a:r>
          </a:p>
          <a:p>
            <a:r>
              <a:rPr lang="es-AR" baseline="0" dirty="0" smtClean="0"/>
              <a:t>Los puntos celestes son la cantidad  de cientos de usuarios (mismos datos que le grafico anterior). La curva verde grafica los </a:t>
            </a:r>
            <a:r>
              <a:rPr lang="es-AR" baseline="0" dirty="0" err="1" smtClean="0"/>
              <a:t>ignresos</a:t>
            </a:r>
            <a:r>
              <a:rPr lang="es-AR" baseline="0" dirty="0" smtClean="0"/>
              <a:t> por publicidad, los naranja por descarga de la </a:t>
            </a:r>
            <a:r>
              <a:rPr lang="es-AR" baseline="0" dirty="0" err="1" smtClean="0"/>
              <a:t>version</a:t>
            </a:r>
            <a:r>
              <a:rPr lang="es-AR" baseline="0" dirty="0" smtClean="0"/>
              <a:t> paga y finalmente los puntos rojos son los ingresos totales por mes.</a:t>
            </a:r>
          </a:p>
          <a:p>
            <a:endParaRPr lang="es-AR" baseline="0" dirty="0" smtClean="0"/>
          </a:p>
          <a:p>
            <a:r>
              <a:rPr lang="es-AR" baseline="0" dirty="0" smtClean="0"/>
              <a:t>Como se puede ver, la </a:t>
            </a:r>
            <a:r>
              <a:rPr lang="es-AR" baseline="0" dirty="0" err="1" smtClean="0"/>
              <a:t>variacion</a:t>
            </a:r>
            <a:r>
              <a:rPr lang="es-AR" baseline="0" dirty="0" smtClean="0"/>
              <a:t> de los ingresos acompañan el crecimiento de la cantidad de usuarios, especialmente los ingresos por publicidad. Los </a:t>
            </a:r>
            <a:r>
              <a:rPr lang="es-AR" baseline="0" dirty="0" err="1" smtClean="0"/>
              <a:t>income</a:t>
            </a:r>
            <a:r>
              <a:rPr lang="es-AR" baseline="0" dirty="0" smtClean="0"/>
              <a:t> por la </a:t>
            </a:r>
            <a:r>
              <a:rPr lang="es-AR" baseline="0" dirty="0" err="1" smtClean="0"/>
              <a:t>version</a:t>
            </a:r>
            <a:r>
              <a:rPr lang="es-AR" baseline="0" dirty="0" smtClean="0"/>
              <a:t> paga poseen un crecimiento mas pronunciado mientras la aplicación este en plena expansión (casi 6k </a:t>
            </a:r>
            <a:r>
              <a:rPr lang="es-AR" baseline="0" dirty="0" err="1" smtClean="0"/>
              <a:t>dolares</a:t>
            </a:r>
            <a:r>
              <a:rPr lang="es-AR" baseline="0" dirty="0" smtClean="0"/>
              <a:t>).  </a:t>
            </a:r>
          </a:p>
          <a:p>
            <a:endParaRPr lang="es-AR" baseline="0" dirty="0" smtClean="0"/>
          </a:p>
          <a:p>
            <a:r>
              <a:rPr lang="es-AR" baseline="0" dirty="0" smtClean="0"/>
              <a:t>Finalmente, la entrada de capital se estabiliza en 5400 </a:t>
            </a:r>
            <a:r>
              <a:rPr lang="es-AR" baseline="0" dirty="0" err="1" smtClean="0"/>
              <a:t>dolares</a:t>
            </a:r>
            <a:r>
              <a:rPr lang="es-AR" baseline="0" dirty="0" smtClean="0"/>
              <a:t> por mes una vez transcurridos los dos primeros años.</a:t>
            </a:r>
          </a:p>
          <a:p>
            <a:endParaRPr lang="es-AR" baseline="0" dirty="0" smtClean="0"/>
          </a:p>
          <a:p>
            <a:r>
              <a:rPr lang="es-AR" baseline="0" dirty="0" smtClean="0"/>
              <a:t>Los gastos para mantener la aplicación son entre el 19-21%,. Para calcular los mismos, hemos tenido en cuenta el coste de almacenamiento, </a:t>
            </a:r>
            <a:r>
              <a:rPr lang="es-AR" baseline="0" dirty="0" err="1" smtClean="0"/>
              <a:t>asi</a:t>
            </a:r>
            <a:r>
              <a:rPr lang="es-AR" baseline="0" dirty="0" smtClean="0"/>
              <a:t> como de transferencia de datos. Sobre estos puntos se entrará mas en detalle en la explicación técnica.</a:t>
            </a:r>
          </a:p>
          <a:p>
            <a:endParaRPr lang="es-AR" baseline="0" dirty="0" smtClean="0"/>
          </a:p>
          <a:p>
            <a:r>
              <a:rPr lang="es-AR" baseline="0" dirty="0" smtClean="0"/>
              <a:t>Finalmente se puede concluir, que siendo un escenario pesimista,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estaría brindando un margen de ganancias.</a:t>
            </a:r>
          </a:p>
          <a:p>
            <a:r>
              <a:rPr lang="es-AR" baseline="0" dirty="0" smtClean="0"/>
              <a:t>Sin embargo, ahora nos podríamos preguntar, y si la aplicación ese expande a otros mercados y a otras </a:t>
            </a:r>
            <a:r>
              <a:rPr lang="es-AR" baseline="0" dirty="0" err="1" smtClean="0"/>
              <a:t>tecnologias</a:t>
            </a:r>
            <a:r>
              <a:rPr lang="es-AR" baseline="0" dirty="0" smtClean="0"/>
              <a:t> con una captación mayor?</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xmlns="" val="3003342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a:t>
            </a:r>
            <a:endParaRPr lang="es-AR" baseline="0" dirty="0" smtClean="0"/>
          </a:p>
          <a:p>
            <a:r>
              <a:rPr lang="es-AR" baseline="0" dirty="0" smtClean="0"/>
              <a:t>Para </a:t>
            </a:r>
            <a:r>
              <a:rPr lang="es-AR" baseline="0" dirty="0" smtClean="0"/>
              <a:t>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a:t>
            </a:r>
            <a:endParaRPr lang="es-AR" sz="1200" b="0" i="0" kern="1200" dirty="0" smtClean="0">
              <a:solidFill>
                <a:schemeClr val="tx1"/>
              </a:solidFill>
              <a:effectLst/>
              <a:latin typeface="+mn-lt"/>
              <a:ea typeface="+mn-ea"/>
              <a:cs typeface="+mn-cs"/>
            </a:endParaRPr>
          </a:p>
          <a:p>
            <a:r>
              <a:rPr lang="es-AR" sz="1200" b="0" i="0" kern="1200" dirty="0" smtClean="0">
                <a:solidFill>
                  <a:schemeClr val="tx1"/>
                </a:solidFill>
                <a:effectLst/>
                <a:latin typeface="+mn-lt"/>
                <a:ea typeface="+mn-ea"/>
                <a:cs typeface="+mn-cs"/>
              </a:rPr>
              <a:t>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a:t>
            </a:r>
            <a:r>
              <a:rPr lang="es-AR" sz="1200" b="0" i="0" kern="1200" baseline="0" dirty="0" smtClean="0">
                <a:solidFill>
                  <a:schemeClr val="tx1"/>
                </a:solidFill>
                <a:effectLst/>
                <a:latin typeface="+mn-lt"/>
                <a:ea typeface="+mn-ea"/>
                <a:cs typeface="+mn-cs"/>
              </a:rPr>
              <a:t>Hemos escogido esta aplicación para realizar una analogía ya que se basa en muchos </a:t>
            </a:r>
            <a:r>
              <a:rPr lang="es-AR" sz="1200" b="0" i="0" kern="1200" baseline="0" dirty="0" err="1" smtClean="0">
                <a:solidFill>
                  <a:schemeClr val="tx1"/>
                </a:solidFill>
                <a:effectLst/>
                <a:latin typeface="+mn-lt"/>
                <a:ea typeface="+mn-ea"/>
                <a:cs typeface="+mn-cs"/>
              </a:rPr>
              <a:t>ppios</a:t>
            </a:r>
            <a:r>
              <a:rPr lang="es-AR" sz="1200" b="0" i="0" kern="1200" baseline="0" dirty="0" smtClean="0">
                <a:solidFill>
                  <a:schemeClr val="tx1"/>
                </a:solidFill>
                <a:effectLst/>
                <a:latin typeface="+mn-lt"/>
                <a:ea typeface="+mn-ea"/>
                <a:cs typeface="+mn-cs"/>
              </a:rPr>
              <a:t> comunes a nuestra aplicación, como puede ser el uso de GPS, la </a:t>
            </a:r>
            <a:r>
              <a:rPr lang="es-AR" sz="1200" b="0" i="0" kern="1200" baseline="0" dirty="0" err="1" smtClean="0">
                <a:solidFill>
                  <a:schemeClr val="tx1"/>
                </a:solidFill>
                <a:effectLst/>
                <a:latin typeface="+mn-lt"/>
                <a:ea typeface="+mn-ea"/>
                <a:cs typeface="+mn-cs"/>
              </a:rPr>
              <a:t>publicacion</a:t>
            </a:r>
            <a:r>
              <a:rPr lang="es-AR" sz="1200" b="0" i="0" kern="1200" baseline="0" dirty="0" smtClean="0">
                <a:solidFill>
                  <a:schemeClr val="tx1"/>
                </a:solidFill>
                <a:effectLst/>
                <a:latin typeface="+mn-lt"/>
                <a:ea typeface="+mn-ea"/>
                <a:cs typeface="+mn-cs"/>
              </a:rPr>
              <a:t> de </a:t>
            </a:r>
            <a:r>
              <a:rPr lang="es-AR" sz="1200" b="0" i="0" kern="1200" baseline="0" dirty="0" err="1" smtClean="0">
                <a:solidFill>
                  <a:schemeClr val="tx1"/>
                </a:solidFill>
                <a:effectLst/>
                <a:latin typeface="+mn-lt"/>
                <a:ea typeface="+mn-ea"/>
                <a:cs typeface="+mn-cs"/>
              </a:rPr>
              <a:t>informacion</a:t>
            </a:r>
            <a:r>
              <a:rPr lang="es-AR" sz="1200" b="0" i="0" kern="1200" baseline="0" dirty="0" smtClean="0">
                <a:solidFill>
                  <a:schemeClr val="tx1"/>
                </a:solidFill>
                <a:effectLst/>
                <a:latin typeface="+mn-lt"/>
                <a:ea typeface="+mn-ea"/>
                <a:cs typeface="+mn-cs"/>
              </a:rPr>
              <a:t> y sistema de recompensa de usuarios.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Con el fin de lograr este crecimiento, se a planificado un lanzamiento inicial en </a:t>
            </a:r>
            <a:r>
              <a:rPr lang="es-AR" sz="1200" b="0" i="0" kern="1200" baseline="0" dirty="0" err="1" smtClean="0">
                <a:solidFill>
                  <a:schemeClr val="tx1"/>
                </a:solidFill>
                <a:effectLst/>
                <a:latin typeface="+mn-lt"/>
                <a:ea typeface="+mn-ea"/>
                <a:cs typeface="+mn-cs"/>
              </a:rPr>
              <a:t>android</a:t>
            </a:r>
            <a:r>
              <a:rPr lang="es-AR" sz="1200" b="0" i="0" kern="1200" baseline="0" dirty="0" smtClean="0">
                <a:solidFill>
                  <a:schemeClr val="tx1"/>
                </a:solidFill>
                <a:effectLst/>
                <a:latin typeface="+mn-lt"/>
                <a:ea typeface="+mn-ea"/>
                <a:cs typeface="+mn-cs"/>
              </a:rPr>
              <a:t>. Posteriormente, a los 3 meses, se lanzaría la aplicación a otras plataformas </a:t>
            </a:r>
            <a:r>
              <a:rPr lang="es-AR" sz="1200" b="0" i="0" kern="1200" baseline="0" dirty="0" err="1" smtClean="0">
                <a:solidFill>
                  <a:schemeClr val="tx1"/>
                </a:solidFill>
                <a:effectLst/>
                <a:latin typeface="+mn-lt"/>
                <a:ea typeface="+mn-ea"/>
                <a:cs typeface="+mn-cs"/>
              </a:rPr>
              <a:t>moviles</a:t>
            </a:r>
            <a:r>
              <a:rPr lang="es-AR" sz="1200" b="0" i="0" kern="1200" baseline="0" dirty="0" smtClean="0">
                <a:solidFill>
                  <a:schemeClr val="tx1"/>
                </a:solidFill>
                <a:effectLst/>
                <a:latin typeface="+mn-lt"/>
                <a:ea typeface="+mn-ea"/>
                <a:cs typeface="+mn-cs"/>
              </a:rPr>
              <a:t>.</a:t>
            </a:r>
          </a:p>
          <a:p>
            <a:r>
              <a:rPr lang="es-AR" sz="1200" b="0" i="0" kern="1200" baseline="0" dirty="0" smtClean="0">
                <a:solidFill>
                  <a:schemeClr val="tx1"/>
                </a:solidFill>
                <a:effectLst/>
                <a:latin typeface="+mn-lt"/>
                <a:ea typeface="+mn-ea"/>
                <a:cs typeface="+mn-cs"/>
              </a:rPr>
              <a:t>Y Finalmente a los 6 meses la </a:t>
            </a:r>
            <a:r>
              <a:rPr lang="es-AR" sz="1200" b="0" i="0" kern="1200" baseline="0" dirty="0" err="1" smtClean="0">
                <a:solidFill>
                  <a:schemeClr val="tx1"/>
                </a:solidFill>
                <a:effectLst/>
                <a:latin typeface="+mn-lt"/>
                <a:ea typeface="+mn-ea"/>
                <a:cs typeface="+mn-cs"/>
              </a:rPr>
              <a:t>expansón</a:t>
            </a:r>
            <a:r>
              <a:rPr lang="es-AR" sz="1200" b="0" i="0" kern="1200" baseline="0" dirty="0" smtClean="0">
                <a:solidFill>
                  <a:schemeClr val="tx1"/>
                </a:solidFill>
                <a:effectLst/>
                <a:latin typeface="+mn-lt"/>
                <a:ea typeface="+mn-ea"/>
                <a:cs typeface="+mn-cs"/>
              </a:rPr>
              <a:t> a otras regiones mediante la </a:t>
            </a:r>
            <a:r>
              <a:rPr lang="es-AR" sz="1200" b="0" i="0" kern="1200" baseline="0" dirty="0" err="1" smtClean="0">
                <a:solidFill>
                  <a:schemeClr val="tx1"/>
                </a:solidFill>
                <a:effectLst/>
                <a:latin typeface="+mn-lt"/>
                <a:ea typeface="+mn-ea"/>
                <a:cs typeface="+mn-cs"/>
              </a:rPr>
              <a:t>psoibilidad</a:t>
            </a:r>
            <a:r>
              <a:rPr lang="es-AR" sz="1200" b="0" i="0" kern="1200" baseline="0" dirty="0" smtClean="0">
                <a:solidFill>
                  <a:schemeClr val="tx1"/>
                </a:solidFill>
                <a:effectLst/>
                <a:latin typeface="+mn-lt"/>
                <a:ea typeface="+mn-ea"/>
                <a:cs typeface="+mn-cs"/>
              </a:rPr>
              <a:t> del multilenguaje.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Como se puede ver, el crecimiento de usuarios es constante y alcanza a llegar a los dos años los 7.5 millones de usuarios.</a:t>
            </a:r>
          </a:p>
          <a:p>
            <a:endParaRPr lang="es-AR" sz="1200" b="0" i="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que como pueden ver afectó realmente poco el crecimiento de la aplicación (tan solo disminuyo levemente su tasa de crecimiento)</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0" i="0" kern="1200" baseline="0" dirty="0" smtClean="0">
                <a:solidFill>
                  <a:schemeClr val="tx1"/>
                </a:solidFill>
                <a:effectLst/>
                <a:latin typeface="+mn-lt"/>
                <a:ea typeface="+mn-ea"/>
                <a:cs typeface="+mn-cs"/>
              </a:rPr>
              <a:t>En lo referente a ingresos, los mismos serían al alcanzar los 2 años (nuevamente con las estimaciones presentadas previamente) de aproximadamente 320k </a:t>
            </a:r>
            <a:r>
              <a:rPr lang="es-AR" sz="1200" b="0" i="0" kern="1200" baseline="0" dirty="0" err="1" smtClean="0">
                <a:solidFill>
                  <a:schemeClr val="tx1"/>
                </a:solidFill>
                <a:effectLst/>
                <a:latin typeface="+mn-lt"/>
                <a:ea typeface="+mn-ea"/>
                <a:cs typeface="+mn-cs"/>
              </a:rPr>
              <a:t>usd</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En lo referente a los costos, los mismos serían proporcionalmente algo más elevados (entre el 23%-25%) ya que es necesario contar con un grupo de desarrolladores para mantener la actualización de la aplicación, así como una mayor </a:t>
            </a:r>
            <a:r>
              <a:rPr lang="es-AR" sz="1200" b="0" i="0" kern="1200" baseline="0" dirty="0" err="1" smtClean="0">
                <a:solidFill>
                  <a:schemeClr val="tx1"/>
                </a:solidFill>
                <a:effectLst/>
                <a:latin typeface="+mn-lt"/>
                <a:ea typeface="+mn-ea"/>
                <a:cs typeface="+mn-cs"/>
              </a:rPr>
              <a:t>infrastructura</a:t>
            </a:r>
            <a:r>
              <a:rPr lang="es-AR" sz="1200" b="0" i="0" kern="1200" baseline="0" dirty="0" smtClean="0">
                <a:solidFill>
                  <a:schemeClr val="tx1"/>
                </a:solidFill>
                <a:effectLst/>
                <a:latin typeface="+mn-lt"/>
                <a:ea typeface="+mn-ea"/>
                <a:cs typeface="+mn-cs"/>
              </a:rPr>
              <a:t> de servidores para dar respuesta a esta cantidad de usuarios.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totales de aproximadamente 240k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Como pueden ver, un negocio interesante</a:t>
            </a:r>
          </a:p>
          <a:p>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30 millones de usuarios.</a:t>
            </a:r>
          </a:p>
          <a:p>
            <a:r>
              <a:rPr lang="es-AR" sz="1200" b="0" i="0" kern="1200" baseline="0" dirty="0" smtClean="0">
                <a:solidFill>
                  <a:schemeClr val="tx1"/>
                </a:solidFill>
                <a:effectLst/>
                <a:latin typeface="+mn-lt"/>
                <a:ea typeface="+mn-ea"/>
                <a:cs typeface="+mn-cs"/>
              </a:rPr>
              <a:t>En base a nuestras estimación y considerando que </a:t>
            </a:r>
            <a:r>
              <a:rPr lang="es-AR" sz="1200" b="0" i="0" kern="1200" baseline="0" dirty="0" err="1" smtClean="0">
                <a:solidFill>
                  <a:schemeClr val="tx1"/>
                </a:solidFill>
                <a:effectLst/>
                <a:latin typeface="+mn-lt"/>
                <a:ea typeface="+mn-ea"/>
                <a:cs typeface="+mn-cs"/>
              </a:rPr>
              <a:t>alzanzamos</a:t>
            </a:r>
            <a:r>
              <a:rPr lang="es-AR" sz="1200" b="0" i="0" kern="1200" baseline="0" dirty="0" smtClean="0">
                <a:solidFill>
                  <a:schemeClr val="tx1"/>
                </a:solidFill>
                <a:effectLst/>
                <a:latin typeface="+mn-lt"/>
                <a:ea typeface="+mn-ea"/>
                <a:cs typeface="+mn-cs"/>
              </a:rPr>
              <a:t> un crecimiento similar, tendríamos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a:p>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17</a:t>
            </a:fld>
            <a:endParaRPr lang="es-AR"/>
          </a:p>
        </p:txBody>
      </p:sp>
    </p:spTree>
    <p:extLst>
      <p:ext uri="{BB962C8B-B14F-4D97-AF65-F5344CB8AC3E}">
        <p14:creationId xmlns:p14="http://schemas.microsoft.com/office/powerpoint/2010/main" xmlns="" val="300008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1200" b="0" i="0" kern="1200" baseline="0" dirty="0" smtClean="0">
                <a:solidFill>
                  <a:schemeClr val="tx1"/>
                </a:solidFill>
                <a:effectLst/>
                <a:latin typeface="+mn-lt"/>
                <a:ea typeface="+mn-ea"/>
                <a:cs typeface="+mn-cs"/>
              </a:rPr>
              <a:t>Con este agradable numero, damos por finalizada la </a:t>
            </a:r>
            <a:r>
              <a:rPr lang="es-AR" sz="1200" b="0" i="0" kern="1200" baseline="0" dirty="0" err="1" smtClean="0">
                <a:solidFill>
                  <a:schemeClr val="tx1"/>
                </a:solidFill>
                <a:effectLst/>
                <a:latin typeface="+mn-lt"/>
                <a:ea typeface="+mn-ea"/>
                <a:cs typeface="+mn-cs"/>
              </a:rPr>
              <a:t>presentacion</a:t>
            </a:r>
            <a:r>
              <a:rPr lang="es-AR" sz="1200" b="0" i="0" kern="1200" baseline="0" dirty="0" smtClean="0">
                <a:solidFill>
                  <a:schemeClr val="tx1"/>
                </a:solidFill>
                <a:effectLst/>
                <a:latin typeface="+mn-lt"/>
                <a:ea typeface="+mn-ea"/>
                <a:cs typeface="+mn-cs"/>
              </a:rPr>
              <a:t> comercial.</a:t>
            </a:r>
          </a:p>
          <a:p>
            <a:r>
              <a:rPr lang="es-AR" dirty="0" smtClean="0"/>
              <a:t>Alguna</a:t>
            </a:r>
            <a:r>
              <a:rPr lang="es-AR" baseline="0" dirty="0" smtClean="0"/>
              <a:t> consulta?</a:t>
            </a:r>
          </a:p>
          <a:p>
            <a:endParaRPr lang="es-AR" baseline="0" dirty="0" smtClean="0"/>
          </a:p>
          <a:p>
            <a:r>
              <a:rPr lang="es-AR" baseline="0" dirty="0" smtClean="0"/>
              <a:t>En tal caso los invitamos a acercarse a la mesa de aperitivos. Por favor, ante cualquier pregunta que les </a:t>
            </a:r>
            <a:r>
              <a:rPr lang="es-AR" baseline="0" dirty="0" err="1" smtClean="0"/>
              <a:t>surga</a:t>
            </a:r>
            <a:r>
              <a:rPr lang="es-AR" baseline="0" dirty="0" smtClean="0"/>
              <a:t>, no duden en acercarse y </a:t>
            </a:r>
            <a:r>
              <a:rPr lang="es-AR" baseline="0" dirty="0" err="1" smtClean="0"/>
              <a:t>plantearmela</a:t>
            </a:r>
            <a:r>
              <a:rPr lang="es-AR" baseline="0" dirty="0" smtClean="0"/>
              <a:t> a mi o a alguno de mis compañeros.</a:t>
            </a:r>
          </a:p>
          <a:p>
            <a:r>
              <a:rPr lang="es-AR" baseline="0" dirty="0" smtClean="0"/>
              <a:t>Muchas gracias por su </a:t>
            </a:r>
            <a:r>
              <a:rPr lang="es-AR" baseline="0" dirty="0" err="1" smtClean="0"/>
              <a:t>atencion</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18</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xmlns=""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xmlns="" val="26101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xmlns="" val="10529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xmlns="" val="847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xmlns="" val="125619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xmlns="" val="332533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xmlns="" val="68578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fontScale="925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xmlns=""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xmlns=""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3200298" y="1628800"/>
            <a:ext cx="5188051" cy="3809975"/>
          </a:xfrm>
        </p:spPr>
      </p:pic>
    </p:spTree>
    <p:extLst>
      <p:ext uri="{BB962C8B-B14F-4D97-AF65-F5344CB8AC3E}">
        <p14:creationId xmlns:p14="http://schemas.microsoft.com/office/powerpoint/2010/main" xmlns="" val="220568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xmlns="" val="4021245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339752" y="1484784"/>
            <a:ext cx="6804248" cy="4081117"/>
          </a:xfrm>
          <a:prstGeom prst="rect">
            <a:avLst/>
          </a:prstGeom>
          <a:noFill/>
        </p:spPr>
        <p:txBody>
          <a:bodyPr wrap="square" rtlCol="0">
            <a:spAutoFit/>
          </a:bodyPr>
          <a:lstStyle/>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smtClean="0">
                <a:solidFill>
                  <a:schemeClr val="tx1">
                    <a:lumMod val="65000"/>
                    <a:lumOff val="35000"/>
                  </a:schemeClr>
                </a:solidFill>
              </a:rPr>
              <a:t>:</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 1-5 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15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a:t>
            </a:r>
            <a:r>
              <a:rPr lang="es-AR" sz="2400" dirty="0" err="1">
                <a:solidFill>
                  <a:schemeClr val="tx1">
                    <a:lumMod val="65000"/>
                    <a:lumOff val="35000"/>
                  </a:schemeClr>
                </a:solidFill>
              </a:rPr>
              <a:t>click</a:t>
            </a:r>
            <a:r>
              <a:rPr lang="es-AR" sz="2400" dirty="0">
                <a:solidFill>
                  <a:schemeClr val="tx1">
                    <a:lumMod val="65000"/>
                    <a:lumOff val="35000"/>
                  </a:schemeClr>
                </a:solidFill>
              </a:rPr>
              <a:t>: 15-30 </a:t>
            </a:r>
            <a:r>
              <a:rPr lang="es-AR" sz="2400" dirty="0" smtClean="0">
                <a:solidFill>
                  <a:schemeClr val="tx1">
                    <a:lumMod val="65000"/>
                    <a:lumOff val="35000"/>
                  </a:schemeClr>
                </a:solidFill>
              </a:rPr>
              <a:t>centavos</a:t>
            </a:r>
          </a:p>
          <a:p>
            <a:pPr marL="1188720" lvl="1" indent="-182880">
              <a:lnSpc>
                <a:spcPct val="150000"/>
              </a:lnSpc>
              <a:buClr>
                <a:schemeClr val="accent1"/>
              </a:buClr>
              <a:buFont typeface="Wingdings 2" pitchFamily="18" charset="2"/>
              <a:buChar char=""/>
            </a:pPr>
            <a:r>
              <a:rPr lang="es-AR" sz="2400" dirty="0" smtClean="0">
                <a:solidFill>
                  <a:schemeClr val="tx1">
                    <a:lumMod val="65000"/>
                    <a:lumOff val="35000"/>
                  </a:schemeClr>
                </a:solidFill>
              </a:rPr>
              <a:t>Probabilidad de </a:t>
            </a:r>
            <a:r>
              <a:rPr lang="es-AR" sz="2400" dirty="0" err="1" smtClean="0">
                <a:solidFill>
                  <a:schemeClr val="tx1">
                    <a:lumMod val="65000"/>
                    <a:lumOff val="35000"/>
                  </a:schemeClr>
                </a:solidFill>
              </a:rPr>
              <a:t>click</a:t>
            </a:r>
            <a:r>
              <a:rPr lang="es-AR" sz="2400" dirty="0" smtClean="0">
                <a:solidFill>
                  <a:schemeClr val="tx1">
                    <a:lumMod val="65000"/>
                    <a:lumOff val="35000"/>
                  </a:schemeClr>
                </a:solidFill>
              </a:rPr>
              <a:t>: 1,5%-2,5</a:t>
            </a:r>
            <a:r>
              <a:rPr lang="es-AR" sz="2400" dirty="0" smtClean="0">
                <a:solidFill>
                  <a:schemeClr val="tx1">
                    <a:lumMod val="65000"/>
                    <a:lumOff val="35000"/>
                  </a:schemeClr>
                </a:solidFill>
              </a:rPr>
              <a:t>%</a:t>
            </a:r>
            <a:endParaRPr lang="es-AR" sz="2400" dirty="0">
              <a:solidFill>
                <a:schemeClr val="tx1">
                  <a:lumMod val="65000"/>
                  <a:lumOff val="35000"/>
                </a:schemeClr>
              </a:solidFill>
            </a:endParaRPr>
          </a:p>
          <a:p>
            <a:pPr marL="1188720" lvl="1" indent="-182880">
              <a:lnSpc>
                <a:spcPct val="150000"/>
              </a:lnSpc>
              <a:buClr>
                <a:schemeClr val="accent1"/>
              </a:buClr>
              <a:buFont typeface="Wingdings 2" pitchFamily="18" charset="2"/>
              <a:buChar char=""/>
            </a:pPr>
            <a:r>
              <a:rPr lang="es-AR" sz="2400" dirty="0">
                <a:solidFill>
                  <a:schemeClr val="tx1">
                    <a:lumMod val="65000"/>
                    <a:lumOff val="35000"/>
                  </a:schemeClr>
                </a:solidFill>
              </a:rPr>
              <a:t>Por impresión: 10-20 </a:t>
            </a:r>
            <a:r>
              <a:rPr lang="es-AR" sz="2400" dirty="0" smtClean="0">
                <a:solidFill>
                  <a:schemeClr val="tx1">
                    <a:lumMod val="65000"/>
                    <a:lumOff val="35000"/>
                  </a:schemeClr>
                </a:solidFill>
              </a:rPr>
              <a:t>centavos/(mil*min</a:t>
            </a:r>
            <a:r>
              <a:rPr lang="es-AR" sz="2800" dirty="0" smtClean="0">
                <a:solidFill>
                  <a:schemeClr val="tx1">
                    <a:lumMod val="65000"/>
                    <a:lumOff val="35000"/>
                  </a:schemeClr>
                </a:solidFill>
              </a:rPr>
              <a:t>)</a:t>
            </a:r>
            <a:endParaRPr lang="es-AR" sz="2800" dirty="0">
              <a:solidFill>
                <a:schemeClr val="tx1">
                  <a:lumMod val="65000"/>
                  <a:lumOff val="35000"/>
                </a:schemeClr>
              </a:solidFill>
            </a:endParaRPr>
          </a:p>
        </p:txBody>
      </p:sp>
    </p:spTree>
    <p:extLst>
      <p:ext uri="{BB962C8B-B14F-4D97-AF65-F5344CB8AC3E}">
        <p14:creationId xmlns:p14="http://schemas.microsoft.com/office/powerpoint/2010/main" xmlns="" val="31881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a:xfrm>
            <a:off x="2843808" y="404664"/>
            <a:ext cx="5486400" cy="6120680"/>
          </a:xfrm>
        </p:spPr>
        <p:txBody>
          <a:bodyPr>
            <a:normAutofit fontScale="92500"/>
          </a:bodyPr>
          <a:lstStyle/>
          <a:p>
            <a:pPr>
              <a:lnSpc>
                <a:spcPct val="150000"/>
              </a:lnSpc>
            </a:pPr>
            <a:r>
              <a:rPr lang="es-AR" sz="2800" dirty="0" smtClean="0"/>
              <a:t>Del mercado-&gt;cota inferior:</a:t>
            </a:r>
          </a:p>
          <a:p>
            <a:pPr lvl="1">
              <a:lnSpc>
                <a:spcPct val="150000"/>
              </a:lnSpc>
            </a:pPr>
            <a:r>
              <a:rPr lang="es-AR" sz="2400" dirty="0" smtClean="0"/>
              <a:t>15 centavos por </a:t>
            </a:r>
            <a:r>
              <a:rPr lang="es-AR" sz="2400" dirty="0" err="1" smtClean="0"/>
              <a:t>click</a:t>
            </a:r>
            <a:endParaRPr lang="es-AR" sz="2400" dirty="0" smtClean="0"/>
          </a:p>
          <a:p>
            <a:pPr lvl="1">
              <a:lnSpc>
                <a:spcPct val="150000"/>
              </a:lnSpc>
            </a:pPr>
            <a:r>
              <a:rPr lang="es-AR" sz="2400" dirty="0" smtClean="0"/>
              <a:t>1,5% probabilidad de </a:t>
            </a:r>
            <a:r>
              <a:rPr lang="es-AR" sz="2400" dirty="0" err="1" smtClean="0"/>
              <a:t>click</a:t>
            </a:r>
            <a:endParaRPr lang="es-AR" sz="2400" dirty="0" smtClean="0"/>
          </a:p>
          <a:p>
            <a:pPr lvl="1">
              <a:lnSpc>
                <a:spcPct val="150000"/>
              </a:lnSpc>
            </a:pPr>
            <a:r>
              <a:rPr lang="es-AR" sz="2400" dirty="0" smtClean="0"/>
              <a:t>10 centavos por </a:t>
            </a:r>
            <a:r>
              <a:rPr lang="es-AR" sz="2400" dirty="0" smtClean="0"/>
              <a:t>impresión</a:t>
            </a:r>
          </a:p>
          <a:p>
            <a:pPr lvl="1">
              <a:lnSpc>
                <a:spcPct val="150000"/>
              </a:lnSpc>
            </a:pPr>
            <a:r>
              <a:rPr lang="es-AR" sz="2400" dirty="0" smtClean="0"/>
              <a:t>1USD la descarga</a:t>
            </a:r>
            <a:endParaRPr lang="es-AR" sz="2400" dirty="0" smtClean="0"/>
          </a:p>
          <a:p>
            <a:pPr>
              <a:lnSpc>
                <a:spcPct val="150000"/>
              </a:lnSpc>
            </a:pPr>
            <a:r>
              <a:rPr lang="es-AR" sz="2800" dirty="0" smtClean="0"/>
              <a:t>De la aplicación:</a:t>
            </a:r>
          </a:p>
          <a:p>
            <a:pPr lvl="1">
              <a:lnSpc>
                <a:spcPct val="150000"/>
              </a:lnSpc>
            </a:pPr>
            <a:r>
              <a:rPr lang="es-AR" sz="2400" dirty="0" smtClean="0"/>
              <a:t>Una visita semanal</a:t>
            </a:r>
          </a:p>
          <a:p>
            <a:pPr lvl="1">
              <a:lnSpc>
                <a:spcPct val="150000"/>
              </a:lnSpc>
            </a:pPr>
            <a:r>
              <a:rPr lang="es-AR" sz="2400" dirty="0" smtClean="0"/>
              <a:t>Un minuto por uso</a:t>
            </a:r>
          </a:p>
          <a:p>
            <a:pPr lvl="1">
              <a:lnSpc>
                <a:spcPct val="150000"/>
              </a:lnSpc>
            </a:pPr>
            <a:r>
              <a:rPr lang="es-AR" sz="2400" dirty="0" smtClean="0"/>
              <a:t>4 pantallas visitadas por uso</a:t>
            </a:r>
          </a:p>
          <a:p>
            <a:pPr lvl="1">
              <a:lnSpc>
                <a:spcPct val="150000"/>
              </a:lnSpc>
            </a:pPr>
            <a:r>
              <a:rPr lang="es-AR" sz="2400" dirty="0" smtClean="0"/>
              <a:t>10% de versiones pagas del total</a:t>
            </a:r>
          </a:p>
          <a:p>
            <a:pPr lvl="1"/>
            <a:endParaRPr lang="es-AR" dirty="0"/>
          </a:p>
        </p:txBody>
      </p:sp>
    </p:spTree>
    <p:extLst>
      <p:ext uri="{BB962C8B-B14F-4D97-AF65-F5344CB8AC3E}">
        <p14:creationId xmlns:p14="http://schemas.microsoft.com/office/powerpoint/2010/main" xmlns="" val="4531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xmlns=""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2623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xmlns=""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7989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xmlns=""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186439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xmlns=""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2247101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xmlns=""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xmlns=""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843808" y="1874664"/>
            <a:ext cx="5335215" cy="4064926"/>
          </a:xfrm>
          <a:prstGeom prst="rect">
            <a:avLst/>
          </a:prstGeom>
        </p:spPr>
      </p:pic>
    </p:spTree>
    <p:extLst>
      <p:ext uri="{BB962C8B-B14F-4D97-AF65-F5344CB8AC3E}">
        <p14:creationId xmlns:p14="http://schemas.microsoft.com/office/powerpoint/2010/main" xmlns=""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xmlns="" val="48642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01950" y="1987323"/>
            <a:ext cx="5486400" cy="2873828"/>
          </a:xfrm>
        </p:spPr>
      </p:pic>
    </p:spTree>
    <p:extLst>
      <p:ext uri="{BB962C8B-B14F-4D97-AF65-F5344CB8AC3E}">
        <p14:creationId xmlns:p14="http://schemas.microsoft.com/office/powerpoint/2010/main" xmlns="" val="74853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smtClean="0"/>
              <a:t>Proyección</a:t>
            </a:r>
            <a:r>
              <a:rPr lang="en-US" sz="3000" dirty="0" smtClean="0"/>
              <a:t> </a:t>
            </a:r>
            <a:r>
              <a:rPr lang="en-US" sz="3000" dirty="0" err="1" smtClean="0"/>
              <a:t>crecimiento</a:t>
            </a:r>
            <a:endParaRPr lang="es-AR" sz="3000"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15816" y="1772816"/>
            <a:ext cx="5508548" cy="2933273"/>
          </a:xfrm>
        </p:spPr>
      </p:pic>
      <p:sp>
        <p:nvSpPr>
          <p:cNvPr id="6" name="TextBox 5"/>
          <p:cNvSpPr txBox="1"/>
          <p:nvPr/>
        </p:nvSpPr>
        <p:spPr>
          <a:xfrm>
            <a:off x="3131840" y="5301208"/>
            <a:ext cx="5472608" cy="1089529"/>
          </a:xfrm>
          <a:prstGeom prst="rect">
            <a:avLst/>
          </a:prstGeom>
          <a:noFill/>
        </p:spPr>
        <p:txBody>
          <a:bodyPr wrap="square" rtlCol="0">
            <a:spAutoFit/>
          </a:bodyPr>
          <a:lstStyle/>
          <a:p>
            <a:pPr marL="502920" lvl="1">
              <a:lnSpc>
                <a:spcPct val="90000"/>
              </a:lnSpc>
              <a:spcBef>
                <a:spcPts val="250"/>
              </a:spcBef>
              <a:spcAft>
                <a:spcPts val="250"/>
              </a:spcAft>
              <a:buClr>
                <a:schemeClr val="accent1"/>
              </a:buClr>
            </a:pPr>
            <a:r>
              <a:rPr lang="es-AR" sz="2400" dirty="0">
                <a:solidFill>
                  <a:schemeClr val="tx1">
                    <a:lumMod val="65000"/>
                    <a:lumOff val="35000"/>
                  </a:schemeClr>
                </a:solidFill>
              </a:rPr>
              <a:t>Ventas de </a:t>
            </a:r>
            <a:r>
              <a:rPr lang="es-AR" sz="2400" dirty="0" err="1">
                <a:solidFill>
                  <a:schemeClr val="tx1">
                    <a:lumMod val="65000"/>
                    <a:lumOff val="35000"/>
                  </a:schemeClr>
                </a:solidFill>
              </a:rPr>
              <a:t>smartphones</a:t>
            </a:r>
            <a:r>
              <a:rPr lang="es-AR" sz="2400" dirty="0">
                <a:solidFill>
                  <a:schemeClr val="tx1">
                    <a:lumMod val="65000"/>
                    <a:lumOff val="35000"/>
                  </a:schemeClr>
                </a:solidFill>
              </a:rPr>
              <a:t> como porcentaje de las ventas de teléfonos totales.</a:t>
            </a:r>
          </a:p>
        </p:txBody>
      </p:sp>
    </p:spTree>
    <p:extLst>
      <p:ext uri="{BB962C8B-B14F-4D97-AF65-F5344CB8AC3E}">
        <p14:creationId xmlns:p14="http://schemas.microsoft.com/office/powerpoint/2010/main" xmlns="" val="190216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xmlns="" val="224535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xmlns="" val="143486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2915815" y="2132856"/>
            <a:ext cx="5402723" cy="3061543"/>
          </a:xfrm>
        </p:spPr>
      </p:pic>
    </p:spTree>
    <p:extLst>
      <p:ext uri="{BB962C8B-B14F-4D97-AF65-F5344CB8AC3E}">
        <p14:creationId xmlns:p14="http://schemas.microsoft.com/office/powerpoint/2010/main" xmlns="" val="211936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457</TotalTime>
  <Words>2722</Words>
  <Application>Microsoft Office PowerPoint</Application>
  <PresentationFormat>On-screen Show (4:3)</PresentationFormat>
  <Paragraphs>214</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ThemeSocialToilet</vt:lpstr>
      <vt:lpstr>Social Toilet </vt:lpstr>
      <vt:lpstr>Agenda</vt:lpstr>
      <vt:lpstr>Emprendedores</vt:lpstr>
      <vt:lpstr>La necesidad</vt:lpstr>
      <vt:lpstr>Nuestro mercado</vt:lpstr>
      <vt:lpstr>Proyección crecimiento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 Tamiozzo</cp:lastModifiedBy>
  <cp:revision>62</cp:revision>
  <dcterms:created xsi:type="dcterms:W3CDTF">2013-07-14T21:32:49Z</dcterms:created>
  <dcterms:modified xsi:type="dcterms:W3CDTF">2013-08-07T19:20:30Z</dcterms:modified>
</cp:coreProperties>
</file>