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20"/>
  </p:notesMasterIdLst>
  <p:sldIdLst>
    <p:sldId id="256" r:id="rId2"/>
    <p:sldId id="268" r:id="rId3"/>
    <p:sldId id="257" r:id="rId4"/>
    <p:sldId id="258" r:id="rId5"/>
    <p:sldId id="274" r:id="rId6"/>
    <p:sldId id="269" r:id="rId7"/>
    <p:sldId id="259" r:id="rId8"/>
    <p:sldId id="267" r:id="rId9"/>
    <p:sldId id="262" r:id="rId10"/>
    <p:sldId id="260" r:id="rId11"/>
    <p:sldId id="266" r:id="rId12"/>
    <p:sldId id="273" r:id="rId13"/>
    <p:sldId id="263" r:id="rId14"/>
    <p:sldId id="265" r:id="rId15"/>
    <p:sldId id="261" r:id="rId16"/>
    <p:sldId id="264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30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F7E90-5AAD-47C2-A4D4-A6D6DA9E88C4}" type="datetimeFigureOut">
              <a:rPr lang="es-AR" smtClean="0"/>
              <a:t>08/08/2013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4D49E-1F23-4BD5-B9E9-C7C6DEB063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559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version actual </a:t>
            </a:r>
            <a:r>
              <a:rPr lang="en-US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desarrollada</a:t>
            </a:r>
            <a:r>
              <a:rPr lang="en-US" baseline="0" dirty="0" smtClean="0"/>
              <a:t> en Android. </a:t>
            </a:r>
            <a:r>
              <a:rPr lang="en-US" baseline="0" dirty="0" err="1" smtClean="0"/>
              <a:t>Existirán</a:t>
            </a:r>
            <a:r>
              <a:rPr lang="en-US" baseline="0" dirty="0" smtClean="0"/>
              <a:t> versions para Windows Phone y </a:t>
            </a:r>
            <a:r>
              <a:rPr lang="en-US" baseline="0" dirty="0" err="1" smtClean="0"/>
              <a:t>Iphone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Tenemos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gente</a:t>
            </a:r>
            <a:r>
              <a:rPr lang="en-US" baseline="0" dirty="0" smtClean="0"/>
              <a:t> en el </a:t>
            </a:r>
            <a:r>
              <a:rPr lang="en-US" baseline="0" dirty="0" err="1" smtClean="0"/>
              <a:t>equipo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experiencia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eso</a:t>
            </a:r>
            <a:r>
              <a:rPr lang="en-US" baseline="0" dirty="0" smtClean="0"/>
              <a:t>.</a:t>
            </a:r>
            <a:r>
              <a:rPr lang="es-AR" baseline="0" dirty="0" smtClean="0"/>
              <a:t> Hablar un poco de la experiencia.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602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Recalcar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requieren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licencia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18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87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29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importante</a:t>
            </a:r>
            <a:r>
              <a:rPr lang="en-US" baseline="0" dirty="0" smtClean="0"/>
              <a:t> lo de no </a:t>
            </a:r>
            <a:r>
              <a:rPr lang="en-US" baseline="0" dirty="0" err="1" smtClean="0"/>
              <a:t>necesitar</a:t>
            </a:r>
            <a:r>
              <a:rPr lang="en-US" baseline="0" dirty="0" smtClean="0"/>
              <a:t> personal de IT </a:t>
            </a:r>
            <a:r>
              <a:rPr lang="en-US" baseline="0" dirty="0" err="1" smtClean="0"/>
              <a:t>dedicado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dedicar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nuestro</a:t>
            </a:r>
            <a:r>
              <a:rPr lang="en-US" baseline="0" dirty="0" smtClean="0"/>
              <a:t> core business. </a:t>
            </a:r>
            <a:r>
              <a:rPr lang="en-US" baseline="0" dirty="0" err="1" smtClean="0"/>
              <a:t>Eventualmente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necesitar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gente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dedicación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exclusiva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mayor control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costos</a:t>
            </a:r>
            <a:r>
              <a:rPr lang="en-US" baseline="0" dirty="0" smtClean="0"/>
              <a:t> y la </a:t>
            </a:r>
            <a:r>
              <a:rPr lang="en-US" baseline="0" dirty="0" err="1" smtClean="0"/>
              <a:t>infraestructura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76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cosas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empezamos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trabajar</a:t>
            </a:r>
            <a:r>
              <a:rPr lang="en-US" baseline="0" dirty="0" smtClean="0"/>
              <a:t> con vista a la gran </a:t>
            </a:r>
            <a:r>
              <a:rPr lang="en-US" baseline="0" dirty="0" err="1" smtClean="0"/>
              <a:t>cantidad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usuarios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aplicación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533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9600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err="1" smtClean="0"/>
              <a:t>permitira</a:t>
            </a:r>
            <a:r>
              <a:rPr lang="en-US" dirty="0" smtClean="0"/>
              <a:t> </a:t>
            </a:r>
            <a:r>
              <a:rPr lang="en-US" dirty="0" err="1" smtClean="0"/>
              <a:t>integración</a:t>
            </a:r>
            <a:r>
              <a:rPr lang="en-US" dirty="0" smtClean="0"/>
              <a:t> con </a:t>
            </a:r>
            <a:r>
              <a:rPr lang="en-US" dirty="0" err="1" smtClean="0"/>
              <a:t>otras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puedan</a:t>
            </a:r>
            <a:r>
              <a:rPr lang="en-US" baseline="0" dirty="0" smtClean="0"/>
              <a:t> consumer los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364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0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6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2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Toilet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Desde el punto de vista tecnológico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83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E/S </a:t>
            </a:r>
            <a:r>
              <a:rPr lang="en-US" dirty="0" err="1" smtClean="0"/>
              <a:t>asincrónica</a:t>
            </a:r>
            <a:endParaRPr lang="es-AR" dirty="0"/>
          </a:p>
        </p:txBody>
      </p:sp>
      <p:grpSp>
        <p:nvGrpSpPr>
          <p:cNvPr id="57" name="Group 56"/>
          <p:cNvGrpSpPr/>
          <p:nvPr/>
        </p:nvGrpSpPr>
        <p:grpSpPr>
          <a:xfrm>
            <a:off x="3766088" y="690932"/>
            <a:ext cx="7607934" cy="4853968"/>
            <a:chOff x="40247" y="0"/>
            <a:chExt cx="10537029" cy="6722772"/>
          </a:xfrm>
        </p:grpSpPr>
        <p:sp>
          <p:nvSpPr>
            <p:cNvPr id="4" name="Down Arrow 3"/>
            <p:cNvSpPr/>
            <p:nvPr/>
          </p:nvSpPr>
          <p:spPr>
            <a:xfrm>
              <a:off x="1652789" y="901521"/>
              <a:ext cx="1077533" cy="546064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11240" y="1685054"/>
              <a:ext cx="156478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550018" y="1942562"/>
              <a:ext cx="1880316" cy="1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11240" y="480740"/>
              <a:ext cx="3951668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Thread con E/S </a:t>
              </a:r>
              <a:r>
                <a:rPr lang="en-US" b="1" dirty="0" err="1" smtClean="0"/>
                <a:t>sincrónica</a:t>
              </a:r>
              <a:endParaRPr lang="es-AR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565044" y="5172003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ight Brace 8"/>
            <p:cNvSpPr/>
            <p:nvPr/>
          </p:nvSpPr>
          <p:spPr>
            <a:xfrm>
              <a:off x="2550017" y="1685054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9588" y="1487418"/>
              <a:ext cx="926779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2565044" y="1977513"/>
              <a:ext cx="538764" cy="31385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75716" y="3351462"/>
              <a:ext cx="126964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90ms</a:t>
              </a:r>
              <a:endParaRPr lang="es-AR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576833" y="3301522"/>
              <a:ext cx="3229443" cy="5115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BLOQUEADO</a:t>
              </a:r>
              <a:endParaRPr lang="es-AR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0247" y="5375918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ight Brace 14"/>
            <p:cNvSpPr/>
            <p:nvPr/>
          </p:nvSpPr>
          <p:spPr>
            <a:xfrm>
              <a:off x="2495247" y="5194074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64818" y="5138162"/>
              <a:ext cx="881703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7487992" y="990473"/>
              <a:ext cx="1077533" cy="546064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6146443" y="1774006"/>
              <a:ext cx="156478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385221" y="2031514"/>
              <a:ext cx="1880316" cy="1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83622" y="526961"/>
              <a:ext cx="4493654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Thread con E/S </a:t>
              </a:r>
              <a:r>
                <a:rPr lang="en-US" b="1" dirty="0" err="1" smtClean="0"/>
                <a:t>asincrónica</a:t>
              </a:r>
              <a:endParaRPr lang="es-AR" b="1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8400247" y="5260955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ight Brace 21"/>
            <p:cNvSpPr/>
            <p:nvPr/>
          </p:nvSpPr>
          <p:spPr>
            <a:xfrm>
              <a:off x="8385220" y="1774006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62116" y="1460513"/>
              <a:ext cx="1081552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75450" y="5464870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ight Brace 24"/>
            <p:cNvSpPr/>
            <p:nvPr/>
          </p:nvSpPr>
          <p:spPr>
            <a:xfrm>
              <a:off x="8330450" y="5283026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64416" y="5141256"/>
              <a:ext cx="92299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6146442" y="2156561"/>
              <a:ext cx="1564783" cy="1288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8385220" y="2414069"/>
              <a:ext cx="1880316" cy="12879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ight Brace 28"/>
            <p:cNvSpPr/>
            <p:nvPr/>
          </p:nvSpPr>
          <p:spPr>
            <a:xfrm>
              <a:off x="8385219" y="2156561"/>
              <a:ext cx="180305" cy="257508"/>
            </a:xfrm>
            <a:prstGeom prst="rightBrac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83579" y="1950396"/>
              <a:ext cx="927145" cy="5115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146442" y="2563979"/>
              <a:ext cx="1564783" cy="1288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385220" y="2821487"/>
              <a:ext cx="1880316" cy="1287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ight Brace 32"/>
            <p:cNvSpPr/>
            <p:nvPr/>
          </p:nvSpPr>
          <p:spPr>
            <a:xfrm>
              <a:off x="8385219" y="2563979"/>
              <a:ext cx="180305" cy="257508"/>
            </a:xfrm>
            <a:prstGeom prst="rightBrac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05044" y="2336350"/>
              <a:ext cx="1081553" cy="5115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8400247" y="5569410"/>
              <a:ext cx="1865291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5875450" y="5773325"/>
              <a:ext cx="1865291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ight Brace 36"/>
            <p:cNvSpPr/>
            <p:nvPr/>
          </p:nvSpPr>
          <p:spPr>
            <a:xfrm>
              <a:off x="8330450" y="5591481"/>
              <a:ext cx="180305" cy="257508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rgbClr val="00B0F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00022" y="5642893"/>
              <a:ext cx="92299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8404402" y="2078234"/>
              <a:ext cx="538764" cy="31385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15073" y="3452183"/>
              <a:ext cx="1250463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90ms</a:t>
              </a:r>
              <a:endParaRPr lang="es-AR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5079107" y="0"/>
              <a:ext cx="60637" cy="67227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Escalabilidad</a:t>
            </a:r>
            <a:r>
              <a:rPr lang="en-US" dirty="0" smtClean="0"/>
              <a:t> a </a:t>
            </a:r>
            <a:r>
              <a:rPr lang="en-US" dirty="0" err="1" smtClean="0"/>
              <a:t>Futuro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Caching</a:t>
            </a:r>
          </a:p>
          <a:p>
            <a:r>
              <a:rPr lang="en-US" sz="2800" dirty="0" smtClean="0"/>
              <a:t>Base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 con clustering </a:t>
            </a:r>
          </a:p>
          <a:p>
            <a:r>
              <a:rPr lang="en-US" sz="2800" dirty="0" err="1" smtClean="0"/>
              <a:t>Múltiples</a:t>
            </a:r>
            <a:r>
              <a:rPr lang="en-US" sz="2800" dirty="0" smtClean="0"/>
              <a:t> </a:t>
            </a:r>
            <a:r>
              <a:rPr lang="en-US" sz="2800" dirty="0" err="1" smtClean="0"/>
              <a:t>servidores</a:t>
            </a:r>
            <a:endParaRPr lang="en-US" sz="2800" dirty="0" smtClean="0"/>
          </a:p>
          <a:p>
            <a:r>
              <a:rPr lang="en-US" sz="2800" dirty="0"/>
              <a:t>Balance de </a:t>
            </a:r>
            <a:r>
              <a:rPr lang="en-US" sz="2800" dirty="0" err="1" smtClean="0"/>
              <a:t>carga</a:t>
            </a:r>
            <a:endParaRPr lang="en-US" sz="2800" dirty="0"/>
          </a:p>
          <a:p>
            <a:r>
              <a:rPr lang="en-US" sz="2800" dirty="0" smtClean="0"/>
              <a:t>HTTP batched responses para </a:t>
            </a:r>
            <a:r>
              <a:rPr lang="en-US" sz="2800" dirty="0" err="1" smtClean="0"/>
              <a:t>mapas</a:t>
            </a:r>
            <a:endParaRPr lang="en-US" sz="2800" dirty="0" smtClean="0"/>
          </a:p>
          <a:p>
            <a:r>
              <a:rPr lang="en-US" sz="2800" dirty="0" err="1" smtClean="0"/>
              <a:t>Confirmación</a:t>
            </a:r>
            <a:r>
              <a:rPr lang="en-US" sz="2800" dirty="0" smtClean="0"/>
              <a:t> </a:t>
            </a:r>
            <a:r>
              <a:rPr lang="en-US" sz="2800" dirty="0" err="1" smtClean="0"/>
              <a:t>usuarios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0465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 </a:t>
            </a:r>
            <a:r>
              <a:rPr lang="en-US" dirty="0" err="1" smtClean="0"/>
              <a:t>Lógica</a:t>
            </a:r>
            <a:endParaRPr lang="es-AR" dirty="0"/>
          </a:p>
        </p:txBody>
      </p:sp>
      <p:grpSp>
        <p:nvGrpSpPr>
          <p:cNvPr id="12" name="Group 11"/>
          <p:cNvGrpSpPr/>
          <p:nvPr/>
        </p:nvGrpSpPr>
        <p:grpSpPr>
          <a:xfrm>
            <a:off x="5080565" y="725775"/>
            <a:ext cx="4510008" cy="2426233"/>
            <a:chOff x="4525504" y="746926"/>
            <a:chExt cx="5564290" cy="3196472"/>
          </a:xfrm>
        </p:grpSpPr>
        <p:sp>
          <p:nvSpPr>
            <p:cNvPr id="4" name="Rectangle 3"/>
            <p:cNvSpPr/>
            <p:nvPr/>
          </p:nvSpPr>
          <p:spPr>
            <a:xfrm>
              <a:off x="4525504" y="746926"/>
              <a:ext cx="5564290" cy="31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306843" y="2165011"/>
              <a:ext cx="1607363" cy="60678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REST API </a:t>
              </a:r>
              <a:r>
                <a:rPr lang="es-AR" dirty="0" err="1" smtClean="0"/>
                <a:t>Services</a:t>
              </a:r>
              <a:endParaRPr lang="es-AR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701094" y="2148931"/>
              <a:ext cx="1575179" cy="60678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Model</a:t>
              </a:r>
              <a:endParaRPr lang="es-AR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701094" y="939959"/>
              <a:ext cx="5213112" cy="60678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View</a:t>
              </a:r>
              <a:endParaRPr lang="es-AR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01094" y="1546747"/>
              <a:ext cx="5213112" cy="60678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Controller</a:t>
              </a:r>
              <a:endParaRPr lang="es-AR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701094" y="2783275"/>
              <a:ext cx="5213113" cy="606788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Mobile </a:t>
              </a:r>
              <a:r>
                <a:rPr lang="es-AR" dirty="0" err="1" smtClean="0"/>
                <a:t>Platform</a:t>
              </a:r>
              <a:r>
                <a:rPr lang="es-AR" dirty="0" smtClean="0"/>
                <a:t> Framework &amp; </a:t>
              </a:r>
              <a:r>
                <a:rPr lang="es-AR" dirty="0" err="1" smtClean="0"/>
                <a:t>Libraries</a:t>
              </a:r>
              <a:endParaRPr lang="es-AR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292364" y="2165011"/>
              <a:ext cx="2030571" cy="606788"/>
            </a:xfrm>
            <a:prstGeom prst="roundRect">
              <a:avLst/>
            </a:prstGeom>
            <a:gradFill>
              <a:gsLst>
                <a:gs pos="0">
                  <a:srgbClr val="FC9280"/>
                </a:gs>
                <a:gs pos="50000">
                  <a:srgbClr val="EE5140"/>
                </a:gs>
                <a:gs pos="100000">
                  <a:srgbClr val="FC2610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Other</a:t>
              </a:r>
              <a:r>
                <a:rPr lang="es-AR" dirty="0" smtClean="0"/>
                <a:t> </a:t>
              </a:r>
              <a:r>
                <a:rPr lang="es-AR" dirty="0" err="1" smtClean="0"/>
                <a:t>Services</a:t>
              </a:r>
              <a:endParaRPr lang="es-A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50060" y="3456817"/>
              <a:ext cx="1328661" cy="48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/>
                <a:t>Cliente</a:t>
              </a:r>
              <a:endParaRPr lang="es-AR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80565" y="3450123"/>
            <a:ext cx="4491633" cy="2495088"/>
            <a:chOff x="2073498" y="1594023"/>
            <a:chExt cx="7517076" cy="4175711"/>
          </a:xfrm>
        </p:grpSpPr>
        <p:sp>
          <p:nvSpPr>
            <p:cNvPr id="13" name="Rectangle 12"/>
            <p:cNvSpPr/>
            <p:nvPr/>
          </p:nvSpPr>
          <p:spPr>
            <a:xfrm>
              <a:off x="2073498" y="1609858"/>
              <a:ext cx="7517076" cy="41598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336797" y="2189408"/>
              <a:ext cx="7042652" cy="81974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REST API</a:t>
              </a:r>
              <a:endParaRPr lang="es-AR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336797" y="3817528"/>
              <a:ext cx="7042652" cy="8197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Business </a:t>
              </a:r>
              <a:r>
                <a:rPr lang="es-AR" dirty="0" err="1" smtClean="0"/>
                <a:t>Layer</a:t>
              </a:r>
              <a:endParaRPr lang="es-AR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36796" y="4648628"/>
              <a:ext cx="7042653" cy="81974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Persistence</a:t>
              </a:r>
              <a:r>
                <a:rPr lang="es-AR" dirty="0" smtClean="0"/>
                <a:t> </a:t>
              </a:r>
              <a:r>
                <a:rPr lang="es-AR" dirty="0" err="1" smtClean="0"/>
                <a:t>Layer</a:t>
              </a:r>
              <a:endParaRPr lang="es-AR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36796" y="3020508"/>
              <a:ext cx="7042653" cy="819740"/>
            </a:xfrm>
            <a:prstGeom prst="roundRect">
              <a:avLst/>
            </a:prstGeom>
            <a:gradFill>
              <a:gsLst>
                <a:gs pos="0">
                  <a:srgbClr val="FC9280"/>
                </a:gs>
                <a:gs pos="50000">
                  <a:srgbClr val="EE5140"/>
                </a:gs>
                <a:gs pos="100000">
                  <a:srgbClr val="FC2610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Presentation</a:t>
              </a:r>
              <a:r>
                <a:rPr lang="es-AR" dirty="0"/>
                <a:t> </a:t>
              </a:r>
              <a:r>
                <a:rPr lang="es-AR" dirty="0" err="1"/>
                <a:t>Layer</a:t>
              </a:r>
              <a:r>
                <a:rPr lang="es-AR" dirty="0"/>
                <a:t> (</a:t>
              </a:r>
              <a:r>
                <a:rPr lang="es-AR" dirty="0" err="1"/>
                <a:t>Model</a:t>
              </a:r>
              <a:r>
                <a:rPr lang="es-AR" dirty="0"/>
                <a:t> &lt;-&gt; </a:t>
              </a:r>
              <a:r>
                <a:rPr lang="es-AR" dirty="0" err="1"/>
                <a:t>DTOs</a:t>
              </a:r>
              <a:r>
                <a:rPr lang="es-AR" dirty="0"/>
                <a:t>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80929" y="1594023"/>
              <a:ext cx="1961935" cy="618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/>
                <a:t>Servidor</a:t>
              </a:r>
              <a:endParaRPr lang="es-AR" b="1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31636" y="3957264"/>
              <a:ext cx="1760219" cy="54026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Model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6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16" y="1389949"/>
            <a:ext cx="8255431" cy="4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err="1" smtClean="0"/>
              <a:t>Utilizar</a:t>
            </a:r>
            <a:r>
              <a:rPr lang="en-US" sz="2800" dirty="0" smtClean="0"/>
              <a:t> </a:t>
            </a:r>
            <a:r>
              <a:rPr lang="en-US" sz="2800" dirty="0" err="1" smtClean="0"/>
              <a:t>datos</a:t>
            </a:r>
            <a:r>
              <a:rPr lang="en-US" sz="2800" dirty="0" smtClean="0"/>
              <a:t> de </a:t>
            </a:r>
            <a:r>
              <a:rPr lang="en-US" sz="2800" dirty="0" err="1" smtClean="0"/>
              <a:t>Intenet</a:t>
            </a:r>
            <a:endParaRPr lang="en-US" sz="2800" dirty="0" smtClean="0"/>
          </a:p>
          <a:p>
            <a:pPr lvl="1"/>
            <a:r>
              <a:rPr lang="en-US" sz="2400" dirty="0" smtClean="0"/>
              <a:t>Web Crawling</a:t>
            </a:r>
            <a:endParaRPr lang="en-US" sz="2400" dirty="0"/>
          </a:p>
          <a:p>
            <a:r>
              <a:rPr lang="en-US" sz="2800" dirty="0" err="1" smtClean="0"/>
              <a:t>Ejemplo</a:t>
            </a:r>
            <a:r>
              <a:rPr lang="en-US" sz="2800" dirty="0" smtClean="0"/>
              <a:t> McDonalds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007" y="2425939"/>
            <a:ext cx="5756898" cy="35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Autenticación</a:t>
            </a:r>
            <a:r>
              <a:rPr lang="en-US" sz="2800" dirty="0" smtClean="0"/>
              <a:t> </a:t>
            </a:r>
            <a:r>
              <a:rPr lang="en-US" sz="2800" dirty="0" err="1" smtClean="0"/>
              <a:t>básica</a:t>
            </a:r>
            <a:endParaRPr lang="en-US" sz="2800" dirty="0" smtClean="0"/>
          </a:p>
          <a:p>
            <a:pPr lvl="1"/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llamadas</a:t>
            </a:r>
            <a:r>
              <a:rPr lang="en-US" sz="2400" dirty="0" smtClean="0"/>
              <a:t> se </a:t>
            </a:r>
            <a:r>
              <a:rPr lang="en-US" sz="2400" dirty="0" err="1" smtClean="0"/>
              <a:t>autentican</a:t>
            </a:r>
            <a:r>
              <a:rPr lang="en-US" sz="2400" dirty="0" smtClean="0"/>
              <a:t> con </a:t>
            </a:r>
            <a:r>
              <a:rPr lang="en-US" sz="2400" dirty="0" err="1" smtClean="0"/>
              <a:t>credenciales</a:t>
            </a:r>
            <a:endParaRPr lang="en-US" sz="2400" dirty="0" smtClean="0"/>
          </a:p>
          <a:p>
            <a:r>
              <a:rPr lang="en-US" sz="2800" dirty="0" smtClean="0"/>
              <a:t>HTTPS</a:t>
            </a:r>
          </a:p>
          <a:p>
            <a:r>
              <a:rPr lang="en-US" sz="2800" dirty="0" err="1" smtClean="0"/>
              <a:t>Futuro</a:t>
            </a:r>
            <a:r>
              <a:rPr lang="en-US" sz="2800" dirty="0" smtClean="0"/>
              <a:t>: </a:t>
            </a:r>
            <a:r>
              <a:rPr lang="en-US" sz="2800" dirty="0" err="1" smtClean="0"/>
              <a:t>Protocolo</a:t>
            </a:r>
            <a:r>
              <a:rPr lang="en-US" sz="2800" dirty="0" smtClean="0"/>
              <a:t> </a:t>
            </a:r>
            <a:r>
              <a:rPr lang="en-US" sz="2800" dirty="0" err="1" smtClean="0"/>
              <a:t>OAuth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051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Protección</a:t>
            </a:r>
            <a:r>
              <a:rPr lang="en-US" dirty="0" smtClean="0"/>
              <a:t> de los </a:t>
            </a:r>
            <a:r>
              <a:rPr lang="en-US" dirty="0" err="1" smtClean="0"/>
              <a:t>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Limitar</a:t>
            </a:r>
            <a:r>
              <a:rPr lang="en-US" sz="2800" dirty="0"/>
              <a:t> la </a:t>
            </a:r>
            <a:r>
              <a:rPr lang="en-US" sz="2800" dirty="0" err="1"/>
              <a:t>cantidad</a:t>
            </a:r>
            <a:r>
              <a:rPr lang="en-US" sz="2800" dirty="0"/>
              <a:t> de </a:t>
            </a:r>
            <a:r>
              <a:rPr lang="en-US" sz="2800" dirty="0" smtClean="0"/>
              <a:t>requests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periodo</a:t>
            </a:r>
            <a:endParaRPr lang="en-US" sz="2800" dirty="0" smtClean="0"/>
          </a:p>
          <a:p>
            <a:pPr lvl="1"/>
            <a:r>
              <a:rPr lang="en-US" sz="2600" dirty="0" smtClean="0"/>
              <a:t>De </a:t>
            </a:r>
            <a:r>
              <a:rPr lang="en-US" sz="2600" dirty="0" err="1" smtClean="0"/>
              <a:t>una</a:t>
            </a:r>
            <a:r>
              <a:rPr lang="en-US" sz="2600" dirty="0" smtClean="0"/>
              <a:t> </a:t>
            </a:r>
            <a:r>
              <a:rPr lang="en-US" sz="2600" dirty="0" err="1" smtClean="0"/>
              <a:t>dirección</a:t>
            </a:r>
            <a:r>
              <a:rPr lang="en-US" sz="2600" dirty="0" smtClean="0"/>
              <a:t> IP</a:t>
            </a:r>
          </a:p>
          <a:p>
            <a:pPr lvl="1"/>
            <a:r>
              <a:rPr lang="en-US" sz="2600" dirty="0" smtClean="0"/>
              <a:t>De un </a:t>
            </a:r>
            <a:r>
              <a:rPr lang="en-US" sz="2600" dirty="0" err="1" smtClean="0"/>
              <a:t>usuario</a:t>
            </a:r>
            <a:endParaRPr lang="es-AR" sz="2600" dirty="0"/>
          </a:p>
        </p:txBody>
      </p:sp>
    </p:spTree>
    <p:extLst>
      <p:ext uri="{BB962C8B-B14F-4D97-AF65-F5344CB8AC3E}">
        <p14:creationId xmlns:p14="http://schemas.microsoft.com/office/powerpoint/2010/main" val="16166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Toilet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82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r>
              <a:rPr lang="en-US" dirty="0"/>
              <a:t>?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86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Plataformas</a:t>
            </a:r>
            <a:endParaRPr lang="en-US" sz="2800" dirty="0" smtClean="0"/>
          </a:p>
          <a:p>
            <a:r>
              <a:rPr lang="en-US" sz="2800" dirty="0" err="1" smtClean="0"/>
              <a:t>Ambiente</a:t>
            </a:r>
            <a:r>
              <a:rPr lang="en-US" sz="2800" dirty="0" smtClean="0"/>
              <a:t> </a:t>
            </a:r>
            <a:r>
              <a:rPr lang="en-US" sz="2800" dirty="0" err="1" smtClean="0"/>
              <a:t>Desarrollo</a:t>
            </a:r>
            <a:endParaRPr lang="en-US" sz="2800" dirty="0" smtClean="0"/>
          </a:p>
          <a:p>
            <a:r>
              <a:rPr lang="en-US" sz="2800" dirty="0" err="1" smtClean="0"/>
              <a:t>Arquitectura</a:t>
            </a:r>
            <a:endParaRPr lang="en-US" sz="2800" dirty="0" smtClean="0"/>
          </a:p>
          <a:p>
            <a:r>
              <a:rPr lang="en-US" sz="2800" dirty="0" err="1" smtClean="0"/>
              <a:t>Carga</a:t>
            </a:r>
            <a:r>
              <a:rPr lang="en-US" sz="2800" dirty="0" smtClean="0"/>
              <a:t> </a:t>
            </a:r>
            <a:r>
              <a:rPr lang="en-US" sz="2800" dirty="0" err="1" smtClean="0"/>
              <a:t>Inicial</a:t>
            </a:r>
            <a:r>
              <a:rPr lang="en-US" sz="2800" dirty="0" smtClean="0"/>
              <a:t> y </a:t>
            </a:r>
            <a:r>
              <a:rPr lang="en-US" sz="2800" dirty="0" err="1" smtClean="0"/>
              <a:t>Protección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Datos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3682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Mobiles</a:t>
            </a:r>
            <a:endParaRPr lang="es-AR" dirty="0"/>
          </a:p>
        </p:txBody>
      </p:sp>
      <p:pic>
        <p:nvPicPr>
          <p:cNvPr id="1026" name="Picture 2" descr="http://cdn4.diymediahome.org/wp-content/uploads/android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76" y="1442432"/>
            <a:ext cx="1199459" cy="14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91" y="3789181"/>
            <a:ext cx="1803851" cy="1803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808" y="4241801"/>
            <a:ext cx="4992289" cy="8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HerramientasDesarrollo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Servidor</a:t>
            </a:r>
            <a:endParaRPr lang="en-US" sz="2800" dirty="0" smtClean="0"/>
          </a:p>
          <a:p>
            <a:r>
              <a:rPr lang="en-US" sz="2800" dirty="0" smtClean="0"/>
              <a:t>Visual Studio Express Web Edition</a:t>
            </a:r>
          </a:p>
          <a:p>
            <a:r>
              <a:rPr lang="en-US" sz="2800" dirty="0" err="1" smtClean="0"/>
              <a:t>LocalDB</a:t>
            </a:r>
            <a:endParaRPr lang="en-US" sz="2800" dirty="0" smtClean="0"/>
          </a:p>
          <a:p>
            <a:r>
              <a:rPr lang="en-US" sz="2800" dirty="0" smtClean="0"/>
              <a:t>SQL Server Management Studio</a:t>
            </a:r>
          </a:p>
          <a:p>
            <a:pPr marL="0" indent="0">
              <a:buNone/>
            </a:pPr>
            <a:r>
              <a:rPr lang="en-US" sz="2800" dirty="0" err="1" smtClean="0"/>
              <a:t>Cliente</a:t>
            </a:r>
            <a:endParaRPr lang="en-US" sz="2800" dirty="0" smtClean="0"/>
          </a:p>
          <a:p>
            <a:r>
              <a:rPr lang="en-US" sz="2800" dirty="0" smtClean="0"/>
              <a:t>Android Developer Tools</a:t>
            </a:r>
          </a:p>
          <a:p>
            <a:r>
              <a:rPr lang="en-US" sz="2800" dirty="0" err="1" smtClean="0"/>
              <a:t>Xcode</a:t>
            </a:r>
            <a:r>
              <a:rPr lang="en-US" sz="2800" dirty="0" smtClean="0"/>
              <a:t> </a:t>
            </a:r>
            <a:r>
              <a:rPr lang="en-US" sz="2800" dirty="0"/>
              <a:t>(IPhone)</a:t>
            </a:r>
          </a:p>
          <a:p>
            <a:r>
              <a:rPr lang="en-US" sz="2800" dirty="0" smtClean="0"/>
              <a:t>Visual </a:t>
            </a:r>
            <a:r>
              <a:rPr lang="en-US" sz="2800" dirty="0"/>
              <a:t>Studio Express </a:t>
            </a:r>
            <a:r>
              <a:rPr lang="en-US" sz="2800" dirty="0" smtClean="0"/>
              <a:t>Windows </a:t>
            </a:r>
            <a:r>
              <a:rPr lang="en-US" sz="2800" dirty="0"/>
              <a:t>Phone </a:t>
            </a:r>
            <a:r>
              <a:rPr lang="en-US" sz="2800" dirty="0" smtClean="0"/>
              <a:t>Edition</a:t>
            </a:r>
          </a:p>
        </p:txBody>
      </p:sp>
    </p:spTree>
    <p:extLst>
      <p:ext uri="{BB962C8B-B14F-4D97-AF65-F5344CB8AC3E}">
        <p14:creationId xmlns:p14="http://schemas.microsoft.com/office/powerpoint/2010/main" val="16889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Licencias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Google Play – USD 25</a:t>
            </a:r>
          </a:p>
          <a:p>
            <a:r>
              <a:rPr lang="en-US" sz="2800" dirty="0" smtClean="0"/>
              <a:t>App Store – USD 99/year</a:t>
            </a:r>
          </a:p>
          <a:p>
            <a:r>
              <a:rPr lang="en-US" sz="2800" dirty="0" smtClean="0"/>
              <a:t>Windows Phone Store – USD 19/year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14481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Tecnologías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Google Maps Android API</a:t>
            </a:r>
          </a:p>
          <a:p>
            <a:r>
              <a:rPr lang="en-US" sz="2800" dirty="0" smtClean="0"/>
              <a:t>Google Mobile Ads SDK</a:t>
            </a:r>
          </a:p>
          <a:p>
            <a:r>
              <a:rPr lang="en-US" sz="2800" dirty="0" smtClean="0"/>
              <a:t>Entity Framework 6 (ORM)</a:t>
            </a:r>
          </a:p>
          <a:p>
            <a:r>
              <a:rPr lang="en-US" sz="2800" dirty="0" err="1" smtClean="0"/>
              <a:t>ASP.Net</a:t>
            </a:r>
            <a:r>
              <a:rPr lang="en-US" sz="2800" dirty="0" smtClean="0"/>
              <a:t> Web API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0877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 de </a:t>
            </a:r>
            <a:r>
              <a:rPr lang="en-US" dirty="0" err="1" smtClean="0"/>
              <a:t>Despliegue</a:t>
            </a:r>
            <a:endParaRPr lang="es-AR" dirty="0"/>
          </a:p>
        </p:txBody>
      </p:sp>
      <p:grpSp>
        <p:nvGrpSpPr>
          <p:cNvPr id="4" name="Group 120"/>
          <p:cNvGrpSpPr/>
          <p:nvPr/>
        </p:nvGrpSpPr>
        <p:grpSpPr>
          <a:xfrm>
            <a:off x="2950312" y="1092791"/>
            <a:ext cx="2707468" cy="1069708"/>
            <a:chOff x="5471830" y="1066800"/>
            <a:chExt cx="1737741" cy="69159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t="22568"/>
            <a:stretch/>
          </p:blipFill>
          <p:spPr bwMode="auto">
            <a:xfrm>
              <a:off x="6207006" y="1066800"/>
              <a:ext cx="267389" cy="432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5471830" y="1499714"/>
              <a:ext cx="1737741" cy="25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Windows Phone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36292" y="3532043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Android</a:t>
            </a: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095745" y="2804876"/>
            <a:ext cx="371717" cy="77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136292" y="510164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IPhone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36240" y="4543027"/>
            <a:ext cx="319209" cy="55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50518" y="3005328"/>
            <a:ext cx="786510" cy="57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184220" y="358210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REST API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86" y="2466254"/>
            <a:ext cx="2076773" cy="20767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6184220" y="4142916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69905" y="358210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Database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991071" y="2466254"/>
            <a:ext cx="2076773" cy="20767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TextBox 22"/>
          <p:cNvSpPr txBox="1"/>
          <p:nvPr/>
        </p:nvSpPr>
        <p:spPr>
          <a:xfrm>
            <a:off x="8869905" y="4142916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SQL Server</a:t>
            </a:r>
          </a:p>
        </p:txBody>
      </p: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754624" y="2937909"/>
            <a:ext cx="549665" cy="69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Straight Arrow Connector 27"/>
          <p:cNvCxnSpPr>
            <a:stCxn id="16" idx="3"/>
            <a:endCxn id="26" idx="1"/>
          </p:cNvCxnSpPr>
          <p:nvPr/>
        </p:nvCxnSpPr>
        <p:spPr>
          <a:xfrm flipV="1">
            <a:off x="7737028" y="3286477"/>
            <a:ext cx="2017596" cy="7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6" idx="1"/>
          </p:cNvCxnSpPr>
          <p:nvPr/>
        </p:nvCxnSpPr>
        <p:spPr>
          <a:xfrm>
            <a:off x="4512347" y="1427590"/>
            <a:ext cx="2438171" cy="1866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</p:cNvCxnSpPr>
          <p:nvPr/>
        </p:nvCxnSpPr>
        <p:spPr>
          <a:xfrm>
            <a:off x="4467462" y="3193489"/>
            <a:ext cx="2361889" cy="92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6" idx="1"/>
          </p:cNvCxnSpPr>
          <p:nvPr/>
        </p:nvCxnSpPr>
        <p:spPr>
          <a:xfrm flipV="1">
            <a:off x="4455449" y="3293715"/>
            <a:ext cx="2495069" cy="15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602772" y="1602536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13203" y="2562978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01841" y="4345072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Cloud 31"/>
          <p:cNvSpPr/>
          <p:nvPr/>
        </p:nvSpPr>
        <p:spPr>
          <a:xfrm>
            <a:off x="5663654" y="1762388"/>
            <a:ext cx="5929078" cy="333925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08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en-US" dirty="0" smtClean="0"/>
              <a:t>REST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Uniforme</a:t>
            </a:r>
            <a:r>
              <a:rPr lang="en-US" sz="2800" dirty="0" smtClean="0"/>
              <a:t> para </a:t>
            </a:r>
            <a:r>
              <a:rPr lang="en-US" sz="2800" dirty="0" err="1" smtClean="0"/>
              <a:t>todos</a:t>
            </a:r>
            <a:r>
              <a:rPr lang="en-US" sz="2800" dirty="0" smtClean="0"/>
              <a:t> los </a:t>
            </a:r>
            <a:r>
              <a:rPr lang="en-US" sz="2800" dirty="0" err="1" smtClean="0"/>
              <a:t>clientes</a:t>
            </a:r>
            <a:endParaRPr lang="en-US" sz="2800" dirty="0" smtClean="0"/>
          </a:p>
          <a:p>
            <a:r>
              <a:rPr lang="en-US" sz="2800" dirty="0" err="1" smtClean="0"/>
              <a:t>Clientes</a:t>
            </a:r>
            <a:r>
              <a:rPr lang="en-US" sz="2800" dirty="0" smtClean="0"/>
              <a:t> solo </a:t>
            </a:r>
            <a:r>
              <a:rPr lang="en-US" sz="2800" dirty="0" err="1"/>
              <a:t>necesitan</a:t>
            </a:r>
            <a:r>
              <a:rPr lang="en-US" sz="2800" dirty="0"/>
              <a:t> </a:t>
            </a: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consumir</a:t>
            </a:r>
            <a:r>
              <a:rPr lang="en-US" sz="2800" dirty="0"/>
              <a:t> </a:t>
            </a:r>
            <a:r>
              <a:rPr lang="en-US" sz="2800" dirty="0" smtClean="0"/>
              <a:t>HTTP</a:t>
            </a:r>
          </a:p>
          <a:p>
            <a:r>
              <a:rPr lang="en-US" sz="2800" dirty="0" err="1" smtClean="0"/>
              <a:t>Abstrae</a:t>
            </a:r>
            <a:r>
              <a:rPr lang="en-US" sz="2800" dirty="0" smtClean="0"/>
              <a:t> la </a:t>
            </a:r>
            <a:r>
              <a:rPr lang="en-US" sz="2800" dirty="0" err="1" smtClean="0"/>
              <a:t>plataforma</a:t>
            </a:r>
            <a:r>
              <a:rPr lang="en-US" sz="2800" dirty="0" smtClean="0"/>
              <a:t> del </a:t>
            </a:r>
            <a:r>
              <a:rPr lang="en-US" sz="2800" dirty="0" err="1" smtClean="0"/>
              <a:t>servidor</a:t>
            </a:r>
            <a:endParaRPr lang="en-US" sz="2800" dirty="0" smtClean="0"/>
          </a:p>
          <a:p>
            <a:r>
              <a:rPr lang="en-US" sz="2800" dirty="0" smtClean="0"/>
              <a:t>Caching HTTP</a:t>
            </a:r>
          </a:p>
        </p:txBody>
      </p:sp>
    </p:spTree>
    <p:extLst>
      <p:ext uri="{BB962C8B-B14F-4D97-AF65-F5344CB8AC3E}">
        <p14:creationId xmlns:p14="http://schemas.microsoft.com/office/powerpoint/2010/main" val="19304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Infraestructura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Windows Azure</a:t>
            </a:r>
          </a:p>
          <a:p>
            <a:r>
              <a:rPr lang="en-US" sz="2800" dirty="0" smtClean="0"/>
              <a:t>Azure Web Sites </a:t>
            </a:r>
          </a:p>
          <a:p>
            <a:r>
              <a:rPr lang="en-US" sz="2800" dirty="0" smtClean="0"/>
              <a:t>Azure Storage Blobs (</a:t>
            </a:r>
            <a:r>
              <a:rPr lang="en-US" sz="2800" dirty="0" err="1" smtClean="0"/>
              <a:t>fotos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SQL Azure (</a:t>
            </a:r>
            <a:r>
              <a:rPr lang="en-US" sz="2800" dirty="0" err="1" smtClean="0"/>
              <a:t>demás</a:t>
            </a:r>
            <a:r>
              <a:rPr lang="en-US" sz="2800" dirty="0" smtClean="0"/>
              <a:t> </a:t>
            </a:r>
            <a:r>
              <a:rPr lang="en-US" sz="2800" dirty="0" err="1" smtClean="0"/>
              <a:t>datos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3600" dirty="0" err="1" smtClean="0"/>
              <a:t>Beneficios</a:t>
            </a:r>
            <a:endParaRPr lang="en-US" sz="3600" dirty="0" smtClean="0"/>
          </a:p>
          <a:p>
            <a:r>
              <a:rPr lang="en-US" sz="2800" dirty="0" err="1" smtClean="0"/>
              <a:t>Escalabilidad</a:t>
            </a:r>
            <a:r>
              <a:rPr lang="en-US" sz="2800" dirty="0" smtClean="0"/>
              <a:t> on-demand</a:t>
            </a:r>
          </a:p>
          <a:p>
            <a:r>
              <a:rPr lang="en-US" sz="2800" dirty="0" smtClean="0"/>
              <a:t>Load-balancing</a:t>
            </a:r>
          </a:p>
          <a:p>
            <a:r>
              <a:rPr lang="en-US" sz="2800" dirty="0" smtClean="0"/>
              <a:t>CDN</a:t>
            </a:r>
          </a:p>
          <a:p>
            <a:r>
              <a:rPr lang="en-US" sz="2800" dirty="0" smtClean="0"/>
              <a:t>No </a:t>
            </a:r>
            <a:r>
              <a:rPr lang="en-US" sz="2800" dirty="0" err="1" smtClean="0"/>
              <a:t>necesita</a:t>
            </a:r>
            <a:r>
              <a:rPr lang="en-US" sz="2800" dirty="0" smtClean="0"/>
              <a:t> personal IT </a:t>
            </a:r>
            <a:r>
              <a:rPr lang="en-US" sz="2800" dirty="0" err="1" smtClean="0"/>
              <a:t>dedicado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2685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584</TotalTime>
  <Words>390</Words>
  <Application>Microsoft Office PowerPoint</Application>
  <PresentationFormat>Widescreen</PresentationFormat>
  <Paragraphs>115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 2</vt:lpstr>
      <vt:lpstr>Frame</vt:lpstr>
      <vt:lpstr>Social Toilet</vt:lpstr>
      <vt:lpstr>Agenda</vt:lpstr>
      <vt:lpstr>Plataformas Mobiles</vt:lpstr>
      <vt:lpstr>HerramientasDesarrollo</vt:lpstr>
      <vt:lpstr>Licencias</vt:lpstr>
      <vt:lpstr>Tecnologías</vt:lpstr>
      <vt:lpstr>Vista de Despliegue</vt:lpstr>
      <vt:lpstr>API REST</vt:lpstr>
      <vt:lpstr>Infraestructura</vt:lpstr>
      <vt:lpstr>E/S asincrónica</vt:lpstr>
      <vt:lpstr>Escalabilidad a Futuro</vt:lpstr>
      <vt:lpstr>Vista Lógica</vt:lpstr>
      <vt:lpstr>Modelo de Datos</vt:lpstr>
      <vt:lpstr>Carga Inicial</vt:lpstr>
      <vt:lpstr>Seguridad</vt:lpstr>
      <vt:lpstr>Protección de los datos</vt:lpstr>
      <vt:lpstr>Social Toilet</vt:lpstr>
      <vt:lpstr>Preguntas?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Toilet</dc:title>
  <dc:creator>Damian</dc:creator>
  <cp:lastModifiedBy>Damian</cp:lastModifiedBy>
  <cp:revision>136</cp:revision>
  <dcterms:created xsi:type="dcterms:W3CDTF">2013-08-03T18:46:13Z</dcterms:created>
  <dcterms:modified xsi:type="dcterms:W3CDTF">2013-08-08T03:41:00Z</dcterms:modified>
</cp:coreProperties>
</file>