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8" r:id="rId3"/>
    <p:sldId id="262" r:id="rId4"/>
    <p:sldId id="265" r:id="rId5"/>
    <p:sldId id="264" r:id="rId6"/>
    <p:sldId id="267" r:id="rId7"/>
    <p:sldId id="270" r:id="rId8"/>
    <p:sldId id="271" r:id="rId9"/>
    <p:sldId id="258" r:id="rId10"/>
    <p:sldId id="266" r:id="rId11"/>
    <p:sldId id="257" r:id="rId12"/>
    <p:sldId id="259" r:id="rId13"/>
    <p:sldId id="269" r:id="rId14"/>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79" autoAdjust="0"/>
  </p:normalViewPr>
  <p:slideViewPr>
    <p:cSldViewPr>
      <p:cViewPr>
        <p:scale>
          <a:sx n="66" d="100"/>
          <a:sy n="66" d="100"/>
        </p:scale>
        <p:origin x="-1506"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Ingreso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4827.3656951520024</c:v>
                </c:pt>
                <c:pt idx="15">
                  <c:v>5020.4603229580798</c:v>
                </c:pt>
                <c:pt idx="16">
                  <c:v>5171.0741326468215</c:v>
                </c:pt>
                <c:pt idx="17">
                  <c:v>5274.4956152997593</c:v>
                </c:pt>
                <c:pt idx="18">
                  <c:v>5432.7304837587526</c:v>
                </c:pt>
                <c:pt idx="19">
                  <c:v>5337.7175422771188</c:v>
                </c:pt>
                <c:pt idx="20">
                  <c:v>5560.1224398720033</c:v>
                </c:pt>
                <c:pt idx="21">
                  <c:v>5673.5943264000007</c:v>
                </c:pt>
                <c:pt idx="22">
                  <c:v>5759.99424</c:v>
                </c:pt>
                <c:pt idx="23">
                  <c:v>5818.1760000000004</c:v>
                </c:pt>
              </c:numCache>
            </c:numRef>
          </c:val>
          <c:smooth val="0"/>
        </c:ser>
        <c:ser>
          <c:idx val="1"/>
          <c:order val="1"/>
          <c:tx>
            <c:v>Ingreso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5778.5474208000005</c:v>
                </c:pt>
                <c:pt idx="14">
                  <c:v>5742.1133579039997</c:v>
                </c:pt>
                <c:pt idx="15">
                  <c:v>6433.6583682201599</c:v>
                </c:pt>
                <c:pt idx="16">
                  <c:v>6494.0481825867673</c:v>
                </c:pt>
                <c:pt idx="17">
                  <c:v>6486.0044120913008</c:v>
                </c:pt>
                <c:pt idx="18">
                  <c:v>6822.6470206256581</c:v>
                </c:pt>
                <c:pt idx="19">
                  <c:v>6015.19276542026</c:v>
                </c:pt>
                <c:pt idx="20">
                  <c:v>7148.7288512640025</c:v>
                </c:pt>
                <c:pt idx="21">
                  <c:v>6982.8853248000014</c:v>
                </c:pt>
                <c:pt idx="22">
                  <c:v>7010.1028800000022</c:v>
                </c:pt>
                <c:pt idx="23">
                  <c:v>7000.9919999999993</c:v>
                </c:pt>
              </c:numCache>
            </c:numRef>
          </c:val>
          <c:smooth val="0"/>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1293.5999999999999</c:v>
                </c:pt>
                <c:pt idx="12">
                  <c:v>1306.5360000000003</c:v>
                </c:pt>
                <c:pt idx="13">
                  <c:v>1319.6013599999999</c:v>
                </c:pt>
                <c:pt idx="14">
                  <c:v>1326.1993667999998</c:v>
                </c:pt>
                <c:pt idx="15">
                  <c:v>1379.247341472</c:v>
                </c:pt>
                <c:pt idx="16">
                  <c:v>1420.6247617161603</c:v>
                </c:pt>
                <c:pt idx="17">
                  <c:v>1449.0372569504834</c:v>
                </c:pt>
                <c:pt idx="18">
                  <c:v>1492.5083746589978</c:v>
                </c:pt>
                <c:pt idx="19">
                  <c:v>1466.405918208</c:v>
                </c:pt>
                <c:pt idx="20">
                  <c:v>1527.5061648000001</c:v>
                </c:pt>
                <c:pt idx="21">
                  <c:v>1558.67976</c:v>
                </c:pt>
                <c:pt idx="22">
                  <c:v>1582.4160000000006</c:v>
                </c:pt>
                <c:pt idx="23">
                  <c:v>1598.4</c:v>
                </c:pt>
              </c:numCache>
            </c:numRef>
          </c:val>
          <c:smooth val="0"/>
        </c:ser>
        <c:dLbls>
          <c:showLegendKey val="0"/>
          <c:showVal val="0"/>
          <c:showCatName val="0"/>
          <c:showSerName val="0"/>
          <c:showPercent val="0"/>
          <c:showBubbleSize val="0"/>
        </c:dLbls>
        <c:marker val="1"/>
        <c:smooth val="0"/>
        <c:axId val="72413952"/>
        <c:axId val="72415488"/>
      </c:lineChart>
      <c:catAx>
        <c:axId val="72413952"/>
        <c:scaling>
          <c:orientation val="minMax"/>
        </c:scaling>
        <c:delete val="0"/>
        <c:axPos val="b"/>
        <c:majorTickMark val="out"/>
        <c:minorTickMark val="none"/>
        <c:tickLblPos val="nextTo"/>
        <c:crossAx val="72415488"/>
        <c:crosses val="autoZero"/>
        <c:auto val="1"/>
        <c:lblAlgn val="ctr"/>
        <c:lblOffset val="100"/>
        <c:noMultiLvlLbl val="0"/>
      </c:catAx>
      <c:valAx>
        <c:axId val="72415488"/>
        <c:scaling>
          <c:orientation val="minMax"/>
        </c:scaling>
        <c:delete val="0"/>
        <c:axPos val="l"/>
        <c:majorGridlines/>
        <c:numFmt formatCode="0" sourceLinked="1"/>
        <c:majorTickMark val="out"/>
        <c:minorTickMark val="none"/>
        <c:tickLblPos val="nextTo"/>
        <c:crossAx val="72413952"/>
        <c:crosses val="autoZero"/>
        <c:crossBetween val="between"/>
      </c:valAx>
    </c:plotArea>
    <c:legend>
      <c:legendPos val="b"/>
      <c:layout/>
      <c:overlay val="0"/>
      <c:txPr>
        <a:bodyPr/>
        <a:lstStyle/>
        <a:p>
          <a:pPr>
            <a:defRPr sz="12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896043958078772E-2"/>
          <c:y val="2.71964380500932E-2"/>
          <c:w val="0.91593677091434267"/>
          <c:h val="0.80538177085262097"/>
        </c:manualLayout>
      </c:layout>
      <c:lineChart>
        <c:grouping val="standard"/>
        <c:varyColors val="0"/>
        <c:ser>
          <c:idx val="0"/>
          <c:order val="0"/>
          <c:tx>
            <c:strRef>
              <c:f>Sheet2!$C$14</c:f>
              <c:strCache>
                <c:ptCount val="1"/>
                <c:pt idx="0">
                  <c:v>Ingreso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4068.2352941176455</c:v>
                </c:pt>
                <c:pt idx="6">
                  <c:v>5138.8235294117676</c:v>
                </c:pt>
                <c:pt idx="7">
                  <c:v>6423.5294117647081</c:v>
                </c:pt>
                <c:pt idx="8">
                  <c:v>7494.1176470588234</c:v>
                </c:pt>
                <c:pt idx="9">
                  <c:v>8564.7058823529442</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mooth val="0"/>
        </c:ser>
        <c:ser>
          <c:idx val="1"/>
          <c:order val="1"/>
          <c:tx>
            <c:strRef>
              <c:f>Sheet2!$D$14</c:f>
              <c:strCache>
                <c:ptCount val="1"/>
                <c:pt idx="0">
                  <c:v>Ingreso con costo descarga (USD)</c:v>
                </c:pt>
              </c:strCache>
            </c:strRef>
          </c:tx>
          <c:marker>
            <c:symbol val="none"/>
          </c:marker>
          <c:val>
            <c:numRef>
              <c:f>Sheet2!$D$15:$D$38</c:f>
              <c:numCache>
                <c:formatCode>0</c:formatCode>
                <c:ptCount val="24"/>
                <c:pt idx="0">
                  <c:v>4200</c:v>
                </c:pt>
                <c:pt idx="1">
                  <c:v>2200</c:v>
                </c:pt>
                <c:pt idx="2">
                  <c:v>3358.8235294117649</c:v>
                </c:pt>
                <c:pt idx="3">
                  <c:v>3988.2352941176459</c:v>
                </c:pt>
                <c:pt idx="4">
                  <c:v>5835.2941176470595</c:v>
                </c:pt>
                <c:pt idx="5">
                  <c:v>7136.4705882352919</c:v>
                </c:pt>
                <c:pt idx="6">
                  <c:v>8983.5294117647063</c:v>
                </c:pt>
                <c:pt idx="7">
                  <c:v>11082.352941176472</c:v>
                </c:pt>
                <c:pt idx="8">
                  <c:v>11752.941176470587</c:v>
                </c:pt>
                <c:pt idx="9">
                  <c:v>13011.764705882357</c:v>
                </c:pt>
                <c:pt idx="10">
                  <c:v>47870.588235294163</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mooth val="0"/>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294.11764705882365</c:v>
                </c:pt>
                <c:pt idx="2">
                  <c:v>441.17647058823525</c:v>
                </c:pt>
                <c:pt idx="3">
                  <c:v>588.2352941176473</c:v>
                </c:pt>
                <c:pt idx="4">
                  <c:v>882.35294117647049</c:v>
                </c:pt>
                <c:pt idx="5">
                  <c:v>1117.6470588235293</c:v>
                </c:pt>
                <c:pt idx="6">
                  <c:v>1411.7647058823529</c:v>
                </c:pt>
                <c:pt idx="7">
                  <c:v>1764.7058823529412</c:v>
                </c:pt>
                <c:pt idx="8">
                  <c:v>2058.8235294117649</c:v>
                </c:pt>
                <c:pt idx="9">
                  <c:v>2352.941176470591</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mooth val="0"/>
        </c:ser>
        <c:dLbls>
          <c:showLegendKey val="0"/>
          <c:showVal val="0"/>
          <c:showCatName val="0"/>
          <c:showSerName val="0"/>
          <c:showPercent val="0"/>
          <c:showBubbleSize val="0"/>
        </c:dLbls>
        <c:marker val="1"/>
        <c:smooth val="0"/>
        <c:axId val="77498240"/>
        <c:axId val="77499776"/>
      </c:lineChart>
      <c:catAx>
        <c:axId val="77498240"/>
        <c:scaling>
          <c:orientation val="minMax"/>
        </c:scaling>
        <c:delete val="0"/>
        <c:axPos val="b"/>
        <c:majorTickMark val="out"/>
        <c:minorTickMark val="none"/>
        <c:tickLblPos val="nextTo"/>
        <c:crossAx val="77499776"/>
        <c:crosses val="autoZero"/>
        <c:auto val="1"/>
        <c:lblAlgn val="ctr"/>
        <c:lblOffset val="100"/>
        <c:noMultiLvlLbl val="0"/>
      </c:catAx>
      <c:valAx>
        <c:axId val="77499776"/>
        <c:scaling>
          <c:orientation val="minMax"/>
        </c:scaling>
        <c:delete val="0"/>
        <c:axPos val="l"/>
        <c:majorGridlines/>
        <c:numFmt formatCode="0" sourceLinked="1"/>
        <c:majorTickMark val="out"/>
        <c:minorTickMark val="none"/>
        <c:tickLblPos val="nextTo"/>
        <c:crossAx val="77498240"/>
        <c:crosses val="autoZero"/>
        <c:crossBetween val="between"/>
      </c:valAx>
    </c:plotArea>
    <c:legend>
      <c:legendPos val="b"/>
      <c:layout>
        <c:manualLayout>
          <c:xMode val="edge"/>
          <c:yMode val="edge"/>
          <c:x val="3.1027121609798772E-2"/>
          <c:y val="0.88968702551568368"/>
          <c:w val="0.93239020122484695"/>
          <c:h val="8.2535196706538749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06/08/2013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r>
              <a:rPr lang="es-AR" baseline="0" dirty="0" smtClean="0"/>
              <a:t>. Muchas gracias por venir. </a:t>
            </a:r>
            <a:endParaRPr lang="es-AR" baseline="0" dirty="0" smtClean="0"/>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por cantidad de </a:t>
            </a:r>
            <a:r>
              <a:rPr lang="es-AR" baseline="0" dirty="0" err="1" smtClean="0"/>
              <a:t>vistar</a:t>
            </a:r>
            <a:r>
              <a:rPr lang="es-AR" baseline="0" dirty="0" smtClean="0"/>
              <a:t>, 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los escenarios que mostraremos a continuación se ha tenido en cuenta ingresos provenientes de la publicidad y de la </a:t>
            </a:r>
            <a:r>
              <a:rPr lang="es-AR" baseline="0" dirty="0" err="1" smtClean="0"/>
              <a:t>version</a:t>
            </a:r>
            <a:r>
              <a:rPr lang="es-AR" baseline="0" dirty="0" smtClean="0"/>
              <a:t> paga:</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descarga de aplicación a 1 dólar (para la versión paga) los ingresos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11</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12</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125619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44815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06/08/2013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84168" y="1412776"/>
            <a:ext cx="2545854" cy="4525963"/>
          </a:xfrm>
        </p:spPr>
      </p:pic>
      <p:sp>
        <p:nvSpPr>
          <p:cNvPr id="5" name="TextBox 4"/>
          <p:cNvSpPr txBox="1"/>
          <p:nvPr/>
        </p:nvSpPr>
        <p:spPr>
          <a:xfrm>
            <a:off x="2771800" y="2177167"/>
            <a:ext cx="3384376" cy="387798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Peor Caso</a:t>
            </a:r>
            <a:br>
              <a:rPr lang="es-AR" sz="3000" dirty="0" smtClean="0"/>
            </a:br>
            <a:r>
              <a:rPr lang="es-AR" sz="3000" dirty="0" smtClean="0"/>
              <a:t>Expansión en Argentina con un 3% </a:t>
            </a:r>
            <a:br>
              <a:rPr lang="es-AR" sz="3000" dirty="0" smtClean="0"/>
            </a:br>
            <a:r>
              <a:rPr lang="es-AR" sz="3000" dirty="0" smtClean="0"/>
              <a:t>del  mercado</a:t>
            </a:r>
            <a:endParaRPr lang="es-AR" sz="3000" dirty="0"/>
          </a:p>
        </p:txBody>
      </p:sp>
      <p:graphicFrame>
        <p:nvGraphicFramePr>
          <p:cNvPr id="4" name="Chart 3"/>
          <p:cNvGraphicFramePr>
            <a:graphicFrameLocks/>
          </p:cNvGraphicFramePr>
          <p:nvPr>
            <p:extLst>
              <p:ext uri="{D42A27DB-BD31-4B8C-83A1-F6EECF244321}">
                <p14:modId xmlns:p14="http://schemas.microsoft.com/office/powerpoint/2010/main" val="2068665959"/>
              </p:ext>
            </p:extLst>
          </p:nvPr>
        </p:nvGraphicFramePr>
        <p:xfrm>
          <a:off x="2843808" y="1052736"/>
          <a:ext cx="5976664" cy="36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val="996467878"/>
              </p:ext>
            </p:extLst>
          </p:nvPr>
        </p:nvGraphicFramePr>
        <p:xfrm>
          <a:off x="2699792" y="1268760"/>
          <a:ext cx="6120680"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03376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err="1" smtClean="0"/>
              <a:t>Presentación</a:t>
            </a:r>
            <a:r>
              <a:rPr lang="en-US" sz="2800" dirty="0" smtClean="0"/>
              <a:t> de </a:t>
            </a:r>
            <a:r>
              <a:rPr lang="en-US" sz="2800" dirty="0" err="1" smtClean="0"/>
              <a:t>producto</a:t>
            </a:r>
            <a:r>
              <a:rPr lang="en-US" sz="2800" dirty="0" smtClean="0"/>
              <a:t> y </a:t>
            </a:r>
            <a:r>
              <a:rPr lang="en-US" sz="2800" dirty="0" err="1" smtClean="0"/>
              <a:t>financiera</a:t>
            </a:r>
            <a:endParaRPr lang="en-US" sz="2800" dirty="0"/>
          </a:p>
          <a:p>
            <a:pPr lvl="1"/>
            <a:r>
              <a:rPr lang="en-US" sz="2400" dirty="0" smtClean="0"/>
              <a:t>La </a:t>
            </a:r>
            <a:r>
              <a:rPr lang="en-US" sz="2400" dirty="0" err="1" smtClean="0"/>
              <a:t>necesidad</a:t>
            </a:r>
            <a:endParaRPr lang="en-US" sz="2400" dirty="0" smtClean="0"/>
          </a:p>
          <a:p>
            <a:pPr lvl="1"/>
            <a:r>
              <a:rPr lang="en-US" sz="2400" dirty="0" err="1" smtClean="0"/>
              <a:t>Nuestro</a:t>
            </a:r>
            <a:r>
              <a:rPr lang="en-US" sz="2400" dirty="0" smtClean="0"/>
              <a:t> </a:t>
            </a:r>
            <a:r>
              <a:rPr lang="en-US" sz="2400" dirty="0" err="1" smtClean="0"/>
              <a:t>mercado</a:t>
            </a:r>
            <a:endParaRPr lang="en-US" sz="2400" dirty="0" smtClean="0"/>
          </a:p>
          <a:p>
            <a:pPr lvl="1"/>
            <a:r>
              <a:rPr lang="en-US" sz="2400" dirty="0" smtClean="0"/>
              <a:t>La </a:t>
            </a:r>
            <a:r>
              <a:rPr lang="en-US" sz="2400" dirty="0" err="1" smtClean="0"/>
              <a:t>solución</a:t>
            </a:r>
            <a:endParaRPr lang="en-US" sz="2400" dirty="0" smtClean="0"/>
          </a:p>
          <a:p>
            <a:pPr lvl="1"/>
            <a:r>
              <a:rPr lang="en-US" sz="2400" dirty="0" err="1" smtClean="0"/>
              <a:t>Servicios</a:t>
            </a:r>
            <a:endParaRPr lang="en-US" sz="2400" dirty="0" smtClean="0"/>
          </a:p>
          <a:p>
            <a:pPr lvl="1"/>
            <a:r>
              <a:rPr lang="en-US" sz="2400" dirty="0" err="1" smtClean="0"/>
              <a:t>Expansión</a:t>
            </a:r>
            <a:endParaRPr lang="en-US" sz="2400" dirty="0" smtClean="0"/>
          </a:p>
          <a:p>
            <a:pPr lvl="1"/>
            <a:r>
              <a:rPr lang="en-US" sz="2400" dirty="0" err="1" smtClean="0"/>
              <a:t>Pronóstico</a:t>
            </a:r>
            <a:r>
              <a:rPr lang="en-US" sz="2400" dirty="0" smtClean="0"/>
              <a:t> </a:t>
            </a:r>
            <a:r>
              <a:rPr lang="en-US" sz="2400" dirty="0" err="1" smtClean="0"/>
              <a:t>financiero</a:t>
            </a:r>
            <a:endParaRPr lang="en-US" sz="2400" dirty="0" smtClean="0"/>
          </a:p>
          <a:p>
            <a:r>
              <a:rPr lang="en-US" sz="2800" dirty="0" smtClean="0"/>
              <a:t>5 min break</a:t>
            </a:r>
          </a:p>
          <a:p>
            <a:r>
              <a:rPr lang="en-US" sz="2800" dirty="0" err="1" smtClean="0"/>
              <a:t>Presentación</a:t>
            </a:r>
            <a:r>
              <a:rPr lang="en-US" sz="2800" dirty="0" smtClean="0"/>
              <a:t> </a:t>
            </a:r>
            <a:r>
              <a:rPr lang="en-US" sz="2800" dirty="0" err="1" smtClean="0"/>
              <a:t>técnica</a:t>
            </a:r>
            <a:endParaRPr lang="en-US" sz="2800" dirty="0" smtClean="0"/>
          </a:p>
        </p:txBody>
      </p:sp>
    </p:spTree>
    <p:extLst>
      <p:ext uri="{BB962C8B-B14F-4D97-AF65-F5344CB8AC3E}">
        <p14:creationId xmlns:p14="http://schemas.microsoft.com/office/powerpoint/2010/main" val="12820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980728"/>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1950" y="1987323"/>
            <a:ext cx="5486400" cy="2873828"/>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1556792"/>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8867956"/>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5" y="2132856"/>
            <a:ext cx="5402723" cy="3061543"/>
          </a:xfrm>
        </p:spPr>
      </p:pic>
    </p:spTree>
    <p:extLst>
      <p:ext uri="{BB962C8B-B14F-4D97-AF65-F5344CB8AC3E}">
        <p14:creationId xmlns:p14="http://schemas.microsoft.com/office/powerpoint/2010/main" val="211936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298" y="1628800"/>
            <a:ext cx="5188051" cy="3809975"/>
          </a:xfrm>
        </p:spPr>
      </p:pic>
    </p:spTree>
    <p:extLst>
      <p:ext uri="{BB962C8B-B14F-4D97-AF65-F5344CB8AC3E}">
        <p14:creationId xmlns:p14="http://schemas.microsoft.com/office/powerpoint/2010/main" val="2205681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cstate="print">
            <a:extLst>
              <a:ext uri="{28A0092B-C50C-407E-A947-70E740481C1C}">
                <a14:useLocalDpi xmlns:a14="http://schemas.microsoft.com/office/drawing/2010/main" val="0"/>
              </a:ext>
            </a:extLst>
          </a:blip>
          <a:srcRect l="12001" r="1200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89689" y="2492895"/>
            <a:ext cx="2210612" cy="1656185"/>
          </a:xfrm>
        </p:spPr>
        <p:txBody>
          <a:bodyPr>
            <a:normAutofit fontScale="90000"/>
          </a:bodyPr>
          <a:lstStyle/>
          <a:p>
            <a:r>
              <a:rPr lang="es-AR" dirty="0" smtClean="0"/>
              <a:t/>
            </a:r>
            <a:br>
              <a:rPr lang="es-AR" dirty="0" smtClean="0"/>
            </a:br>
            <a:r>
              <a:rPr lang="es-AR" dirty="0"/>
              <a:t/>
            </a:r>
            <a:br>
              <a:rPr lang="es-AR" dirty="0"/>
            </a:br>
            <a:r>
              <a:rPr lang="es-AR" dirty="0" smtClean="0"/>
              <a:t/>
            </a:r>
            <a:br>
              <a:rPr lang="es-AR" dirty="0" smtClean="0"/>
            </a:br>
            <a:r>
              <a:rPr lang="es-AR" dirty="0" smtClean="0"/>
              <a:t>Mercado </a:t>
            </a:r>
            <a:r>
              <a:rPr lang="es-AR" dirty="0"/>
              <a:t>en crecimiento</a:t>
            </a:r>
            <a:endParaRPr lang="es-AR"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326</TotalTime>
  <Words>1984</Words>
  <Application>Microsoft Office PowerPoint</Application>
  <PresentationFormat>On-screen Show (4:3)</PresentationFormat>
  <Paragraphs>134</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ThemeSocialToilet</vt:lpstr>
      <vt:lpstr>Social Toilet </vt:lpstr>
      <vt:lpstr>Agenda</vt:lpstr>
      <vt:lpstr>La necesidad</vt:lpstr>
      <vt:lpstr>Nuestro mercado</vt:lpstr>
      <vt:lpstr>La solución</vt:lpstr>
      <vt:lpstr>Los servicios de Social Toilet</vt:lpstr>
      <vt:lpstr>Expansión y difusión</vt:lpstr>
      <vt:lpstr>Aspecto Legal</vt:lpstr>
      <vt:lpstr>   Mercado en crecimiento</vt:lpstr>
      <vt:lpstr>Publicidad</vt:lpstr>
      <vt:lpstr>Peor Caso Expansión en Argentina con un 3%  del  mercado</vt:lpstr>
      <vt:lpstr>Caso 2: expansión exitosa global</vt:lpstr>
      <vt:lpstr>Preguntas?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47</cp:revision>
  <dcterms:created xsi:type="dcterms:W3CDTF">2013-07-14T21:32:49Z</dcterms:created>
  <dcterms:modified xsi:type="dcterms:W3CDTF">2013-08-07T03:03:07Z</dcterms:modified>
</cp:coreProperties>
</file>