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309" y="103197"/>
            <a:ext cx="8830491" cy="3255264"/>
          </a:xfrm>
        </p:spPr>
        <p:txBody>
          <a:bodyPr>
            <a:normAutofit/>
          </a:bodyPr>
          <a:lstStyle/>
          <a:p>
            <a:r>
              <a:rPr lang="sl-SI" sz="5400" dirty="0" smtClean="0"/>
              <a:t>SolarWinds Breach</a:t>
            </a:r>
            <a:r>
              <a:rPr lang="sl-SI" sz="5400" dirty="0"/>
              <a:t> </a:t>
            </a:r>
            <a:r>
              <a:rPr lang="sl-SI" sz="5400" dirty="0" smtClean="0"/>
              <a:t>- Case Study						</a:t>
            </a:r>
            <a:endParaRPr lang="sl-SI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769" y="5460548"/>
            <a:ext cx="8573031" cy="522240"/>
          </a:xfrm>
        </p:spPr>
        <p:txBody>
          <a:bodyPr>
            <a:normAutofit fontScale="92500"/>
          </a:bodyPr>
          <a:lstStyle/>
          <a:p>
            <a:r>
              <a:rPr lang="sl-SI" dirty="0" smtClean="0"/>
              <a:t>Ales Tekavcic PG. Dip. CS.					</a:t>
            </a:r>
            <a:r>
              <a:rPr lang="sl-SI" dirty="0"/>
              <a:t> </a:t>
            </a:r>
            <a:r>
              <a:rPr lang="sl-SI" dirty="0" smtClean="0"/>
              <a:t>27.09.2023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51926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35409039"/>
              </p:ext>
            </p:extLst>
          </p:nvPr>
        </p:nvGraphicFramePr>
        <p:xfrm>
          <a:off x="840375" y="961570"/>
          <a:ext cx="10432869" cy="3995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396">
                  <a:extLst>
                    <a:ext uri="{9D8B030D-6E8A-4147-A177-3AD203B41FA5}">
                      <a16:colId xmlns:a16="http://schemas.microsoft.com/office/drawing/2014/main" val="1665721296"/>
                    </a:ext>
                  </a:extLst>
                </a:gridCol>
                <a:gridCol w="4725850">
                  <a:extLst>
                    <a:ext uri="{9D8B030D-6E8A-4147-A177-3AD203B41FA5}">
                      <a16:colId xmlns:a16="http://schemas.microsoft.com/office/drawing/2014/main" val="185497839"/>
                    </a:ext>
                  </a:extLst>
                </a:gridCol>
                <a:gridCol w="3477623">
                  <a:extLst>
                    <a:ext uri="{9D8B030D-6E8A-4147-A177-3AD203B41FA5}">
                      <a16:colId xmlns:a16="http://schemas.microsoft.com/office/drawing/2014/main" val="1847811823"/>
                    </a:ext>
                  </a:extLst>
                </a:gridCol>
              </a:tblGrid>
              <a:tr h="624213">
                <a:tc>
                  <a:txBody>
                    <a:bodyPr/>
                    <a:lstStyle/>
                    <a:p>
                      <a:r>
                        <a:rPr lang="sl-SI" sz="2000" dirty="0" smtClean="0"/>
                        <a:t>Phase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2000" dirty="0" smtClean="0"/>
                        <a:t>Indicators</a:t>
                      </a:r>
                      <a:endParaRPr lang="sl-SI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2000" dirty="0" smtClean="0"/>
                        <a:t>(Possible) Mitigation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8152"/>
                  </a:ext>
                </a:extLst>
              </a:tr>
              <a:tr h="993691">
                <a:tc>
                  <a:txBody>
                    <a:bodyPr/>
                    <a:lstStyle/>
                    <a:p>
                      <a:r>
                        <a:rPr lang="sl-SI" dirty="0" smtClean="0"/>
                        <a:t>Reconnaissance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With the help of using passive</a:t>
                      </a:r>
                      <a:r>
                        <a:rPr lang="sl-SI" baseline="0" dirty="0" smtClean="0"/>
                        <a:t> </a:t>
                      </a:r>
                      <a:r>
                        <a:rPr lang="sl-SI" dirty="0" smtClean="0"/>
                        <a:t>DNS</a:t>
                      </a:r>
                      <a:r>
                        <a:rPr lang="sl-SI" baseline="0" dirty="0" smtClean="0"/>
                        <a:t> they acquired</a:t>
                      </a:r>
                      <a:r>
                        <a:rPr lang="sl-SI" dirty="0" smtClean="0"/>
                        <a:t>  </a:t>
                      </a:r>
                      <a:r>
                        <a:rPr lang="sl-SI" baseline="0" dirty="0" smtClean="0"/>
                        <a:t>the potential targets. Microsoft, Intel, Government…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onitoring DNS servers</a:t>
                      </a:r>
                      <a:r>
                        <a:rPr lang="sl-SI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/traffic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taking </a:t>
                      </a:r>
                      <a:r>
                        <a:rPr lang="sl-SI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appropriate action if an intruder </a:t>
                      </a:r>
                      <a:r>
                        <a:rPr lang="sl-SI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detected.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112560"/>
                  </a:ext>
                </a:extLst>
              </a:tr>
              <a:tr h="1159307">
                <a:tc>
                  <a:txBody>
                    <a:bodyPr/>
                    <a:lstStyle/>
                    <a:p>
                      <a:r>
                        <a:rPr lang="sl-SI" dirty="0" smtClean="0"/>
                        <a:t>Weaponization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sl-SI" dirty="0" smtClean="0"/>
                        <a:t>Compromised block of encrypted code (around 3500</a:t>
                      </a:r>
                      <a:r>
                        <a:rPr lang="sl-SI" baseline="0" dirty="0" smtClean="0"/>
                        <a:t> lines</a:t>
                      </a:r>
                      <a:r>
                        <a:rPr lang="sl-SI" dirty="0" smtClean="0"/>
                        <a:t>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sl-SI" dirty="0" smtClean="0"/>
                        <a:t>Condition – Download and deploy compromised update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sl-SI" dirty="0" smtClean="0"/>
                        <a:t>Condition – Being connected to the internet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sl-SI" dirty="0" smtClean="0"/>
                        <a:t>*They „wiped-out“ the crime</a:t>
                      </a:r>
                      <a:r>
                        <a:rPr lang="sl-SI" baseline="0" dirty="0" smtClean="0"/>
                        <a:t> scene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„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Adding additional automated and manual checks to ensure that compiled releases match source code</a:t>
                      </a:r>
                      <a:r>
                        <a:rPr lang="sl-SI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sl-SI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73404"/>
                  </a:ext>
                </a:extLst>
              </a:tr>
              <a:tr h="624213">
                <a:tc>
                  <a:txBody>
                    <a:bodyPr/>
                    <a:lstStyle/>
                    <a:p>
                      <a:r>
                        <a:rPr lang="sl-SI" dirty="0" smtClean="0"/>
                        <a:t>Delivery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Through regular updates – supply chain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sl-SI" dirty="0" smtClean="0"/>
                        <a:t>Avoiding third party vendors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sl-SI" dirty="0" smtClean="0"/>
                        <a:t>With the use of HoneyTokens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48647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40375" y="377037"/>
            <a:ext cx="73663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l-SI" sz="2000" dirty="0">
                <a:solidFill>
                  <a:srgbClr val="222222"/>
                </a:solidFill>
                <a:latin typeface="Arial" panose="020B0604020202020204" pitchFamily="34" charset="0"/>
              </a:rPr>
              <a:t>Cyber Kill </a:t>
            </a:r>
            <a:r>
              <a:rPr lang="sl-SI" sz="2000" dirty="0" smtClean="0">
                <a:solidFill>
                  <a:srgbClr val="222222"/>
                </a:solidFill>
                <a:latin typeface="Arial" panose="020B0604020202020204" pitchFamily="34" charset="0"/>
              </a:rPr>
              <a:t>Chain Model Through the SolarWinds </a:t>
            </a:r>
            <a:r>
              <a:rPr lang="sl-SI" sz="2000" dirty="0">
                <a:solidFill>
                  <a:srgbClr val="222222"/>
                </a:solidFill>
                <a:latin typeface="Arial" panose="020B0604020202020204" pitchFamily="34" charset="0"/>
              </a:rPr>
              <a:t>C</a:t>
            </a:r>
            <a:r>
              <a:rPr lang="sl-SI" sz="2000" dirty="0" smtClean="0">
                <a:solidFill>
                  <a:srgbClr val="222222"/>
                </a:solidFill>
                <a:latin typeface="Arial" panose="020B0604020202020204" pitchFamily="34" charset="0"/>
              </a:rPr>
              <a:t>ase Example</a:t>
            </a:r>
            <a:endParaRPr lang="sl-SI" sz="2000" dirty="0"/>
          </a:p>
        </p:txBody>
      </p:sp>
      <p:sp>
        <p:nvSpPr>
          <p:cNvPr id="6" name="Rectangle 5"/>
          <p:cNvSpPr/>
          <p:nvPr/>
        </p:nvSpPr>
        <p:spPr>
          <a:xfrm>
            <a:off x="775059" y="5141337"/>
            <a:ext cx="104981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dirty="0" smtClean="0">
                <a:solidFill>
                  <a:srgbClr val="222222"/>
                </a:solidFill>
                <a:latin typeface="Arial" panose="020B0604020202020204" pitchFamily="34" charset="0"/>
              </a:rPr>
              <a:t>NOTES:</a:t>
            </a:r>
          </a:p>
          <a:p>
            <a:endParaRPr lang="sl-SI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−"/>
            </a:pPr>
            <a:r>
              <a:rPr lang="sl-SI" dirty="0" smtClean="0">
                <a:latin typeface="Arial" panose="020B0604020202020204" pitchFamily="34" charset="0"/>
              </a:rPr>
              <a:t>Attackers took advantage of tracking the IPs and e-mails of the targets. Eventually, they were able to choose the target they wanted.</a:t>
            </a:r>
          </a:p>
          <a:p>
            <a:pPr marL="285750" indent="-285750">
              <a:buFont typeface="Arial" panose="020B0604020202020204" pitchFamily="34" charset="0"/>
              <a:buChar char="−"/>
            </a:pPr>
            <a:r>
              <a:rPr lang="sl-SI" dirty="0" smtClean="0">
                <a:latin typeface="Arial" panose="020B0604020202020204" pitchFamily="34" charset="0"/>
                <a:cs typeface="Arial" panose="020B0604020202020204" pitchFamily="34" charset="0"/>
              </a:rPr>
              <a:t>HoneyTokens act as a decoy,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leading attackers to believe that specific pieces of code are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lang="sl-SI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sl-S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6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36559668"/>
              </p:ext>
            </p:extLst>
          </p:nvPr>
        </p:nvGraphicFramePr>
        <p:xfrm>
          <a:off x="840375" y="928913"/>
          <a:ext cx="10432869" cy="4693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396">
                  <a:extLst>
                    <a:ext uri="{9D8B030D-6E8A-4147-A177-3AD203B41FA5}">
                      <a16:colId xmlns:a16="http://schemas.microsoft.com/office/drawing/2014/main" val="1665721296"/>
                    </a:ext>
                  </a:extLst>
                </a:gridCol>
                <a:gridCol w="4725850">
                  <a:extLst>
                    <a:ext uri="{9D8B030D-6E8A-4147-A177-3AD203B41FA5}">
                      <a16:colId xmlns:a16="http://schemas.microsoft.com/office/drawing/2014/main" val="185497839"/>
                    </a:ext>
                  </a:extLst>
                </a:gridCol>
                <a:gridCol w="3477623">
                  <a:extLst>
                    <a:ext uri="{9D8B030D-6E8A-4147-A177-3AD203B41FA5}">
                      <a16:colId xmlns:a16="http://schemas.microsoft.com/office/drawing/2014/main" val="1847811823"/>
                    </a:ext>
                  </a:extLst>
                </a:gridCol>
              </a:tblGrid>
              <a:tr h="487329">
                <a:tc>
                  <a:txBody>
                    <a:bodyPr/>
                    <a:lstStyle/>
                    <a:p>
                      <a:r>
                        <a:rPr lang="sl-SI" sz="2000" dirty="0" smtClean="0"/>
                        <a:t>Phase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2000" dirty="0" smtClean="0"/>
                        <a:t>Indicators</a:t>
                      </a:r>
                      <a:endParaRPr lang="sl-SI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2000" dirty="0" smtClean="0"/>
                        <a:t>(Possible) Mitigation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8152"/>
                  </a:ext>
                </a:extLst>
              </a:tr>
              <a:tr h="775783">
                <a:tc>
                  <a:txBody>
                    <a:bodyPr/>
                    <a:lstStyle/>
                    <a:p>
                      <a:r>
                        <a:rPr lang="sl-SI" dirty="0" smtClean="0"/>
                        <a:t>Exploitation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„A</a:t>
                      </a:r>
                      <a:r>
                        <a:rPr lang="en-US" dirty="0" smtClean="0"/>
                        <a:t>nd it is unclear whether they were just reading emails and doing the things spies typically do, or whether they were </a:t>
                      </a:r>
                      <a:r>
                        <a:rPr lang="en-US" dirty="0" err="1" smtClean="0"/>
                        <a:t>pla</a:t>
                      </a:r>
                      <a:r>
                        <a:rPr lang="sl-SI" dirty="0" smtClean="0"/>
                        <a:t>n</a:t>
                      </a:r>
                      <a:r>
                        <a:rPr lang="en-US" dirty="0" smtClean="0"/>
                        <a:t>n</a:t>
                      </a:r>
                      <a:r>
                        <a:rPr lang="sl-SI" dirty="0" smtClean="0"/>
                        <a:t>ing </a:t>
                      </a:r>
                      <a:r>
                        <a:rPr lang="en-US" dirty="0" smtClean="0"/>
                        <a:t>something more destructive in the future</a:t>
                      </a:r>
                      <a:r>
                        <a:rPr lang="sl-SI" dirty="0" smtClean="0"/>
                        <a:t>“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 sensitive data on separate/isolated location.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112560"/>
                  </a:ext>
                </a:extLst>
              </a:tr>
              <a:tr h="608501">
                <a:tc>
                  <a:txBody>
                    <a:bodyPr/>
                    <a:lstStyle/>
                    <a:p>
                      <a:r>
                        <a:rPr lang="sl-SI" dirty="0" smtClean="0"/>
                        <a:t>Installation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sl-SI" dirty="0" smtClean="0"/>
                        <a:t>With</a:t>
                      </a:r>
                      <a:r>
                        <a:rPr lang="sl-SI" baseline="0" dirty="0" smtClean="0"/>
                        <a:t> the help of temporary file.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„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Deploying additional, robust threat protection and threat hunting software on all our network endpoints</a:t>
                      </a:r>
                      <a:r>
                        <a:rPr lang="sl-SI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endParaRPr lang="sl-SI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73404"/>
                  </a:ext>
                </a:extLst>
              </a:tr>
              <a:tr h="499716">
                <a:tc>
                  <a:txBody>
                    <a:bodyPr/>
                    <a:lstStyle/>
                    <a:p>
                      <a:r>
                        <a:rPr lang="sl-SI" dirty="0" smtClean="0"/>
                        <a:t>Command</a:t>
                      </a:r>
                      <a:r>
                        <a:rPr lang="sl-SI" baseline="0" dirty="0" smtClean="0"/>
                        <a:t> &amp; Control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?They were able to „wait“ and be idle on host computer. Once they decided to attack, they just</a:t>
                      </a:r>
                      <a:r>
                        <a:rPr lang="sl-SI" baseline="0" dirty="0" smtClean="0"/>
                        <a:t> activated the software.</a:t>
                      </a:r>
                      <a:endParaRPr lang="sl-SI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l-SI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„Performing extensive penetration testing“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486473"/>
                  </a:ext>
                </a:extLst>
              </a:tr>
              <a:tr h="499716">
                <a:tc>
                  <a:txBody>
                    <a:bodyPr/>
                    <a:lstStyle/>
                    <a:p>
                      <a:r>
                        <a:rPr lang="sl-SI" dirty="0" smtClean="0"/>
                        <a:t>Actions on Objectives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Collecting and extracting the information from multiple companies including governmental 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l-SI" dirty="0" smtClean="0"/>
                        <a:t>/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0778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40375" y="377037"/>
            <a:ext cx="73663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l-SI" sz="2000" dirty="0">
                <a:solidFill>
                  <a:srgbClr val="222222"/>
                </a:solidFill>
                <a:latin typeface="Arial" panose="020B0604020202020204" pitchFamily="34" charset="0"/>
              </a:rPr>
              <a:t>Cyber Kill </a:t>
            </a:r>
            <a:r>
              <a:rPr lang="sl-SI" sz="2000" dirty="0" smtClean="0">
                <a:solidFill>
                  <a:srgbClr val="222222"/>
                </a:solidFill>
                <a:latin typeface="Arial" panose="020B0604020202020204" pitchFamily="34" charset="0"/>
              </a:rPr>
              <a:t>Chain Model Through the SolarWinds </a:t>
            </a:r>
            <a:r>
              <a:rPr lang="sl-SI" sz="2000" dirty="0">
                <a:solidFill>
                  <a:srgbClr val="222222"/>
                </a:solidFill>
                <a:latin typeface="Arial" panose="020B0604020202020204" pitchFamily="34" charset="0"/>
              </a:rPr>
              <a:t>C</a:t>
            </a:r>
            <a:r>
              <a:rPr lang="sl-SI" sz="2000" dirty="0" smtClean="0">
                <a:solidFill>
                  <a:srgbClr val="222222"/>
                </a:solidFill>
                <a:latin typeface="Arial" panose="020B0604020202020204" pitchFamily="34" charset="0"/>
              </a:rPr>
              <a:t>ase Example</a:t>
            </a:r>
            <a:endParaRPr lang="sl-SI" sz="2000" dirty="0"/>
          </a:p>
        </p:txBody>
      </p:sp>
      <p:sp>
        <p:nvSpPr>
          <p:cNvPr id="7" name="Rectangle 6"/>
          <p:cNvSpPr/>
          <p:nvPr/>
        </p:nvSpPr>
        <p:spPr>
          <a:xfrm>
            <a:off x="600887" y="5622482"/>
            <a:ext cx="10498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dirty="0" smtClean="0">
                <a:solidFill>
                  <a:srgbClr val="222222"/>
                </a:solidFill>
                <a:latin typeface="Arial" panose="020B0604020202020204" pitchFamily="34" charset="0"/>
              </a:rPr>
              <a:t>Interesting fact!</a:t>
            </a:r>
          </a:p>
          <a:p>
            <a:endParaRPr lang="sl-SI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sl-SI" dirty="0" smtClean="0">
                <a:solidFill>
                  <a:srgbClr val="222222"/>
                </a:solidFill>
                <a:latin typeface="Arial" panose="020B0604020202020204" pitchFamily="34" charset="0"/>
              </a:rPr>
              <a:t>There were two suspicious events, each detected by separate companies. This could have been an alarming sign, however they didn‘t consider the possibility of an attack.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7053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807" y="965345"/>
            <a:ext cx="8830491" cy="3255264"/>
          </a:xfrm>
        </p:spPr>
        <p:txBody>
          <a:bodyPr>
            <a:normAutofit/>
          </a:bodyPr>
          <a:lstStyle/>
          <a:p>
            <a:r>
              <a:rPr lang="sl-SI" sz="5400" dirty="0" smtClean="0"/>
              <a:t>Thank you for your attention</a:t>
            </a:r>
            <a:br>
              <a:rPr lang="sl-SI" sz="5400" dirty="0" smtClean="0"/>
            </a:br>
            <a:r>
              <a:rPr lang="sl-SI" sz="5400" dirty="0" smtClean="0"/>
              <a:t/>
            </a:r>
            <a:br>
              <a:rPr lang="sl-SI" sz="5400" dirty="0" smtClean="0"/>
            </a:br>
            <a:endParaRPr lang="sl-SI" sz="5400" dirty="0"/>
          </a:p>
        </p:txBody>
      </p:sp>
    </p:spTree>
    <p:extLst>
      <p:ext uri="{BB962C8B-B14F-4D97-AF65-F5344CB8AC3E}">
        <p14:creationId xmlns:p14="http://schemas.microsoft.com/office/powerpoint/2010/main" val="359873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177</TotalTime>
  <Words>362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Corbel</vt:lpstr>
      <vt:lpstr>Wingdings 2</vt:lpstr>
      <vt:lpstr>Frame</vt:lpstr>
      <vt:lpstr>SolarWinds Breach - Case Study      </vt:lpstr>
      <vt:lpstr>PowerPoint Presentation</vt:lpstr>
      <vt:lpstr>PowerPoint Presentation</vt:lpstr>
      <vt:lpstr>Thank you for your attention  </vt:lpstr>
    </vt:vector>
  </TitlesOfParts>
  <Company>GENINGSCCM02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SolarWinds Breach - Case Study</dc:title>
  <dc:creator>Aleš Tekavčič</dc:creator>
  <cp:lastModifiedBy>Aleš Tekavčič</cp:lastModifiedBy>
  <cp:revision>29</cp:revision>
  <dcterms:created xsi:type="dcterms:W3CDTF">2023-09-26T18:38:35Z</dcterms:created>
  <dcterms:modified xsi:type="dcterms:W3CDTF">2023-09-27T14:12:13Z</dcterms:modified>
</cp:coreProperties>
</file>